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15119350"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B883"/>
    <a:srgbClr val="FF6969"/>
    <a:srgbClr val="FFAB81"/>
    <a:srgbClr val="CFEC74"/>
    <a:srgbClr val="74CE78"/>
    <a:srgbClr val="90E4E8"/>
    <a:srgbClr val="786BDB"/>
    <a:srgbClr val="CB77CD"/>
    <a:srgbClr val="DDDDDD"/>
    <a:srgbClr val="FBBB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31"/>
    <p:restoredTop sz="94691"/>
  </p:normalViewPr>
  <p:slideViewPr>
    <p:cSldViewPr snapToGrid="0" snapToObjects="1">
      <p:cViewPr>
        <p:scale>
          <a:sx n="40" d="100"/>
          <a:sy n="40" d="100"/>
        </p:scale>
        <p:origin x="1452" y="2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en-GB"/>
              <a:t>Click to edit Master title style</a:t>
            </a:r>
            <a:endParaRPr lang="en-US" dirty="0"/>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776735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422364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315864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851373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en-GB"/>
              <a:t>Click to edit Master title style</a:t>
            </a:r>
            <a:endParaRPr lang="en-US" dirty="0"/>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5C100A2-77B3-4943-BAC3-2CE51C7A2FB6}"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860918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039455" y="2846200"/>
            <a:ext cx="6425724"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654171" y="2846200"/>
            <a:ext cx="6425724"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5C100A2-77B3-4943-BAC3-2CE51C7A2FB6}"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710183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en-GB"/>
              <a:t>Click to edit Master title style</a:t>
            </a:r>
            <a:endParaRPr lang="en-US" dirty="0"/>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GB"/>
              <a:t>Click to edit Master text styles</a:t>
            </a:r>
          </a:p>
        </p:txBody>
      </p:sp>
      <p:sp>
        <p:nvSpPr>
          <p:cNvPr id="4" name="Content Placeholder 3"/>
          <p:cNvSpPr>
            <a:spLocks noGrp="1"/>
          </p:cNvSpPr>
          <p:nvPr>
            <p:ph sz="half" idx="2"/>
          </p:nvPr>
        </p:nvSpPr>
        <p:spPr>
          <a:xfrm>
            <a:off x="1041426" y="3905482"/>
            <a:ext cx="6396193"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GB"/>
              <a:t>Click to edit Master text styles</a:t>
            </a:r>
          </a:p>
        </p:txBody>
      </p:sp>
      <p:sp>
        <p:nvSpPr>
          <p:cNvPr id="6" name="Content Placeholder 5"/>
          <p:cNvSpPr>
            <a:spLocks noGrp="1"/>
          </p:cNvSpPr>
          <p:nvPr>
            <p:ph sz="quarter" idx="4"/>
          </p:nvPr>
        </p:nvSpPr>
        <p:spPr>
          <a:xfrm>
            <a:off x="7654172" y="3905482"/>
            <a:ext cx="6427693"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5C100A2-77B3-4943-BAC3-2CE51C7A2FB6}" type="datetimeFigureOut">
              <a:rPr lang="en-US" smtClean="0"/>
              <a:t>1/11/2024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162273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5C100A2-77B3-4943-BAC3-2CE51C7A2FB6}" type="datetimeFigureOut">
              <a:rPr lang="en-US" smtClean="0"/>
              <a:t>1/11/2024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377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C100A2-77B3-4943-BAC3-2CE51C7A2FB6}" type="datetimeFigureOut">
              <a:rPr lang="en-US" smtClean="0"/>
              <a:t>1/11/2024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2101918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GB"/>
              <a:t>Click to edit Master title style</a:t>
            </a:r>
            <a:endParaRPr lang="en-US" dirty="0"/>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GB"/>
              <a:t>Click to edit Master text styles</a:t>
            </a:r>
          </a:p>
        </p:txBody>
      </p:sp>
      <p:sp>
        <p:nvSpPr>
          <p:cNvPr id="5" name="Date Placeholder 4"/>
          <p:cNvSpPr>
            <a:spLocks noGrp="1"/>
          </p:cNvSpPr>
          <p:nvPr>
            <p:ph type="dt" sz="half" idx="10"/>
          </p:nvPr>
        </p:nvSpPr>
        <p:spPr/>
        <p:txBody>
          <a:bodyPr/>
          <a:lstStyle/>
          <a:p>
            <a:fld id="{05C100A2-77B3-4943-BAC3-2CE51C7A2FB6}"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2765647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GB"/>
              <a:t>Click to edit Master title style</a:t>
            </a:r>
            <a:endParaRPr lang="en-US" dirty="0"/>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en-GB"/>
              <a:t>Click icon to add picture</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GB"/>
              <a:t>Click to edit Master text styles</a:t>
            </a:r>
          </a:p>
        </p:txBody>
      </p:sp>
      <p:sp>
        <p:nvSpPr>
          <p:cNvPr id="5" name="Date Placeholder 4"/>
          <p:cNvSpPr>
            <a:spLocks noGrp="1"/>
          </p:cNvSpPr>
          <p:nvPr>
            <p:ph type="dt" sz="half" idx="10"/>
          </p:nvPr>
        </p:nvSpPr>
        <p:spPr/>
        <p:txBody>
          <a:bodyPr/>
          <a:lstStyle/>
          <a:p>
            <a:fld id="{05C100A2-77B3-4943-BAC3-2CE51C7A2FB6}"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3311483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05C100A2-77B3-4943-BAC3-2CE51C7A2FB6}" type="datetimeFigureOut">
              <a:rPr lang="en-US" smtClean="0"/>
              <a:t>1/11/2024</a:t>
            </a:fld>
            <a:endParaRPr lang="en-US"/>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B73E27E5-F9E9-CE43-A464-9AC40955A905}" type="slidenum">
              <a:rPr lang="en-US" smtClean="0"/>
              <a:t>‹#›</a:t>
            </a:fld>
            <a:endParaRPr lang="en-US"/>
          </a:p>
        </p:txBody>
      </p:sp>
    </p:spTree>
    <p:extLst>
      <p:ext uri="{BB962C8B-B14F-4D97-AF65-F5344CB8AC3E}">
        <p14:creationId xmlns:p14="http://schemas.microsoft.com/office/powerpoint/2010/main" val="26985095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425550" rtl="0" eaLnBrk="1" latinLnBrk="0" hangingPunct="1">
        <a:lnSpc>
          <a:spcPct val="90000"/>
        </a:lnSpc>
        <a:spcBef>
          <a:spcPct val="0"/>
        </a:spcBef>
        <a:buNone/>
        <a:defRPr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9pPr>
    </p:bodyStyle>
    <p:otherStyle>
      <a:defPPr>
        <a:defRPr lang="en-US"/>
      </a:defPPr>
      <a:lvl1pPr marL="0" algn="l" defTabSz="1425550" rtl="0" eaLnBrk="1" latinLnBrk="0" hangingPunct="1">
        <a:defRPr sz="2806" kern="1200">
          <a:solidFill>
            <a:schemeClr val="tx1"/>
          </a:solidFill>
          <a:latin typeface="+mn-lt"/>
          <a:ea typeface="+mn-ea"/>
          <a:cs typeface="+mn-cs"/>
        </a:defRPr>
      </a:lvl1pPr>
      <a:lvl2pPr marL="712775" algn="l" defTabSz="1425550" rtl="0" eaLnBrk="1" latinLnBrk="0" hangingPunct="1">
        <a:defRPr sz="2806" kern="1200">
          <a:solidFill>
            <a:schemeClr val="tx1"/>
          </a:solidFill>
          <a:latin typeface="+mn-lt"/>
          <a:ea typeface="+mn-ea"/>
          <a:cs typeface="+mn-cs"/>
        </a:defRPr>
      </a:lvl2pPr>
      <a:lvl3pPr marL="1425550" algn="l" defTabSz="1425550" rtl="0" eaLnBrk="1" latinLnBrk="0" hangingPunct="1">
        <a:defRPr sz="2806" kern="1200">
          <a:solidFill>
            <a:schemeClr val="tx1"/>
          </a:solidFill>
          <a:latin typeface="+mn-lt"/>
          <a:ea typeface="+mn-ea"/>
          <a:cs typeface="+mn-cs"/>
        </a:defRPr>
      </a:lvl3pPr>
      <a:lvl4pPr marL="2138324" algn="l" defTabSz="1425550" rtl="0" eaLnBrk="1" latinLnBrk="0" hangingPunct="1">
        <a:defRPr sz="2806" kern="1200">
          <a:solidFill>
            <a:schemeClr val="tx1"/>
          </a:solidFill>
          <a:latin typeface="+mn-lt"/>
          <a:ea typeface="+mn-ea"/>
          <a:cs typeface="+mn-cs"/>
        </a:defRPr>
      </a:lvl4pPr>
      <a:lvl5pPr marL="2851099" algn="l" defTabSz="1425550" rtl="0" eaLnBrk="1" latinLnBrk="0" hangingPunct="1">
        <a:defRPr sz="2806" kern="1200">
          <a:solidFill>
            <a:schemeClr val="tx1"/>
          </a:solidFill>
          <a:latin typeface="+mn-lt"/>
          <a:ea typeface="+mn-ea"/>
          <a:cs typeface="+mn-cs"/>
        </a:defRPr>
      </a:lvl5pPr>
      <a:lvl6pPr marL="3563874" algn="l" defTabSz="1425550" rtl="0" eaLnBrk="1" latinLnBrk="0" hangingPunct="1">
        <a:defRPr sz="2806" kern="1200">
          <a:solidFill>
            <a:schemeClr val="tx1"/>
          </a:solidFill>
          <a:latin typeface="+mn-lt"/>
          <a:ea typeface="+mn-ea"/>
          <a:cs typeface="+mn-cs"/>
        </a:defRPr>
      </a:lvl6pPr>
      <a:lvl7pPr marL="4276649" algn="l" defTabSz="1425550" rtl="0" eaLnBrk="1" latinLnBrk="0" hangingPunct="1">
        <a:defRPr sz="2806" kern="1200">
          <a:solidFill>
            <a:schemeClr val="tx1"/>
          </a:solidFill>
          <a:latin typeface="+mn-lt"/>
          <a:ea typeface="+mn-ea"/>
          <a:cs typeface="+mn-cs"/>
        </a:defRPr>
      </a:lvl7pPr>
      <a:lvl8pPr marL="4989424" algn="l" defTabSz="1425550" rtl="0" eaLnBrk="1" latinLnBrk="0" hangingPunct="1">
        <a:defRPr sz="2806" kern="1200">
          <a:solidFill>
            <a:schemeClr val="tx1"/>
          </a:solidFill>
          <a:latin typeface="+mn-lt"/>
          <a:ea typeface="+mn-ea"/>
          <a:cs typeface="+mn-cs"/>
        </a:defRPr>
      </a:lvl8pPr>
      <a:lvl9pPr marL="5702198" algn="l" defTabSz="1425550" rtl="0" eaLnBrk="1" latinLnBrk="0" hangingPunct="1">
        <a:defRPr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s://ico.org.uk/" TargetMode="External"/><Relationship Id="rId4" Type="http://schemas.openxmlformats.org/officeDocument/2006/relationships/hyperlink" Target="https://www.scie.org.uk/social-work/recordi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B7177352-5193-364C-8817-E19A14E27921}"/>
              </a:ext>
            </a:extLst>
          </p:cNvPr>
          <p:cNvSpPr/>
          <p:nvPr/>
        </p:nvSpPr>
        <p:spPr>
          <a:xfrm>
            <a:off x="10091607" y="3321132"/>
            <a:ext cx="4721144" cy="3014325"/>
          </a:xfrm>
          <a:prstGeom prst="roundRect">
            <a:avLst>
              <a:gd name="adj" fmla="val 4442"/>
            </a:avLst>
          </a:prstGeom>
          <a:solidFill>
            <a:schemeClr val="bg1"/>
          </a:solidFill>
          <a:ln w="63500">
            <a:solidFill>
              <a:srgbClr val="90E4E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ounded Rectangle 34">
            <a:extLst>
              <a:ext uri="{FF2B5EF4-FFF2-40B4-BE49-F238E27FC236}">
                <a16:creationId xmlns:a16="http://schemas.microsoft.com/office/drawing/2014/main" id="{EAC4BFA6-A7B7-D546-A8AF-5857BD8894E4}"/>
              </a:ext>
            </a:extLst>
          </p:cNvPr>
          <p:cNvSpPr/>
          <p:nvPr/>
        </p:nvSpPr>
        <p:spPr>
          <a:xfrm>
            <a:off x="124609" y="3321132"/>
            <a:ext cx="4721144" cy="3539430"/>
          </a:xfrm>
          <a:prstGeom prst="roundRect">
            <a:avLst>
              <a:gd name="adj" fmla="val 4442"/>
            </a:avLst>
          </a:prstGeom>
          <a:solidFill>
            <a:schemeClr val="bg1"/>
          </a:solidFill>
          <a:ln w="63500">
            <a:solidFill>
              <a:srgbClr val="FF6969"/>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ounded Rectangle 35">
            <a:extLst>
              <a:ext uri="{FF2B5EF4-FFF2-40B4-BE49-F238E27FC236}">
                <a16:creationId xmlns:a16="http://schemas.microsoft.com/office/drawing/2014/main" id="{6ECB551B-6C00-EC44-87DE-ECEE39377E75}"/>
              </a:ext>
            </a:extLst>
          </p:cNvPr>
          <p:cNvSpPr/>
          <p:nvPr/>
        </p:nvSpPr>
        <p:spPr>
          <a:xfrm>
            <a:off x="10052527" y="6614341"/>
            <a:ext cx="4721144" cy="3702886"/>
          </a:xfrm>
          <a:prstGeom prst="roundRect">
            <a:avLst>
              <a:gd name="adj" fmla="val 4442"/>
            </a:avLst>
          </a:prstGeom>
          <a:solidFill>
            <a:schemeClr val="bg1"/>
          </a:solid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a:extLst>
              <a:ext uri="{FF2B5EF4-FFF2-40B4-BE49-F238E27FC236}">
                <a16:creationId xmlns:a16="http://schemas.microsoft.com/office/drawing/2014/main" id="{8ACE1DD9-79DA-B240-8D64-3489F6ED1A84}"/>
              </a:ext>
            </a:extLst>
          </p:cNvPr>
          <p:cNvSpPr/>
          <p:nvPr/>
        </p:nvSpPr>
        <p:spPr>
          <a:xfrm>
            <a:off x="5113963" y="6929320"/>
            <a:ext cx="4721144" cy="3539430"/>
          </a:xfrm>
          <a:prstGeom prst="roundRect">
            <a:avLst>
              <a:gd name="adj" fmla="val 4442"/>
            </a:avLst>
          </a:prstGeom>
          <a:solidFill>
            <a:schemeClr val="bg1"/>
          </a:solidFill>
          <a:ln w="63500">
            <a:solidFill>
              <a:srgbClr val="CFEC74"/>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website.</a:t>
            </a:r>
            <a:endParaRPr lang="en-US" dirty="0"/>
          </a:p>
        </p:txBody>
      </p:sp>
      <p:sp>
        <p:nvSpPr>
          <p:cNvPr id="38" name="Rounded Rectangle 37">
            <a:extLst>
              <a:ext uri="{FF2B5EF4-FFF2-40B4-BE49-F238E27FC236}">
                <a16:creationId xmlns:a16="http://schemas.microsoft.com/office/drawing/2014/main" id="{42D950A7-32B1-2147-B747-E8FA968E50E2}"/>
              </a:ext>
            </a:extLst>
          </p:cNvPr>
          <p:cNvSpPr/>
          <p:nvPr/>
        </p:nvSpPr>
        <p:spPr>
          <a:xfrm>
            <a:off x="76653" y="7010699"/>
            <a:ext cx="4708290" cy="3487295"/>
          </a:xfrm>
          <a:prstGeom prst="roundRect">
            <a:avLst>
              <a:gd name="adj" fmla="val 4442"/>
            </a:avLst>
          </a:prstGeom>
          <a:solidFill>
            <a:schemeClr val="bg1"/>
          </a:solidFill>
          <a:ln w="63500">
            <a:solidFill>
              <a:srgbClr val="E9B88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ounded Rectangle 38">
            <a:extLst>
              <a:ext uri="{FF2B5EF4-FFF2-40B4-BE49-F238E27FC236}">
                <a16:creationId xmlns:a16="http://schemas.microsoft.com/office/drawing/2014/main" id="{1A85DF91-ECB6-234A-8930-9318D6A05FD5}"/>
              </a:ext>
            </a:extLst>
          </p:cNvPr>
          <p:cNvSpPr/>
          <p:nvPr/>
        </p:nvSpPr>
        <p:spPr>
          <a:xfrm>
            <a:off x="177874" y="1367806"/>
            <a:ext cx="4650088" cy="1792970"/>
          </a:xfrm>
          <a:prstGeom prst="roundRect">
            <a:avLst>
              <a:gd name="adj" fmla="val 4442"/>
            </a:avLst>
          </a:prstGeom>
          <a:solidFill>
            <a:schemeClr val="bg1"/>
          </a:solidFill>
          <a:ln w="63500">
            <a:solidFill>
              <a:srgbClr val="CB77CD"/>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ounded Rectangle 39">
            <a:extLst>
              <a:ext uri="{FF2B5EF4-FFF2-40B4-BE49-F238E27FC236}">
                <a16:creationId xmlns:a16="http://schemas.microsoft.com/office/drawing/2014/main" id="{64736013-0354-EF40-B5DA-C923D3CA9B61}"/>
              </a:ext>
            </a:extLst>
          </p:cNvPr>
          <p:cNvSpPr/>
          <p:nvPr/>
        </p:nvSpPr>
        <p:spPr>
          <a:xfrm>
            <a:off x="5187904" y="1384838"/>
            <a:ext cx="9667767" cy="1692606"/>
          </a:xfrm>
          <a:prstGeom prst="roundRect">
            <a:avLst>
              <a:gd name="adj" fmla="val 4442"/>
            </a:avLst>
          </a:prstGeom>
          <a:solidFill>
            <a:schemeClr val="bg1"/>
          </a:solidFill>
          <a:ln w="63500">
            <a:solidFill>
              <a:srgbClr val="786BDB"/>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2" name="Picture 21">
            <a:extLst>
              <a:ext uri="{FF2B5EF4-FFF2-40B4-BE49-F238E27FC236}">
                <a16:creationId xmlns:a16="http://schemas.microsoft.com/office/drawing/2014/main" id="{2A35B9BF-CF0E-9C4D-B48E-B76AFD363614}"/>
              </a:ext>
            </a:extLst>
          </p:cNvPr>
          <p:cNvPicPr>
            <a:picLocks noChangeAspect="1"/>
          </p:cNvPicPr>
          <p:nvPr/>
        </p:nvPicPr>
        <p:blipFill>
          <a:blip r:embed="rId2"/>
          <a:stretch>
            <a:fillRect/>
          </a:stretch>
        </p:blipFill>
        <p:spPr>
          <a:xfrm>
            <a:off x="7305878" y="6811455"/>
            <a:ext cx="431800" cy="520700"/>
          </a:xfrm>
          <a:prstGeom prst="rect">
            <a:avLst/>
          </a:prstGeom>
        </p:spPr>
      </p:pic>
      <p:sp>
        <p:nvSpPr>
          <p:cNvPr id="32" name="TextBox 31">
            <a:extLst>
              <a:ext uri="{FF2B5EF4-FFF2-40B4-BE49-F238E27FC236}">
                <a16:creationId xmlns:a16="http://schemas.microsoft.com/office/drawing/2014/main" id="{39C983F3-39D0-554B-9F9E-55B91B9093FC}"/>
              </a:ext>
            </a:extLst>
          </p:cNvPr>
          <p:cNvSpPr txBox="1"/>
          <p:nvPr/>
        </p:nvSpPr>
        <p:spPr>
          <a:xfrm>
            <a:off x="142345" y="1343359"/>
            <a:ext cx="4721146" cy="1815882"/>
          </a:xfrm>
          <a:prstGeom prst="rect">
            <a:avLst/>
          </a:prstGeom>
          <a:noFill/>
        </p:spPr>
        <p:txBody>
          <a:bodyPr wrap="square" rtlCol="0">
            <a:spAutoFit/>
          </a:bodyPr>
          <a:lstStyle/>
          <a:p>
            <a:pPr marL="342900" indent="-342900">
              <a:buAutoNum type="arabicPeriod"/>
            </a:pPr>
            <a:r>
              <a:rPr lang="en-GB" sz="1600" b="1" dirty="0" smtClean="0"/>
              <a:t>Introduction </a:t>
            </a:r>
          </a:p>
          <a:p>
            <a:pPr marL="342900" indent="-342900">
              <a:buAutoNum type="arabicPeriod"/>
            </a:pPr>
            <a:endParaRPr lang="en-GB" sz="1600" dirty="0"/>
          </a:p>
          <a:p>
            <a:r>
              <a:rPr lang="en-GB" sz="1600" dirty="0" smtClean="0"/>
              <a:t>Good </a:t>
            </a:r>
            <a:r>
              <a:rPr lang="en-GB" sz="1600" dirty="0"/>
              <a:t>record keeping and information sharing between professionals is essential to effective safeguarding practice. This area of practice is frequently highlighted in statutory practice reviews undertaken when an individual has suffered serious harm. </a:t>
            </a:r>
            <a:endParaRPr lang="en-GB" sz="1600" b="1" dirty="0">
              <a:latin typeface="Arial" panose="020B0604020202020204" pitchFamily="34" charset="0"/>
              <a:cs typeface="Arial" panose="020B0604020202020204" pitchFamily="34" charset="0"/>
            </a:endParaRPr>
          </a:p>
        </p:txBody>
      </p:sp>
      <p:sp>
        <p:nvSpPr>
          <p:cNvPr id="41" name="TextBox 40">
            <a:extLst>
              <a:ext uri="{FF2B5EF4-FFF2-40B4-BE49-F238E27FC236}">
                <a16:creationId xmlns:a16="http://schemas.microsoft.com/office/drawing/2014/main" id="{56F857E4-7346-B940-8725-421198E43BBE}"/>
              </a:ext>
            </a:extLst>
          </p:cNvPr>
          <p:cNvSpPr txBox="1"/>
          <p:nvPr/>
        </p:nvSpPr>
        <p:spPr>
          <a:xfrm>
            <a:off x="5269889" y="1446311"/>
            <a:ext cx="9643436" cy="1569660"/>
          </a:xfrm>
          <a:prstGeom prst="rect">
            <a:avLst/>
          </a:prstGeom>
          <a:noFill/>
        </p:spPr>
        <p:txBody>
          <a:bodyPr wrap="square" rtlCol="0">
            <a:spAutoFit/>
          </a:bodyPr>
          <a:lstStyle/>
          <a:p>
            <a:r>
              <a:rPr lang="en-GB" sz="1600" b="1" dirty="0"/>
              <a:t>2. Information Sharing </a:t>
            </a:r>
            <a:endParaRPr lang="en-GB" sz="1600" b="1" dirty="0" smtClean="0"/>
          </a:p>
          <a:p>
            <a:endParaRPr lang="en-GB" sz="1600" dirty="0"/>
          </a:p>
          <a:p>
            <a:pPr marL="285750" indent="-285750">
              <a:buFont typeface="Arial" panose="020B0604020202020204" pitchFamily="34" charset="0"/>
              <a:buChar char="•"/>
            </a:pPr>
            <a:r>
              <a:rPr lang="en-GB" sz="1600" dirty="0" smtClean="0"/>
              <a:t> </a:t>
            </a:r>
            <a:r>
              <a:rPr lang="en-GB" sz="1600" dirty="0"/>
              <a:t>Effective safeguarding requires professionals to work together in partnership, between agencies and, sometimes, across geographical boundaries </a:t>
            </a:r>
          </a:p>
          <a:p>
            <a:pPr marL="285750" indent="-285750">
              <a:buFont typeface="Arial" panose="020B0604020202020204" pitchFamily="34" charset="0"/>
              <a:buChar char="•"/>
            </a:pPr>
            <a:r>
              <a:rPr lang="en-GB" sz="1600" dirty="0" smtClean="0"/>
              <a:t>We </a:t>
            </a:r>
            <a:r>
              <a:rPr lang="en-GB" sz="1600" dirty="0"/>
              <a:t>need to be confident in knowing when, and how, to share information and ensure that we do so in line with agency processes and </a:t>
            </a:r>
            <a:r>
              <a:rPr lang="en-GB" sz="1600" dirty="0" smtClean="0"/>
              <a:t>legislation. </a:t>
            </a:r>
            <a:r>
              <a:rPr lang="en-GB" sz="1600" dirty="0"/>
              <a:t>This does not mean that we avoid sharing information.</a:t>
            </a:r>
            <a:r>
              <a:rPr lang="en-GB" sz="1600" b="1" dirty="0" smtClean="0">
                <a:latin typeface="Arial" panose="020B0604020202020204" pitchFamily="34" charset="0"/>
                <a:cs typeface="Arial" panose="020B0604020202020204" pitchFamily="34" charset="0"/>
              </a:rPr>
              <a:t> </a:t>
            </a:r>
            <a:endParaRPr lang="en-GB" sz="1600" b="1" dirty="0">
              <a:latin typeface="Arial" panose="020B0604020202020204" pitchFamily="34" charset="0"/>
              <a:cs typeface="Arial" panose="020B0604020202020204" pitchFamily="34" charset="0"/>
            </a:endParaRPr>
          </a:p>
        </p:txBody>
      </p:sp>
      <p:sp>
        <p:nvSpPr>
          <p:cNvPr id="42" name="TextBox 41">
            <a:extLst>
              <a:ext uri="{FF2B5EF4-FFF2-40B4-BE49-F238E27FC236}">
                <a16:creationId xmlns:a16="http://schemas.microsoft.com/office/drawing/2014/main" id="{E6A2FF2E-8536-B344-802F-A1F7C3B73486}"/>
              </a:ext>
            </a:extLst>
          </p:cNvPr>
          <p:cNvSpPr txBox="1"/>
          <p:nvPr/>
        </p:nvSpPr>
        <p:spPr>
          <a:xfrm>
            <a:off x="142345" y="3335144"/>
            <a:ext cx="4767795" cy="3539430"/>
          </a:xfrm>
          <a:prstGeom prst="rect">
            <a:avLst/>
          </a:prstGeom>
          <a:noFill/>
        </p:spPr>
        <p:txBody>
          <a:bodyPr wrap="square" rtlCol="0">
            <a:spAutoFit/>
          </a:bodyPr>
          <a:lstStyle/>
          <a:p>
            <a:r>
              <a:rPr lang="en-GB" sz="1600" b="1" dirty="0"/>
              <a:t>7. In </a:t>
            </a:r>
            <a:r>
              <a:rPr lang="en-GB" sz="1600" b="1" dirty="0" smtClean="0"/>
              <a:t>Practice</a:t>
            </a:r>
            <a:endParaRPr lang="en-GB" sz="1600" b="1" dirty="0" smtClean="0"/>
          </a:p>
          <a:p>
            <a:endParaRPr lang="en-GB" sz="1600" dirty="0"/>
          </a:p>
          <a:p>
            <a:r>
              <a:rPr lang="en-GB" sz="1600" dirty="0" smtClean="0"/>
              <a:t>Think </a:t>
            </a:r>
            <a:r>
              <a:rPr lang="en-GB" sz="1600" dirty="0"/>
              <a:t>about or, better still, discuss with a colleague the issues raised in this briefing: </a:t>
            </a:r>
          </a:p>
          <a:p>
            <a:pPr marL="285750" indent="-285750">
              <a:buFont typeface="Arial" panose="020B0604020202020204" pitchFamily="34" charset="0"/>
              <a:buChar char="•"/>
            </a:pPr>
            <a:r>
              <a:rPr lang="en-GB" sz="1600" dirty="0" smtClean="0"/>
              <a:t>Check </a:t>
            </a:r>
            <a:r>
              <a:rPr lang="en-GB" sz="1600" dirty="0"/>
              <a:t>that information is sent to the correct place, received, and </a:t>
            </a:r>
            <a:r>
              <a:rPr lang="en-GB" sz="1600" dirty="0" smtClean="0"/>
              <a:t>understood</a:t>
            </a:r>
          </a:p>
          <a:p>
            <a:pPr marL="285750" indent="-285750">
              <a:buFont typeface="Arial" panose="020B0604020202020204" pitchFamily="34" charset="0"/>
              <a:buChar char="•"/>
            </a:pPr>
            <a:r>
              <a:rPr lang="en-GB" sz="1600" dirty="0" smtClean="0"/>
              <a:t> </a:t>
            </a:r>
            <a:r>
              <a:rPr lang="en-GB" sz="1600" dirty="0"/>
              <a:t>Be familiar with internal and multi-agency recording and information sharing </a:t>
            </a:r>
            <a:r>
              <a:rPr lang="en-GB" sz="1600" dirty="0" smtClean="0"/>
              <a:t>policies</a:t>
            </a:r>
          </a:p>
          <a:p>
            <a:pPr marL="285750" indent="-285750">
              <a:buFont typeface="Arial" panose="020B0604020202020204" pitchFamily="34" charset="0"/>
              <a:buChar char="•"/>
            </a:pPr>
            <a:r>
              <a:rPr lang="en-GB" sz="1600" dirty="0" smtClean="0"/>
              <a:t>Consider </a:t>
            </a:r>
            <a:r>
              <a:rPr lang="en-GB" sz="1600" dirty="0"/>
              <a:t>how well your records reflect the lived experience of children/adults </a:t>
            </a:r>
            <a:endParaRPr lang="en-GB" sz="1600" dirty="0" smtClean="0"/>
          </a:p>
          <a:p>
            <a:endParaRPr lang="en-GB" sz="1600" dirty="0" smtClean="0"/>
          </a:p>
          <a:p>
            <a:r>
              <a:rPr lang="en-GB" sz="1600" dirty="0" smtClean="0"/>
              <a:t>The </a:t>
            </a:r>
            <a:r>
              <a:rPr lang="en-GB" sz="1600" dirty="0"/>
              <a:t>most important consideration is whether sharing information is likely to safeguard and protect a child or adult at risk.</a:t>
            </a:r>
            <a:r>
              <a:rPr lang="en-GB" sz="1600" b="1" dirty="0" smtClean="0">
                <a:latin typeface="Arial" panose="020B0604020202020204" pitchFamily="34" charset="0"/>
                <a:cs typeface="Arial" panose="020B0604020202020204" pitchFamily="34" charset="0"/>
              </a:rPr>
              <a:t> </a:t>
            </a:r>
            <a:endParaRPr lang="en-GB" sz="1600" b="1" dirty="0">
              <a:latin typeface="Arial" panose="020B0604020202020204" pitchFamily="34" charset="0"/>
              <a:cs typeface="Arial" panose="020B0604020202020204" pitchFamily="34" charset="0"/>
            </a:endParaRPr>
          </a:p>
        </p:txBody>
      </p:sp>
      <p:sp>
        <p:nvSpPr>
          <p:cNvPr id="45" name="TextBox 44">
            <a:extLst>
              <a:ext uri="{FF2B5EF4-FFF2-40B4-BE49-F238E27FC236}">
                <a16:creationId xmlns:a16="http://schemas.microsoft.com/office/drawing/2014/main" id="{35D5080D-642F-C048-9653-850984CA86A5}"/>
              </a:ext>
            </a:extLst>
          </p:cNvPr>
          <p:cNvSpPr txBox="1"/>
          <p:nvPr/>
        </p:nvSpPr>
        <p:spPr>
          <a:xfrm>
            <a:off x="5199102" y="7516460"/>
            <a:ext cx="4721144" cy="338554"/>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a:t>
            </a:r>
            <a:endParaRPr lang="en-GB" sz="1600" b="1" dirty="0">
              <a:latin typeface="Arial" panose="020B0604020202020204" pitchFamily="34" charset="0"/>
              <a:cs typeface="Arial" panose="020B0604020202020204" pitchFamily="34" charset="0"/>
            </a:endParaRPr>
          </a:p>
        </p:txBody>
      </p:sp>
      <p:sp>
        <p:nvSpPr>
          <p:cNvPr id="47" name="TextBox 46">
            <a:extLst>
              <a:ext uri="{FF2B5EF4-FFF2-40B4-BE49-F238E27FC236}">
                <a16:creationId xmlns:a16="http://schemas.microsoft.com/office/drawing/2014/main" id="{6E6DBA09-B014-2B4B-8184-40A7D9330D07}"/>
              </a:ext>
            </a:extLst>
          </p:cNvPr>
          <p:cNvSpPr txBox="1"/>
          <p:nvPr/>
        </p:nvSpPr>
        <p:spPr>
          <a:xfrm>
            <a:off x="100280" y="6978355"/>
            <a:ext cx="4769802" cy="3539430"/>
          </a:xfrm>
          <a:prstGeom prst="rect">
            <a:avLst/>
          </a:prstGeom>
          <a:noFill/>
          <a:ln>
            <a:noFill/>
          </a:ln>
        </p:spPr>
        <p:txBody>
          <a:bodyPr wrap="square" rtlCol="0">
            <a:spAutoFit/>
          </a:bodyPr>
          <a:lstStyle/>
          <a:p>
            <a:r>
              <a:rPr lang="en-GB" sz="1600" b="1" dirty="0"/>
              <a:t>6. </a:t>
            </a:r>
            <a:r>
              <a:rPr lang="en-GB" sz="1600" b="1" dirty="0" smtClean="0"/>
              <a:t>Practicalities and consent</a:t>
            </a:r>
            <a:endParaRPr lang="en-GB" sz="1600" b="1" dirty="0" smtClean="0"/>
          </a:p>
          <a:p>
            <a:endParaRPr lang="en-GB" sz="1600" dirty="0"/>
          </a:p>
          <a:p>
            <a:pPr marL="285750" indent="-285750">
              <a:buFont typeface="Arial" panose="020B0604020202020204" pitchFamily="34" charset="0"/>
              <a:buChar char="•"/>
            </a:pPr>
            <a:r>
              <a:rPr lang="en-GB" sz="1600" dirty="0" smtClean="0"/>
              <a:t>Ensure </a:t>
            </a:r>
            <a:r>
              <a:rPr lang="en-GB" sz="1600" dirty="0"/>
              <a:t>that any information shared has been both received, and </a:t>
            </a:r>
            <a:r>
              <a:rPr lang="en-GB" sz="1600" dirty="0" smtClean="0"/>
              <a:t>understood</a:t>
            </a:r>
          </a:p>
          <a:p>
            <a:pPr marL="285750" indent="-285750">
              <a:buFont typeface="Arial" panose="020B0604020202020204" pitchFamily="34" charset="0"/>
              <a:buChar char="•"/>
            </a:pPr>
            <a:r>
              <a:rPr lang="en-GB" sz="1600" dirty="0"/>
              <a:t>Where possible, share information with consent, and where possible, respect the wishes of those who do not consent to having their information shared</a:t>
            </a:r>
            <a:r>
              <a:rPr lang="en-GB" sz="1600" dirty="0" smtClean="0"/>
              <a:t>. </a:t>
            </a:r>
            <a:r>
              <a:rPr lang="en-GB" sz="1600" dirty="0" smtClean="0"/>
              <a:t>It </a:t>
            </a:r>
            <a:r>
              <a:rPr lang="en-GB" sz="1600" dirty="0"/>
              <a:t>is good practice to inform individuals when information is shared about them, provided it is safe to do so </a:t>
            </a:r>
            <a:r>
              <a:rPr lang="en-GB" sz="1600" dirty="0"/>
              <a:t>. Under the </a:t>
            </a:r>
            <a:r>
              <a:rPr lang="en-GB" sz="1600" dirty="0" err="1"/>
              <a:t>GDPR</a:t>
            </a:r>
            <a:r>
              <a:rPr lang="en-GB" sz="1600" dirty="0"/>
              <a:t> and Data Protection Act 2018 you may share information without consent if, in your judgement, there is a lawful basis to do so, such as where safety may be at risk</a:t>
            </a:r>
            <a:r>
              <a:rPr lang="en-GB" sz="1600" dirty="0" smtClean="0"/>
              <a:t>.</a:t>
            </a:r>
            <a:endParaRPr lang="en-GB" sz="1600" dirty="0"/>
          </a:p>
        </p:txBody>
      </p:sp>
      <p:sp>
        <p:nvSpPr>
          <p:cNvPr id="48" name="TextBox 47">
            <a:extLst>
              <a:ext uri="{FF2B5EF4-FFF2-40B4-BE49-F238E27FC236}">
                <a16:creationId xmlns:a16="http://schemas.microsoft.com/office/drawing/2014/main" id="{650E5B87-2D2B-9042-899A-E439688525B5}"/>
              </a:ext>
            </a:extLst>
          </p:cNvPr>
          <p:cNvSpPr txBox="1"/>
          <p:nvPr/>
        </p:nvSpPr>
        <p:spPr>
          <a:xfrm>
            <a:off x="10114042" y="6614341"/>
            <a:ext cx="4752827" cy="3785652"/>
          </a:xfrm>
          <a:prstGeom prst="rect">
            <a:avLst/>
          </a:prstGeom>
          <a:noFill/>
        </p:spPr>
        <p:txBody>
          <a:bodyPr wrap="square" rtlCol="0">
            <a:spAutoFit/>
          </a:bodyPr>
          <a:lstStyle/>
          <a:p>
            <a:r>
              <a:rPr lang="en-GB" sz="1600" b="1" dirty="0"/>
              <a:t>4. Complexity </a:t>
            </a:r>
            <a:endParaRPr lang="en-GB" sz="1600" b="1" dirty="0" smtClean="0"/>
          </a:p>
          <a:p>
            <a:endParaRPr lang="en-GB" sz="1600" dirty="0"/>
          </a:p>
          <a:p>
            <a:r>
              <a:rPr lang="en-GB" sz="1600" dirty="0" smtClean="0"/>
              <a:t>As </a:t>
            </a:r>
            <a:r>
              <a:rPr lang="en-GB" sz="1600" dirty="0"/>
              <a:t>practitioners we are privy to lots of personal information about the people we support. We communicate about complex and sensitive subjects regularly. Ensure that your records accurately reflect your work. </a:t>
            </a:r>
            <a:endParaRPr lang="en-GB" sz="1600" dirty="0" smtClean="0"/>
          </a:p>
          <a:p>
            <a:endParaRPr lang="en-GB" sz="1600" dirty="0"/>
          </a:p>
          <a:p>
            <a:r>
              <a:rPr lang="en-GB" sz="1600" dirty="0" smtClean="0"/>
              <a:t>Differentiate </a:t>
            </a:r>
            <a:r>
              <a:rPr lang="en-GB" sz="1600" dirty="0"/>
              <a:t>between facts and your professional opinion ‘what did I see/hear and what do I think it means for this adult/child?’ Consider, also, what it might mean for any other related person </a:t>
            </a:r>
            <a:r>
              <a:rPr lang="en-GB" sz="1600" dirty="0" smtClean="0"/>
              <a:t>‘Think Family’ </a:t>
            </a:r>
            <a:endParaRPr lang="en-GB" sz="1600" dirty="0" smtClean="0"/>
          </a:p>
          <a:p>
            <a:endParaRPr lang="en-GB" sz="1600" dirty="0"/>
          </a:p>
          <a:p>
            <a:r>
              <a:rPr lang="en-GB" sz="1600" dirty="0" smtClean="0"/>
              <a:t>Records </a:t>
            </a:r>
            <a:r>
              <a:rPr lang="en-GB" sz="1600" dirty="0"/>
              <a:t>should also reflect the views of children/adults and their lived experiences</a:t>
            </a:r>
            <a:r>
              <a:rPr lang="en-GB" sz="1600" b="1" dirty="0" smtClean="0">
                <a:latin typeface="Arial" panose="020B0604020202020204" pitchFamily="34" charset="0"/>
                <a:cs typeface="Arial" panose="020B0604020202020204" pitchFamily="34" charset="0"/>
              </a:rPr>
              <a:t> </a:t>
            </a:r>
            <a:endParaRPr lang="en-GB" sz="1200" dirty="0">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C72BD96F-7FD7-774B-8DEF-6DDC64E98A70}"/>
              </a:ext>
            </a:extLst>
          </p:cNvPr>
          <p:cNvPicPr>
            <a:picLocks noChangeAspect="1"/>
          </p:cNvPicPr>
          <p:nvPr/>
        </p:nvPicPr>
        <p:blipFill>
          <a:blip r:embed="rId3"/>
          <a:stretch>
            <a:fillRect/>
          </a:stretch>
        </p:blipFill>
        <p:spPr>
          <a:xfrm>
            <a:off x="11983453" y="93688"/>
            <a:ext cx="2457166" cy="1080305"/>
          </a:xfrm>
          <a:prstGeom prst="rect">
            <a:avLst/>
          </a:prstGeom>
        </p:spPr>
      </p:pic>
      <p:sp>
        <p:nvSpPr>
          <p:cNvPr id="23" name="Rounded Rectangle 22">
            <a:extLst>
              <a:ext uri="{FF2B5EF4-FFF2-40B4-BE49-F238E27FC236}">
                <a16:creationId xmlns:a16="http://schemas.microsoft.com/office/drawing/2014/main" id="{B7177352-5193-364C-8817-E19A14E27921}"/>
              </a:ext>
            </a:extLst>
          </p:cNvPr>
          <p:cNvSpPr/>
          <p:nvPr/>
        </p:nvSpPr>
        <p:spPr>
          <a:xfrm>
            <a:off x="4071668" y="168961"/>
            <a:ext cx="7021902" cy="848520"/>
          </a:xfrm>
          <a:prstGeom prst="roundRect">
            <a:avLst>
              <a:gd name="adj" fmla="val 4442"/>
            </a:avLst>
          </a:prstGeom>
          <a:solidFill>
            <a:schemeClr val="bg1"/>
          </a:solidFill>
          <a:ln w="63500">
            <a:solidFill>
              <a:schemeClr val="accent4">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E6A2FF2E-8536-B344-802F-A1F7C3B73486}"/>
              </a:ext>
            </a:extLst>
          </p:cNvPr>
          <p:cNvSpPr txBox="1"/>
          <p:nvPr/>
        </p:nvSpPr>
        <p:spPr>
          <a:xfrm>
            <a:off x="3926370" y="341740"/>
            <a:ext cx="7227527" cy="553998"/>
          </a:xfrm>
          <a:prstGeom prst="rect">
            <a:avLst/>
          </a:prstGeom>
          <a:noFill/>
        </p:spPr>
        <p:txBody>
          <a:bodyPr wrap="square" rtlCol="0">
            <a:spAutoFit/>
          </a:bodyPr>
          <a:lstStyle/>
          <a:p>
            <a:pPr algn="ctr"/>
            <a:r>
              <a:rPr lang="en-GB" sz="3000" b="1" dirty="0" smtClean="0">
                <a:latin typeface="Arial" panose="020B0604020202020204" pitchFamily="34" charset="0"/>
                <a:cs typeface="Arial" panose="020B0604020202020204" pitchFamily="34" charset="0"/>
              </a:rPr>
              <a:t>Information Sharing</a:t>
            </a:r>
            <a:endParaRPr lang="en-GB" sz="3000" dirty="0">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56F857E4-7346-B940-8725-421198E43BBE}"/>
              </a:ext>
            </a:extLst>
          </p:cNvPr>
          <p:cNvSpPr txBox="1"/>
          <p:nvPr/>
        </p:nvSpPr>
        <p:spPr>
          <a:xfrm>
            <a:off x="10052527" y="3321132"/>
            <a:ext cx="4760224" cy="3293209"/>
          </a:xfrm>
          <a:prstGeom prst="rect">
            <a:avLst/>
          </a:prstGeom>
          <a:noFill/>
        </p:spPr>
        <p:txBody>
          <a:bodyPr wrap="square" rtlCol="0">
            <a:spAutoFit/>
          </a:bodyPr>
          <a:lstStyle/>
          <a:p>
            <a:r>
              <a:rPr lang="en-GB" sz="1600" b="1" dirty="0"/>
              <a:t>3. Recording </a:t>
            </a:r>
            <a:endParaRPr lang="en-GB" sz="1600" b="1" dirty="0" smtClean="0"/>
          </a:p>
          <a:p>
            <a:endParaRPr lang="en-GB" sz="1600" dirty="0"/>
          </a:p>
          <a:p>
            <a:r>
              <a:rPr lang="en-GB" sz="1600" dirty="0" smtClean="0"/>
              <a:t>What </a:t>
            </a:r>
            <a:r>
              <a:rPr lang="en-GB" sz="1600" dirty="0"/>
              <a:t>we write, and how we write it, can have a significant impact on our practice. Principles of good recording include that it is: person/child-centred, accurate, real, timely, jargon free, evidence-based, succinct, holistic, and </a:t>
            </a:r>
            <a:r>
              <a:rPr lang="en-GB" sz="1600" dirty="0" smtClean="0"/>
              <a:t>professional. Records </a:t>
            </a:r>
            <a:r>
              <a:rPr lang="en-GB" sz="1600" dirty="0"/>
              <a:t>should be easily understood by </a:t>
            </a:r>
            <a:r>
              <a:rPr lang="en-GB" sz="1600" dirty="0" smtClean="0"/>
              <a:t>others.</a:t>
            </a:r>
            <a:endParaRPr lang="en-GB" sz="1600" dirty="0" smtClean="0"/>
          </a:p>
          <a:p>
            <a:endParaRPr lang="en-GB" sz="1600" dirty="0"/>
          </a:p>
          <a:p>
            <a:r>
              <a:rPr lang="en-GB" sz="1600" dirty="0" smtClean="0"/>
              <a:t>For </a:t>
            </a:r>
            <a:r>
              <a:rPr lang="en-GB" sz="1600" dirty="0"/>
              <a:t>further guidance:  </a:t>
            </a:r>
            <a:r>
              <a:rPr lang="en-GB" sz="1600" dirty="0">
                <a:hlinkClick r:id="rId4"/>
              </a:rPr>
              <a:t>https://</a:t>
            </a:r>
            <a:r>
              <a:rPr lang="en-GB" sz="1600" dirty="0" smtClean="0">
                <a:hlinkClick r:id="rId4"/>
              </a:rPr>
              <a:t>www.scie.org.uk/social-work/recording</a:t>
            </a:r>
            <a:r>
              <a:rPr lang="en-GB" sz="1600" dirty="0" smtClean="0"/>
              <a:t> or </a:t>
            </a:r>
            <a:r>
              <a:rPr lang="en-GB" sz="1600" dirty="0">
                <a:hlinkClick r:id="rId5"/>
              </a:rPr>
              <a:t>Information Commissioner's Office (ICO)</a:t>
            </a:r>
            <a:endParaRPr lang="en-GB" sz="1600" dirty="0" smtClean="0"/>
          </a:p>
          <a:p>
            <a:endParaRPr lang="en-GB" sz="1600" b="1" dirty="0">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E6A2FF2E-8536-B344-802F-A1F7C3B73486}"/>
              </a:ext>
            </a:extLst>
          </p:cNvPr>
          <p:cNvSpPr txBox="1"/>
          <p:nvPr/>
        </p:nvSpPr>
        <p:spPr>
          <a:xfrm>
            <a:off x="5223431" y="7101466"/>
            <a:ext cx="4551682" cy="3293209"/>
          </a:xfrm>
          <a:prstGeom prst="rect">
            <a:avLst/>
          </a:prstGeom>
          <a:noFill/>
        </p:spPr>
        <p:txBody>
          <a:bodyPr wrap="square" rtlCol="0">
            <a:spAutoFit/>
          </a:bodyPr>
          <a:lstStyle/>
          <a:p>
            <a:r>
              <a:rPr lang="en-GB" sz="1600" b="1" dirty="0"/>
              <a:t>5. Principles </a:t>
            </a:r>
            <a:endParaRPr lang="en-GB" sz="1600" b="1" dirty="0" smtClean="0"/>
          </a:p>
          <a:p>
            <a:endParaRPr lang="en-GB" sz="1600" dirty="0"/>
          </a:p>
          <a:p>
            <a:r>
              <a:rPr lang="en-GB" sz="1600" dirty="0" smtClean="0"/>
              <a:t>The </a:t>
            </a:r>
            <a:r>
              <a:rPr lang="en-GB" sz="1600" dirty="0"/>
              <a:t>Government has published seven principles to help practitioners share information between organisations. Information sharing should be: </a:t>
            </a:r>
            <a:endParaRPr lang="en-GB" sz="1600" dirty="0" smtClean="0"/>
          </a:p>
          <a:p>
            <a:endParaRPr lang="en-GB" sz="1600" dirty="0"/>
          </a:p>
          <a:p>
            <a:pPr marL="342900" indent="-342900">
              <a:buAutoNum type="arabicPeriod"/>
            </a:pPr>
            <a:r>
              <a:rPr lang="en-GB" sz="1600" dirty="0" smtClean="0"/>
              <a:t>Necessary </a:t>
            </a:r>
            <a:r>
              <a:rPr lang="en-GB" sz="1600" dirty="0"/>
              <a:t>and proportionate </a:t>
            </a:r>
            <a:endParaRPr lang="en-GB" sz="1600" dirty="0" smtClean="0"/>
          </a:p>
          <a:p>
            <a:pPr marL="342900" indent="-342900">
              <a:buAutoNum type="arabicPeriod"/>
            </a:pPr>
            <a:r>
              <a:rPr lang="en-GB" sz="1600" dirty="0" smtClean="0"/>
              <a:t>Relevant </a:t>
            </a:r>
          </a:p>
          <a:p>
            <a:pPr marL="342900" indent="-342900">
              <a:buAutoNum type="arabicPeriod"/>
            </a:pPr>
            <a:r>
              <a:rPr lang="en-GB" sz="1600" dirty="0" smtClean="0"/>
              <a:t>Adequate </a:t>
            </a:r>
          </a:p>
          <a:p>
            <a:pPr marL="342900" indent="-342900">
              <a:buAutoNum type="arabicPeriod"/>
            </a:pPr>
            <a:r>
              <a:rPr lang="en-GB" sz="1600" dirty="0" smtClean="0"/>
              <a:t>Accurate </a:t>
            </a:r>
          </a:p>
          <a:p>
            <a:pPr marL="342900" indent="-342900">
              <a:buAutoNum type="arabicPeriod"/>
            </a:pPr>
            <a:r>
              <a:rPr lang="en-GB" sz="1600" dirty="0" smtClean="0"/>
              <a:t>Timely </a:t>
            </a:r>
          </a:p>
          <a:p>
            <a:pPr marL="342900" indent="-342900">
              <a:buAutoNum type="arabicPeriod"/>
            </a:pPr>
            <a:r>
              <a:rPr lang="en-GB" sz="1600" dirty="0" smtClean="0"/>
              <a:t>Secure </a:t>
            </a:r>
          </a:p>
          <a:p>
            <a:pPr marL="342900" indent="-342900">
              <a:buAutoNum type="arabicPeriod"/>
            </a:pPr>
            <a:r>
              <a:rPr lang="en-GB" sz="1600" dirty="0" smtClean="0"/>
              <a:t>Recorded</a:t>
            </a:r>
            <a:r>
              <a:rPr lang="en-GB" sz="1600" dirty="0"/>
              <a:t>.</a:t>
            </a:r>
            <a:r>
              <a:rPr lang="en-GB" sz="1600" b="1" dirty="0" smtClean="0">
                <a:latin typeface="Arial" panose="020B0604020202020204" pitchFamily="34" charset="0"/>
                <a:cs typeface="Arial" panose="020B0604020202020204" pitchFamily="34" charset="0"/>
              </a:rPr>
              <a:t> </a:t>
            </a:r>
            <a:endParaRPr lang="en-GB" sz="1600" b="1" dirty="0">
              <a:latin typeface="Arial" panose="020B0604020202020204" pitchFamily="34" charset="0"/>
              <a:cs typeface="Arial" panose="020B0604020202020204" pitchFamily="34" charset="0"/>
            </a:endParaRPr>
          </a:p>
        </p:txBody>
      </p:sp>
      <p:pic>
        <p:nvPicPr>
          <p:cNvPr id="1026" name="Picture 2" descr="What is a Seven Minute Briefi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96966" y="3554381"/>
            <a:ext cx="2844836" cy="28448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28769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C0544CEDD66FF45A4C30C02F5D9BCD8" ma:contentTypeVersion="14" ma:contentTypeDescription="Create a new document." ma:contentTypeScope="" ma:versionID="51625730a38a92f04bab7c70600419ba">
  <xsd:schema xmlns:xsd="http://www.w3.org/2001/XMLSchema" xmlns:xs="http://www.w3.org/2001/XMLSchema" xmlns:p="http://schemas.microsoft.com/office/2006/metadata/properties" xmlns:ns2="71ce49bb-cf0a-4122-9119-2fd8f82facb0" xmlns:ns3="0ba1dc7b-d825-410b-8076-85f10e5c34b6" targetNamespace="http://schemas.microsoft.com/office/2006/metadata/properties" ma:root="true" ma:fieldsID="644e54487f515ddf0d4650bf4e31ed6e" ns2:_="" ns3:_="">
    <xsd:import namespace="71ce49bb-cf0a-4122-9119-2fd8f82facb0"/>
    <xsd:import namespace="0ba1dc7b-d825-410b-8076-85f10e5c34b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e49bb-cf0a-4122-9119-2fd8f82fac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ba1dc7b-d825-410b-8076-85f10e5c34b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6C601DA-C711-4C17-BA0E-EF18F3E5501F}">
  <ds:schemaRefs>
    <ds:schemaRef ds:uri="http://schemas.microsoft.com/sharepoint/v3/contenttype/forms"/>
  </ds:schemaRefs>
</ds:datastoreItem>
</file>

<file path=customXml/itemProps2.xml><?xml version="1.0" encoding="utf-8"?>
<ds:datastoreItem xmlns:ds="http://schemas.openxmlformats.org/officeDocument/2006/customXml" ds:itemID="{F46E2D25-D9D3-4CE3-AD57-53DB797AD1DF}">
  <ds:schemaRefs>
    <ds:schemaRef ds:uri="http://purl.org/dc/terms/"/>
    <ds:schemaRef ds:uri="http://schemas.openxmlformats.org/package/2006/metadata/core-properties"/>
    <ds:schemaRef ds:uri="http://schemas.microsoft.com/office/2006/documentManagement/types"/>
    <ds:schemaRef ds:uri="71ce49bb-cf0a-4122-9119-2fd8f82facb0"/>
    <ds:schemaRef ds:uri="http://purl.org/dc/elements/1.1/"/>
    <ds:schemaRef ds:uri="http://schemas.microsoft.com/office/2006/metadata/properties"/>
    <ds:schemaRef ds:uri="0ba1dc7b-d825-410b-8076-85f10e5c34b6"/>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02A15BD6-3584-4C7D-AB7B-53586E115A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e49bb-cf0a-4122-9119-2fd8f82facb0"/>
    <ds:schemaRef ds:uri="0ba1dc7b-d825-410b-8076-85f10e5c34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218</TotalTime>
  <Words>482</Words>
  <Application>Microsoft Office PowerPoint</Application>
  <PresentationFormat>Custom</PresentationFormat>
  <Paragraphs>45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Hall.Salter</dc:creator>
  <cp:lastModifiedBy>Jones, Lisa</cp:lastModifiedBy>
  <cp:revision>37</cp:revision>
  <dcterms:created xsi:type="dcterms:W3CDTF">2021-06-18T13:41:22Z</dcterms:created>
  <dcterms:modified xsi:type="dcterms:W3CDTF">2024-01-11T15:22:30Z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0x010100AC0544CEDD66FF45A4C30C02F5D9BCD8</vt:lpwstr>
  </property>
</Properties>
</file>