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29" r:id="rId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B73B5-FCE8-1B7C-9BFA-0270F6686C07}" v="2" dt="2026-03-27T14:26:26.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k, Fiona" userId="S::fiona.cook2@telford.gov.uk::d8c8d1be-17a2-4c11-a5fa-e55f5b2a0a4d" providerId="AD" clId="Web-{CD7B73B5-FCE8-1B7C-9BFA-0270F6686C07}"/>
    <pc:docChg chg="addSld delSld addMainMaster">
      <pc:chgData name="Cook, Fiona" userId="S::fiona.cook2@telford.gov.uk::d8c8d1be-17a2-4c11-a5fa-e55f5b2a0a4d" providerId="AD" clId="Web-{CD7B73B5-FCE8-1B7C-9BFA-0270F6686C07}" dt="2026-03-27T14:26:26.507" v="1"/>
      <pc:docMkLst>
        <pc:docMk/>
      </pc:docMkLst>
      <pc:sldChg chg="del">
        <pc:chgData name="Cook, Fiona" userId="S::fiona.cook2@telford.gov.uk::d8c8d1be-17a2-4c11-a5fa-e55f5b2a0a4d" providerId="AD" clId="Web-{CD7B73B5-FCE8-1B7C-9BFA-0270F6686C07}" dt="2026-03-27T14:26:26.507" v="1"/>
        <pc:sldMkLst>
          <pc:docMk/>
          <pc:sldMk cId="109857222" sldId="256"/>
        </pc:sldMkLst>
      </pc:sldChg>
      <pc:sldChg chg="add">
        <pc:chgData name="Cook, Fiona" userId="S::fiona.cook2@telford.gov.uk::d8c8d1be-17a2-4c11-a5fa-e55f5b2a0a4d" providerId="AD" clId="Web-{CD7B73B5-FCE8-1B7C-9BFA-0270F6686C07}" dt="2026-03-27T14:26:23.413" v="0"/>
        <pc:sldMkLst>
          <pc:docMk/>
          <pc:sldMk cId="2576423785" sldId="329"/>
        </pc:sldMkLst>
      </pc:sldChg>
      <pc:sldMasterChg chg="add addSldLayout">
        <pc:chgData name="Cook, Fiona" userId="S::fiona.cook2@telford.gov.uk::d8c8d1be-17a2-4c11-a5fa-e55f5b2a0a4d" providerId="AD" clId="Web-{CD7B73B5-FCE8-1B7C-9BFA-0270F6686C07}" dt="2026-03-27T14:26:23.413" v="0"/>
        <pc:sldMasterMkLst>
          <pc:docMk/>
          <pc:sldMasterMk cId="3334391515" sldId="2147483672"/>
        </pc:sldMasterMkLst>
        <pc:sldLayoutChg chg="add">
          <pc:chgData name="Cook, Fiona" userId="S::fiona.cook2@telford.gov.uk::d8c8d1be-17a2-4c11-a5fa-e55f5b2a0a4d" providerId="AD" clId="Web-{CD7B73B5-FCE8-1B7C-9BFA-0270F6686C07}" dt="2026-03-27T14:26:23.413" v="0"/>
          <pc:sldLayoutMkLst>
            <pc:docMk/>
            <pc:sldMasterMk cId="3334391515" sldId="2147483672"/>
            <pc:sldLayoutMk cId="676523897" sldId="2147483673"/>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2971484572" sldId="2147483674"/>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3042272628" sldId="2147483675"/>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1727182015" sldId="2147483676"/>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3350730411" sldId="2147483677"/>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3567750488" sldId="2147483678"/>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1054915825" sldId="2147483679"/>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1431081591" sldId="2147483680"/>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1241692188" sldId="2147483681"/>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826439530" sldId="2147483682"/>
          </pc:sldLayoutMkLst>
        </pc:sldLayoutChg>
        <pc:sldLayoutChg chg="add">
          <pc:chgData name="Cook, Fiona" userId="S::fiona.cook2@telford.gov.uk::d8c8d1be-17a2-4c11-a5fa-e55f5b2a0a4d" providerId="AD" clId="Web-{CD7B73B5-FCE8-1B7C-9BFA-0270F6686C07}" dt="2026-03-27T14:26:23.413" v="0"/>
          <pc:sldLayoutMkLst>
            <pc:docMk/>
            <pc:sldMasterMk cId="3334391515" sldId="2147483672"/>
            <pc:sldLayoutMk cId="696094657"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67652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82643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69609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297148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304227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B0143D-DD64-4BF4-A254-1218CA4ABB47}"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72718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B0143D-DD64-4BF4-A254-1218CA4ABB47}" type="datetimeFigureOut">
              <a:rPr lang="en-GB" smtClean="0"/>
              <a:t>27/03/2026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335073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B0143D-DD64-4BF4-A254-1218CA4ABB47}" type="datetimeFigureOut">
              <a:rPr lang="en-GB" smtClean="0"/>
              <a:t>27/03/2026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356775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0143D-DD64-4BF4-A254-1218CA4ABB47}" type="datetimeFigureOut">
              <a:rPr lang="en-GB" smtClean="0"/>
              <a:t>27/03/2026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05491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0143D-DD64-4BF4-A254-1218CA4ABB47}"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43108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0143D-DD64-4BF4-A254-1218CA4ABB47}"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24169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B0143D-DD64-4BF4-A254-1218CA4ABB47}" type="datetimeFigureOut">
              <a:rPr lang="en-GB" smtClean="0"/>
              <a:t>27/03/2026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D3CD9-0927-43D8-8825-E10F5B26ABB5}" type="slidenum">
              <a:rPr lang="en-GB" smtClean="0"/>
              <a:t>‹#›</a:t>
            </a:fld>
            <a:endParaRPr lang="en-GB"/>
          </a:p>
        </p:txBody>
      </p:sp>
    </p:spTree>
    <p:extLst>
      <p:ext uri="{BB962C8B-B14F-4D97-AF65-F5344CB8AC3E}">
        <p14:creationId xmlns:p14="http://schemas.microsoft.com/office/powerpoint/2010/main" val="3334391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vGIvZoeCjf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5E48A6-36F3-D1C3-036F-07994E1FE86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0F61EF-131E-346A-E018-2D5689C7C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54AD5B-8A40-2F7C-8AE3-8ACDD5D00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2C59E-9D89-9E39-D64F-9EF0C6604241}"/>
              </a:ext>
            </a:extLst>
          </p:cNvPr>
          <p:cNvSpPr>
            <a:spLocks noGrp="1"/>
          </p:cNvSpPr>
          <p:nvPr>
            <p:ph type="title"/>
          </p:nvPr>
        </p:nvSpPr>
        <p:spPr>
          <a:xfrm>
            <a:off x="1548179" y="2000909"/>
            <a:ext cx="3705977" cy="3466629"/>
          </a:xfrm>
        </p:spPr>
        <p:txBody>
          <a:bodyPr>
            <a:normAutofit/>
          </a:bodyPr>
          <a:lstStyle/>
          <a:p>
            <a:r>
              <a:rPr lang="en-GB">
                <a:solidFill>
                  <a:srgbClr val="FFFFFF"/>
                </a:solidFill>
              </a:rPr>
              <a:t>Lunch and Learn Domestic Abuse </a:t>
            </a:r>
          </a:p>
        </p:txBody>
      </p:sp>
      <p:sp>
        <p:nvSpPr>
          <p:cNvPr id="12" name="Freeform: Shape 11">
            <a:extLst>
              <a:ext uri="{FF2B5EF4-FFF2-40B4-BE49-F238E27FC236}">
                <a16:creationId xmlns:a16="http://schemas.microsoft.com/office/drawing/2014/main" id="{1E0EC37A-1E52-7BEB-ADC0-07783E85D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2A457EF-3885-1CF2-67A5-A9E649033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7F0FBE5-055C-DBD0-8BA6-29C258C29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1D1BEBE-F0AA-C640-F50D-877B1BC01524}"/>
              </a:ext>
            </a:extLst>
          </p:cNvPr>
          <p:cNvSpPr>
            <a:spLocks noGrp="1"/>
          </p:cNvSpPr>
          <p:nvPr>
            <p:ph idx="1"/>
          </p:nvPr>
        </p:nvSpPr>
        <p:spPr>
          <a:xfrm>
            <a:off x="6796609" y="1441416"/>
            <a:ext cx="5257799" cy="4388979"/>
          </a:xfrm>
        </p:spPr>
        <p:txBody>
          <a:bodyPr anchor="t">
            <a:normAutofit fontScale="62500" lnSpcReduction="20000"/>
          </a:bodyPr>
          <a:lstStyle/>
          <a:p>
            <a:pPr algn="ctr">
              <a:buNone/>
            </a:pPr>
            <a:endParaRPr lang="en-GB" sz="1800" dirty="0">
              <a:latin typeface="Segoe UI"/>
              <a:cs typeface="Segoe UI"/>
            </a:endParaRPr>
          </a:p>
          <a:p>
            <a:pPr>
              <a:buNone/>
            </a:pPr>
            <a:r>
              <a:rPr lang="en-GB" sz="2400" dirty="0">
                <a:solidFill>
                  <a:srgbClr val="444444"/>
                </a:solidFill>
                <a:highlight>
                  <a:srgbClr val="FFFFFF"/>
                </a:highlight>
                <a:latin typeface="Helvetica"/>
                <a:cs typeface="Helvetica"/>
              </a:rPr>
              <a:t>This re-run of the webinar which took place in June was refreshed in content due to local changes and aimed to raise awareness around Domestic Abuse. The session was jointly delivered by West Mercia Police, ICB and </a:t>
            </a:r>
            <a:r>
              <a:rPr lang="en-GB" sz="2400" dirty="0" err="1">
                <a:solidFill>
                  <a:srgbClr val="444444"/>
                </a:solidFill>
                <a:highlight>
                  <a:srgbClr val="FFFFFF"/>
                </a:highlight>
                <a:latin typeface="Helvetica"/>
                <a:cs typeface="Helvetica"/>
              </a:rPr>
              <a:t>Cranstoun</a:t>
            </a:r>
            <a:r>
              <a:rPr lang="en-GB" sz="2400" dirty="0">
                <a:solidFill>
                  <a:srgbClr val="444444"/>
                </a:solidFill>
                <a:highlight>
                  <a:srgbClr val="FFFFFF"/>
                </a:highlight>
                <a:latin typeface="Helvetica"/>
                <a:cs typeface="Helvetica"/>
              </a:rPr>
              <a:t> (the new Domestic Abuse Service for Telford and Wrekin) and covered the following topics:</a:t>
            </a:r>
            <a:endParaRPr lang="en-GB" sz="2400"/>
          </a:p>
          <a:p>
            <a:pPr>
              <a:buFont typeface="Arial"/>
              <a:buChar char="•"/>
            </a:pPr>
            <a:r>
              <a:rPr lang="en-GB" sz="2400">
                <a:solidFill>
                  <a:srgbClr val="444444"/>
                </a:solidFill>
                <a:highlight>
                  <a:srgbClr val="FFFFFF"/>
                </a:highlight>
                <a:latin typeface="Helvetica"/>
                <a:cs typeface="Helvetica"/>
              </a:rPr>
              <a:t>The role of the DARO </a:t>
            </a:r>
            <a:endParaRPr lang="en-GB" sz="2400"/>
          </a:p>
          <a:p>
            <a:pPr>
              <a:buFont typeface="Arial"/>
              <a:buChar char="•"/>
            </a:pPr>
            <a:r>
              <a:rPr lang="en-GB" sz="2400">
                <a:solidFill>
                  <a:srgbClr val="444444"/>
                </a:solidFill>
                <a:highlight>
                  <a:srgbClr val="FFFFFF"/>
                </a:highlight>
                <a:latin typeface="Helvetica"/>
                <a:cs typeface="Helvetica"/>
              </a:rPr>
              <a:t>MARAC process </a:t>
            </a:r>
            <a:endParaRPr lang="en-GB" sz="2400"/>
          </a:p>
          <a:p>
            <a:pPr>
              <a:buFont typeface="Arial"/>
              <a:buChar char="•"/>
            </a:pPr>
            <a:r>
              <a:rPr lang="en-GB" sz="2400">
                <a:solidFill>
                  <a:srgbClr val="444444"/>
                </a:solidFill>
                <a:highlight>
                  <a:srgbClr val="FFFFFF"/>
                </a:highlight>
                <a:latin typeface="Helvetica"/>
                <a:cs typeface="Helvetica"/>
              </a:rPr>
              <a:t>Information on Clare’s Law (DVDS) </a:t>
            </a:r>
            <a:endParaRPr lang="en-GB" sz="2400"/>
          </a:p>
          <a:p>
            <a:pPr>
              <a:buFont typeface="Arial"/>
              <a:buChar char="•"/>
            </a:pPr>
            <a:r>
              <a:rPr lang="en-GB" sz="2400">
                <a:solidFill>
                  <a:srgbClr val="444444"/>
                </a:solidFill>
                <a:highlight>
                  <a:srgbClr val="FFFFFF"/>
                </a:highlight>
                <a:latin typeface="Helvetica"/>
                <a:cs typeface="Helvetica"/>
              </a:rPr>
              <a:t>The role of a DHR’s </a:t>
            </a:r>
            <a:endParaRPr lang="en-GB" sz="2400"/>
          </a:p>
          <a:p>
            <a:pPr>
              <a:buFont typeface="Arial"/>
              <a:buChar char="•"/>
            </a:pPr>
            <a:r>
              <a:rPr lang="en-GB" sz="2400">
                <a:solidFill>
                  <a:srgbClr val="444444"/>
                </a:solidFill>
                <a:highlight>
                  <a:srgbClr val="FFFFFF"/>
                </a:highlight>
                <a:latin typeface="Helvetica"/>
                <a:cs typeface="Helvetica"/>
              </a:rPr>
              <a:t>The new Domestic Abuse Service </a:t>
            </a:r>
            <a:endParaRPr lang="en-GB" sz="2400"/>
          </a:p>
          <a:p>
            <a:pPr>
              <a:buFont typeface="Arial"/>
              <a:buChar char="•"/>
            </a:pPr>
            <a:r>
              <a:rPr lang="en-GB" sz="2400">
                <a:solidFill>
                  <a:srgbClr val="444444"/>
                </a:solidFill>
                <a:highlight>
                  <a:srgbClr val="FFFFFF"/>
                </a:highlight>
                <a:latin typeface="Helvetica"/>
                <a:cs typeface="Helvetica"/>
              </a:rPr>
              <a:t>Different forms of domestic abuse </a:t>
            </a:r>
            <a:endParaRPr lang="en-GB" sz="2400"/>
          </a:p>
          <a:p>
            <a:pPr>
              <a:buFont typeface="Arial"/>
              <a:buChar char="•"/>
            </a:pPr>
            <a:r>
              <a:rPr lang="en-GB" sz="2400">
                <a:solidFill>
                  <a:srgbClr val="444444"/>
                </a:solidFill>
                <a:highlight>
                  <a:srgbClr val="FFFFFF"/>
                </a:highlight>
                <a:latin typeface="Helvetica"/>
                <a:cs typeface="Helvetica"/>
              </a:rPr>
              <a:t>Warning flags to look out for</a:t>
            </a:r>
            <a:endParaRPr lang="en-GB" sz="2400"/>
          </a:p>
          <a:p>
            <a:pPr>
              <a:buFont typeface="Arial"/>
              <a:buChar char="•"/>
            </a:pPr>
            <a:endParaRPr lang="en-GB" sz="2400" dirty="0">
              <a:solidFill>
                <a:srgbClr val="444444"/>
              </a:solidFill>
              <a:highlight>
                <a:srgbClr val="FFFFFF"/>
              </a:highlight>
              <a:latin typeface="Helvetica"/>
              <a:cs typeface="Helvetica"/>
            </a:endParaRPr>
          </a:p>
          <a:p>
            <a:pPr>
              <a:buFont typeface="Arial"/>
              <a:buChar char="•"/>
            </a:pPr>
            <a:r>
              <a:rPr lang="en-GB" sz="2400">
                <a:solidFill>
                  <a:srgbClr val="444444"/>
                </a:solidFill>
                <a:highlight>
                  <a:srgbClr val="FFFFFF"/>
                </a:highlight>
                <a:latin typeface="Helvetica"/>
                <a:ea typeface="+mn-lt"/>
                <a:cs typeface="Helvetica"/>
              </a:rPr>
              <a:t>Watch it via the link below </a:t>
            </a:r>
            <a:endParaRPr lang="en-GB" sz="2400" dirty="0">
              <a:solidFill>
                <a:srgbClr val="444444"/>
              </a:solidFill>
              <a:highlight>
                <a:srgbClr val="FFFFFF"/>
              </a:highlight>
              <a:latin typeface="Helvetica"/>
              <a:ea typeface="+mn-lt"/>
              <a:cs typeface="Helvetica"/>
            </a:endParaRPr>
          </a:p>
          <a:p>
            <a:pPr algn="ctr">
              <a:buNone/>
            </a:pPr>
            <a:endParaRPr lang="en-GB" sz="1800" dirty="0">
              <a:latin typeface="Segoe UI"/>
              <a:ea typeface="+mn-lt"/>
              <a:cs typeface="Segoe UI"/>
            </a:endParaRPr>
          </a:p>
          <a:p>
            <a:pPr algn="ctr">
              <a:buNone/>
            </a:pPr>
            <a:r>
              <a:rPr lang="en-GB" sz="1800" dirty="0" err="1">
                <a:ea typeface="+mn-lt"/>
                <a:cs typeface="+mn-lt"/>
                <a:hlinkClick r:id="rId2"/>
              </a:rPr>
              <a:t>nch</a:t>
            </a:r>
            <a:r>
              <a:rPr lang="en-GB" sz="1800" dirty="0">
                <a:ea typeface="+mn-lt"/>
                <a:cs typeface="+mn-lt"/>
                <a:hlinkClick r:id="rId2"/>
              </a:rPr>
              <a:t> and Learn Domestic Abuse Focus 20231120 120421 Meeting Recording</a:t>
            </a:r>
            <a:endParaRPr lang="en-GB" dirty="0"/>
          </a:p>
        </p:txBody>
      </p:sp>
      <p:sp>
        <p:nvSpPr>
          <p:cNvPr id="18" name="Freeform: Shape 17">
            <a:extLst>
              <a:ext uri="{FF2B5EF4-FFF2-40B4-BE49-F238E27FC236}">
                <a16:creationId xmlns:a16="http://schemas.microsoft.com/office/drawing/2014/main" id="{51068294-B948-DA56-BCC2-301D9F64B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DE090CE-2E46-256C-6C59-D44535AC6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6702DA6-0FBA-3034-8406-AAD79F068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26FDAB18-5FF2-6E33-AD23-5BBF7695A84C}"/>
              </a:ext>
            </a:extLst>
          </p:cNvPr>
          <p:cNvPicPr>
            <a:picLocks noChangeAspect="1"/>
          </p:cNvPicPr>
          <p:nvPr/>
        </p:nvPicPr>
        <p:blipFill>
          <a:blip r:embed="rId3"/>
          <a:stretch>
            <a:fillRect/>
          </a:stretch>
        </p:blipFill>
        <p:spPr>
          <a:xfrm>
            <a:off x="2172637" y="1308685"/>
            <a:ext cx="1639966" cy="1127858"/>
          </a:xfrm>
          <a:prstGeom prst="rect">
            <a:avLst/>
          </a:prstGeom>
        </p:spPr>
      </p:pic>
      <p:pic>
        <p:nvPicPr>
          <p:cNvPr id="6" name="Picture 5" descr="A street light in front of a building&#10;&#10;AI-generated content may be incorrect.">
            <a:extLst>
              <a:ext uri="{FF2B5EF4-FFF2-40B4-BE49-F238E27FC236}">
                <a16:creationId xmlns:a16="http://schemas.microsoft.com/office/drawing/2014/main" id="{224B974F-7674-4BCE-9051-6B11C8816623}"/>
              </a:ext>
            </a:extLst>
          </p:cNvPr>
          <p:cNvPicPr>
            <a:picLocks noChangeAspect="1"/>
          </p:cNvPicPr>
          <p:nvPr/>
        </p:nvPicPr>
        <p:blipFill>
          <a:blip r:embed="rId4">
            <a:alphaModFix amt="18000"/>
          </a:blip>
          <a:srcRect l="43204" r="64" b="34"/>
          <a:stretch>
            <a:fillRect/>
          </a:stretch>
        </p:blipFill>
        <p:spPr>
          <a:xfrm>
            <a:off x="6351896" y="0"/>
            <a:ext cx="5835940" cy="6855689"/>
          </a:xfrm>
          <a:prstGeom prst="rect">
            <a:avLst/>
          </a:prstGeom>
        </p:spPr>
      </p:pic>
    </p:spTree>
    <p:extLst>
      <p:ext uri="{BB962C8B-B14F-4D97-AF65-F5344CB8AC3E}">
        <p14:creationId xmlns:p14="http://schemas.microsoft.com/office/powerpoint/2010/main" val="257642378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CC0000"/>
      </a:accent1>
      <a:accent2>
        <a:srgbClr val="92D050"/>
      </a:accent2>
      <a:accent3>
        <a:srgbClr val="FFFF00"/>
      </a:accent3>
      <a:accent4>
        <a:srgbClr val="FF0000"/>
      </a:accent4>
      <a:accent5>
        <a:srgbClr val="92D050"/>
      </a:accent5>
      <a:accent6>
        <a:srgbClr val="FFFF00"/>
      </a:accent6>
      <a:hlink>
        <a:srgbClr val="467886"/>
      </a:hlink>
      <a:folHlink>
        <a:srgbClr val="86B3B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2c2939b1-2ce3-48d9-8f8c-32a9337d84c6">
      <Terms xmlns="http://schemas.microsoft.com/office/infopath/2007/PartnerControls"/>
    </lcf76f155ced4ddcb4097134ff3c332f>
    <_ip_UnifiedCompliancePolicyProperties xmlns="http://schemas.microsoft.com/sharepoint/v3" xsi:nil="true"/>
    <TaxCatchAll xmlns="8c0c9f43-88e0-4dc8-9cdc-7ae63b8aae0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7BBB0B59AF144E9D8A47DF2BFA3598" ma:contentTypeVersion="20" ma:contentTypeDescription="Create a new document." ma:contentTypeScope="" ma:versionID="2b9773622755d4e82d4d59fb52688350">
  <xsd:schema xmlns:xsd="http://www.w3.org/2001/XMLSchema" xmlns:xs="http://www.w3.org/2001/XMLSchema" xmlns:p="http://schemas.microsoft.com/office/2006/metadata/properties" xmlns:ns1="http://schemas.microsoft.com/sharepoint/v3" xmlns:ns2="2c2939b1-2ce3-48d9-8f8c-32a9337d84c6" xmlns:ns3="8c0c9f43-88e0-4dc8-9cdc-7ae63b8aae00" targetNamespace="http://schemas.microsoft.com/office/2006/metadata/properties" ma:root="true" ma:fieldsID="93d89c14a1ec0d9e199e490486d3be36" ns1:_="" ns2:_="" ns3:_="">
    <xsd:import namespace="http://schemas.microsoft.com/sharepoint/v3"/>
    <xsd:import namespace="2c2939b1-2ce3-48d9-8f8c-32a9337d84c6"/>
    <xsd:import namespace="8c0c9f43-88e0-4dc8-9cdc-7ae63b8aae0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2939b1-2ce3-48d9-8f8c-32a9337d8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428078d-4db8-4d5e-8d14-b8ed8ea4017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0c9f43-88e0-4dc8-9cdc-7ae63b8aae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3e51df4-52c5-4de0-a050-6c54c8bb9764}" ma:internalName="TaxCatchAll" ma:showField="CatchAllData" ma:web="8c0c9f43-88e0-4dc8-9cdc-7ae63b8aae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7EBA42-D64B-41CA-A602-6F1FCC7D5FAE}">
  <ds:schemaRefs>
    <ds:schemaRef ds:uri="http://schemas.microsoft.com/office/2006/metadata/properties"/>
    <ds:schemaRef ds:uri="http://schemas.microsoft.com/office/infopath/2007/PartnerControls"/>
    <ds:schemaRef ds:uri="http://schemas.microsoft.com/sharepoint/v3"/>
    <ds:schemaRef ds:uri="2c2939b1-2ce3-48d9-8f8c-32a9337d84c6"/>
    <ds:schemaRef ds:uri="8c0c9f43-88e0-4dc8-9cdc-7ae63b8aae00"/>
  </ds:schemaRefs>
</ds:datastoreItem>
</file>

<file path=customXml/itemProps2.xml><?xml version="1.0" encoding="utf-8"?>
<ds:datastoreItem xmlns:ds="http://schemas.openxmlformats.org/officeDocument/2006/customXml" ds:itemID="{D7509DE6-22CB-4438-B75E-CA4CAFD8B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2939b1-2ce3-48d9-8f8c-32a9337d84c6"/>
    <ds:schemaRef ds:uri="8c0c9f43-88e0-4dc8-9cdc-7ae63b8aa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553859-02DD-4A50-B109-87EC7E2A76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Lunch and Learn Domestic Abuse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2026-03-27T14:26:16Z</dcterms:created>
  <dcterms:modified xsi:type="dcterms:W3CDTF">2026-03-27T14:26:39Z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0x010100837BBB0B59AF144E9D8A47DF2BFA3598</vt:lpwstr>
  </property>
  <property fmtid="{D5CDD505-2E9C-101B-9397-08002B2CF9AE}" pid="3" name="MediaServiceImageTags">
    <vt:lpwstr/>
  </property>
</Properties>
</file>