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60" r:id="rId5"/>
  </p:sldMasterIdLst>
  <p:notesMasterIdLst>
    <p:notesMasterId r:id="rId69"/>
  </p:notesMasterIdLst>
  <p:sldIdLst>
    <p:sldId id="256" r:id="rId6"/>
    <p:sldId id="257" r:id="rId7"/>
    <p:sldId id="333" r:id="rId8"/>
    <p:sldId id="258" r:id="rId9"/>
    <p:sldId id="259" r:id="rId10"/>
    <p:sldId id="268" r:id="rId11"/>
    <p:sldId id="338" r:id="rId12"/>
    <p:sldId id="340" r:id="rId13"/>
    <p:sldId id="269" r:id="rId14"/>
    <p:sldId id="270" r:id="rId15"/>
    <p:sldId id="271" r:id="rId16"/>
    <p:sldId id="272" r:id="rId17"/>
    <p:sldId id="273" r:id="rId18"/>
    <p:sldId id="332" r:id="rId19"/>
    <p:sldId id="309" r:id="rId20"/>
    <p:sldId id="330" r:id="rId21"/>
    <p:sldId id="274" r:id="rId22"/>
    <p:sldId id="334" r:id="rId23"/>
    <p:sldId id="344" r:id="rId24"/>
    <p:sldId id="345" r:id="rId25"/>
    <p:sldId id="346" r:id="rId26"/>
    <p:sldId id="347" r:id="rId27"/>
    <p:sldId id="343" r:id="rId28"/>
    <p:sldId id="275" r:id="rId29"/>
    <p:sldId id="276" r:id="rId30"/>
    <p:sldId id="261" r:id="rId31"/>
    <p:sldId id="264" r:id="rId32"/>
    <p:sldId id="262" r:id="rId33"/>
    <p:sldId id="305" r:id="rId34"/>
    <p:sldId id="280" r:id="rId35"/>
    <p:sldId id="281" r:id="rId36"/>
    <p:sldId id="282" r:id="rId37"/>
    <p:sldId id="283" r:id="rId38"/>
    <p:sldId id="321" r:id="rId39"/>
    <p:sldId id="323" r:id="rId40"/>
    <p:sldId id="324" r:id="rId41"/>
    <p:sldId id="322" r:id="rId42"/>
    <p:sldId id="284" r:id="rId43"/>
    <p:sldId id="318" r:id="rId44"/>
    <p:sldId id="304" r:id="rId45"/>
    <p:sldId id="303" r:id="rId46"/>
    <p:sldId id="302" r:id="rId47"/>
    <p:sldId id="299" r:id="rId48"/>
    <p:sldId id="319" r:id="rId49"/>
    <p:sldId id="320" r:id="rId50"/>
    <p:sldId id="298" r:id="rId51"/>
    <p:sldId id="263" r:id="rId52"/>
    <p:sldId id="289" r:id="rId53"/>
    <p:sldId id="290" r:id="rId54"/>
    <p:sldId id="295" r:id="rId55"/>
    <p:sldId id="297" r:id="rId56"/>
    <p:sldId id="296" r:id="rId57"/>
    <p:sldId id="300" r:id="rId58"/>
    <p:sldId id="301" r:id="rId59"/>
    <p:sldId id="266" r:id="rId60"/>
    <p:sldId id="267" r:id="rId61"/>
    <p:sldId id="329" r:id="rId62"/>
    <p:sldId id="326" r:id="rId63"/>
    <p:sldId id="327" r:id="rId64"/>
    <p:sldId id="310" r:id="rId65"/>
    <p:sldId id="312" r:id="rId66"/>
    <p:sldId id="315" r:id="rId67"/>
    <p:sldId id="317"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D526"/>
    <a:srgbClr val="D50F3F"/>
    <a:srgbClr val="FFD703"/>
    <a:srgbClr val="B7D232"/>
    <a:srgbClr val="CA1543"/>
    <a:srgbClr val="FFD508"/>
    <a:srgbClr val="60AC8D"/>
    <a:srgbClr val="ACBED3"/>
    <a:srgbClr val="74BF45"/>
    <a:srgbClr val="895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C2CFA6-2578-7D88-2A32-40BBF35D0FE6}" v="207" dt="2026-05-21T13:35:58.100"/>
    <p1510:client id="{F6B47EEB-56F0-277E-44F0-9F991B17DF00}" v="3" dt="2026-05-21T13:30:33.3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D38DEF-E3FB-4652-9566-60CCFF79B771}"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2271BEEA-7C25-4BC4-9B8F-06C3778A90E4}">
      <dgm:prSet/>
      <dgm:spPr/>
      <dgm:t>
        <a:bodyPr/>
        <a:lstStyle/>
        <a:p>
          <a:r>
            <a:rPr lang="en-GB"/>
            <a:t>Training</a:t>
          </a:r>
          <a:endParaRPr lang="en-US"/>
        </a:p>
      </dgm:t>
    </dgm:pt>
    <dgm:pt modelId="{005C3FC3-BD3A-49D0-82B3-16DDEF7529B9}" type="parTrans" cxnId="{6D2D04F0-5EF0-4DE0-840C-FB39E1C8286D}">
      <dgm:prSet/>
      <dgm:spPr/>
      <dgm:t>
        <a:bodyPr/>
        <a:lstStyle/>
        <a:p>
          <a:endParaRPr lang="en-US"/>
        </a:p>
      </dgm:t>
    </dgm:pt>
    <dgm:pt modelId="{B455811C-A554-4973-8CE0-1F63AF5BA2E0}" type="sibTrans" cxnId="{6D2D04F0-5EF0-4DE0-840C-FB39E1C8286D}">
      <dgm:prSet/>
      <dgm:spPr/>
      <dgm:t>
        <a:bodyPr/>
        <a:lstStyle/>
        <a:p>
          <a:endParaRPr lang="en-US"/>
        </a:p>
      </dgm:t>
    </dgm:pt>
    <dgm:pt modelId="{E75120AE-BDC4-4996-A912-ED0189E5B454}">
      <dgm:prSet/>
      <dgm:spPr/>
      <dgm:t>
        <a:bodyPr/>
        <a:lstStyle/>
        <a:p>
          <a:r>
            <a:rPr lang="en-GB"/>
            <a:t>Learning from SARs</a:t>
          </a:r>
          <a:endParaRPr lang="en-US"/>
        </a:p>
      </dgm:t>
    </dgm:pt>
    <dgm:pt modelId="{B5FC5A64-D30E-44F2-A3C8-5439AE8948D1}" type="parTrans" cxnId="{DA222455-79E7-4D0E-88E3-5C16FAD28518}">
      <dgm:prSet/>
      <dgm:spPr/>
      <dgm:t>
        <a:bodyPr/>
        <a:lstStyle/>
        <a:p>
          <a:endParaRPr lang="en-US"/>
        </a:p>
      </dgm:t>
    </dgm:pt>
    <dgm:pt modelId="{58750ACC-8DC0-4F86-8533-D5A4F6212BB3}" type="sibTrans" cxnId="{DA222455-79E7-4D0E-88E3-5C16FAD28518}">
      <dgm:prSet/>
      <dgm:spPr/>
      <dgm:t>
        <a:bodyPr/>
        <a:lstStyle/>
        <a:p>
          <a:endParaRPr lang="en-US"/>
        </a:p>
      </dgm:t>
    </dgm:pt>
    <dgm:pt modelId="{F2A16C68-E968-4676-917B-FD7BD1CCB4D3}">
      <dgm:prSet/>
      <dgm:spPr/>
      <dgm:t>
        <a:bodyPr/>
        <a:lstStyle/>
        <a:p>
          <a:r>
            <a:rPr lang="en-GB"/>
            <a:t>Learning from DHRs</a:t>
          </a:r>
          <a:endParaRPr lang="en-US"/>
        </a:p>
      </dgm:t>
    </dgm:pt>
    <dgm:pt modelId="{C30E84DF-2123-42F7-BFB5-4451B3D5A8C2}" type="parTrans" cxnId="{0DD65F1E-51FE-4033-83E6-B2BAC42968E1}">
      <dgm:prSet/>
      <dgm:spPr/>
      <dgm:t>
        <a:bodyPr/>
        <a:lstStyle/>
        <a:p>
          <a:endParaRPr lang="en-US"/>
        </a:p>
      </dgm:t>
    </dgm:pt>
    <dgm:pt modelId="{E0F08C31-48A8-4CCA-8723-63857D673F4C}" type="sibTrans" cxnId="{0DD65F1E-51FE-4033-83E6-B2BAC42968E1}">
      <dgm:prSet/>
      <dgm:spPr/>
      <dgm:t>
        <a:bodyPr/>
        <a:lstStyle/>
        <a:p>
          <a:endParaRPr lang="en-US"/>
        </a:p>
      </dgm:t>
    </dgm:pt>
    <dgm:pt modelId="{FDE809A7-C626-4556-B8BA-10DE9CAC14FB}">
      <dgm:prSet/>
      <dgm:spPr/>
      <dgm:t>
        <a:bodyPr/>
        <a:lstStyle/>
        <a:p>
          <a:r>
            <a:rPr lang="en-GB"/>
            <a:t>Learning from CSPRs</a:t>
          </a:r>
          <a:endParaRPr lang="en-US"/>
        </a:p>
      </dgm:t>
    </dgm:pt>
    <dgm:pt modelId="{5B5978D3-74F8-454F-B070-B7DCF6DF1B19}" type="parTrans" cxnId="{F2B23423-677B-484C-B8B0-D16D2CBAC8BF}">
      <dgm:prSet/>
      <dgm:spPr/>
      <dgm:t>
        <a:bodyPr/>
        <a:lstStyle/>
        <a:p>
          <a:endParaRPr lang="en-US"/>
        </a:p>
      </dgm:t>
    </dgm:pt>
    <dgm:pt modelId="{ECFCAFD5-C8F5-40B1-A97C-C65C0C111438}" type="sibTrans" cxnId="{F2B23423-677B-484C-B8B0-D16D2CBAC8BF}">
      <dgm:prSet/>
      <dgm:spPr/>
      <dgm:t>
        <a:bodyPr/>
        <a:lstStyle/>
        <a:p>
          <a:endParaRPr lang="en-US"/>
        </a:p>
      </dgm:t>
    </dgm:pt>
    <dgm:pt modelId="{C3FE1268-0229-4D92-B817-BE0C692DE998}">
      <dgm:prSet/>
      <dgm:spPr/>
      <dgm:t>
        <a:bodyPr/>
        <a:lstStyle/>
        <a:p>
          <a:r>
            <a:rPr lang="en-GB"/>
            <a:t>7-minute briefings </a:t>
          </a:r>
          <a:endParaRPr lang="en-US"/>
        </a:p>
      </dgm:t>
    </dgm:pt>
    <dgm:pt modelId="{33D92E78-FF2F-4BFB-9F8A-AD22BC45F801}" type="parTrans" cxnId="{35941575-D224-433C-A636-E9926C88DA2A}">
      <dgm:prSet/>
      <dgm:spPr/>
      <dgm:t>
        <a:bodyPr/>
        <a:lstStyle/>
        <a:p>
          <a:endParaRPr lang="en-US"/>
        </a:p>
      </dgm:t>
    </dgm:pt>
    <dgm:pt modelId="{6060A505-C3CA-478F-8A71-CE77A5A9D6D1}" type="sibTrans" cxnId="{35941575-D224-433C-A636-E9926C88DA2A}">
      <dgm:prSet/>
      <dgm:spPr/>
      <dgm:t>
        <a:bodyPr/>
        <a:lstStyle/>
        <a:p>
          <a:endParaRPr lang="en-US"/>
        </a:p>
      </dgm:t>
    </dgm:pt>
    <dgm:pt modelId="{F13815DF-AC3E-4BD4-931F-0ED3FF95D807}">
      <dgm:prSet/>
      <dgm:spPr/>
      <dgm:t>
        <a:bodyPr/>
        <a:lstStyle/>
        <a:p>
          <a:r>
            <a:rPr lang="en-GB"/>
            <a:t>Toolkits &amp; Best Practice Guidance</a:t>
          </a:r>
          <a:endParaRPr lang="en-US"/>
        </a:p>
      </dgm:t>
    </dgm:pt>
    <dgm:pt modelId="{7ADA1A9A-9AE1-4F1A-9C8A-52452286BFC1}" type="parTrans" cxnId="{A8577CE1-8C38-4406-9B9C-1D081150E1EF}">
      <dgm:prSet/>
      <dgm:spPr/>
      <dgm:t>
        <a:bodyPr/>
        <a:lstStyle/>
        <a:p>
          <a:endParaRPr lang="en-US"/>
        </a:p>
      </dgm:t>
    </dgm:pt>
    <dgm:pt modelId="{5F78086A-2D6C-4A3C-B853-6EEBF87A09D6}" type="sibTrans" cxnId="{A8577CE1-8C38-4406-9B9C-1D081150E1EF}">
      <dgm:prSet/>
      <dgm:spPr/>
      <dgm:t>
        <a:bodyPr/>
        <a:lstStyle/>
        <a:p>
          <a:endParaRPr lang="en-US"/>
        </a:p>
      </dgm:t>
    </dgm:pt>
    <dgm:pt modelId="{3E99FFC4-717A-4BEC-A14E-40EF753A2D19}" type="pres">
      <dgm:prSet presAssocID="{57D38DEF-E3FB-4652-9566-60CCFF79B771}" presName="linear" presStyleCnt="0">
        <dgm:presLayoutVars>
          <dgm:animLvl val="lvl"/>
          <dgm:resizeHandles val="exact"/>
        </dgm:presLayoutVars>
      </dgm:prSet>
      <dgm:spPr/>
    </dgm:pt>
    <dgm:pt modelId="{70B91577-FCBD-4FD6-ADB0-4CE18AD1C561}" type="pres">
      <dgm:prSet presAssocID="{2271BEEA-7C25-4BC4-9B8F-06C3778A90E4}" presName="parentText" presStyleLbl="node1" presStyleIdx="0" presStyleCnt="6">
        <dgm:presLayoutVars>
          <dgm:chMax val="0"/>
          <dgm:bulletEnabled val="1"/>
        </dgm:presLayoutVars>
      </dgm:prSet>
      <dgm:spPr/>
    </dgm:pt>
    <dgm:pt modelId="{4C2B6B6C-2FE0-4AF1-8289-4B590B5D6252}" type="pres">
      <dgm:prSet presAssocID="{B455811C-A554-4973-8CE0-1F63AF5BA2E0}" presName="spacer" presStyleCnt="0"/>
      <dgm:spPr/>
    </dgm:pt>
    <dgm:pt modelId="{3E1E80C4-2047-4240-BC8B-FC96C5ABCE28}" type="pres">
      <dgm:prSet presAssocID="{E75120AE-BDC4-4996-A912-ED0189E5B454}" presName="parentText" presStyleLbl="node1" presStyleIdx="1" presStyleCnt="6">
        <dgm:presLayoutVars>
          <dgm:chMax val="0"/>
          <dgm:bulletEnabled val="1"/>
        </dgm:presLayoutVars>
      </dgm:prSet>
      <dgm:spPr/>
    </dgm:pt>
    <dgm:pt modelId="{FECA93FE-3EC2-42A2-B74D-4101F33F016E}" type="pres">
      <dgm:prSet presAssocID="{58750ACC-8DC0-4F86-8533-D5A4F6212BB3}" presName="spacer" presStyleCnt="0"/>
      <dgm:spPr/>
    </dgm:pt>
    <dgm:pt modelId="{9B5F0129-B8FE-4135-9D84-6DC1DC207034}" type="pres">
      <dgm:prSet presAssocID="{F2A16C68-E968-4676-917B-FD7BD1CCB4D3}" presName="parentText" presStyleLbl="node1" presStyleIdx="2" presStyleCnt="6">
        <dgm:presLayoutVars>
          <dgm:chMax val="0"/>
          <dgm:bulletEnabled val="1"/>
        </dgm:presLayoutVars>
      </dgm:prSet>
      <dgm:spPr/>
    </dgm:pt>
    <dgm:pt modelId="{4913C578-C575-4DE4-B4D6-05977348E8BA}" type="pres">
      <dgm:prSet presAssocID="{E0F08C31-48A8-4CCA-8723-63857D673F4C}" presName="spacer" presStyleCnt="0"/>
      <dgm:spPr/>
    </dgm:pt>
    <dgm:pt modelId="{B4142688-B242-4B4A-BB52-4B0278B1F3FB}" type="pres">
      <dgm:prSet presAssocID="{FDE809A7-C626-4556-B8BA-10DE9CAC14FB}" presName="parentText" presStyleLbl="node1" presStyleIdx="3" presStyleCnt="6">
        <dgm:presLayoutVars>
          <dgm:chMax val="0"/>
          <dgm:bulletEnabled val="1"/>
        </dgm:presLayoutVars>
      </dgm:prSet>
      <dgm:spPr/>
    </dgm:pt>
    <dgm:pt modelId="{56B03CAB-D7C8-4A6A-94F2-2043B1548C0C}" type="pres">
      <dgm:prSet presAssocID="{ECFCAFD5-C8F5-40B1-A97C-C65C0C111438}" presName="spacer" presStyleCnt="0"/>
      <dgm:spPr/>
    </dgm:pt>
    <dgm:pt modelId="{81266CE6-DAEB-4C3E-A904-26D19EEF684A}" type="pres">
      <dgm:prSet presAssocID="{C3FE1268-0229-4D92-B817-BE0C692DE998}" presName="parentText" presStyleLbl="node1" presStyleIdx="4" presStyleCnt="6">
        <dgm:presLayoutVars>
          <dgm:chMax val="0"/>
          <dgm:bulletEnabled val="1"/>
        </dgm:presLayoutVars>
      </dgm:prSet>
      <dgm:spPr/>
    </dgm:pt>
    <dgm:pt modelId="{60E73264-A754-4F47-8949-C4FC45A9361F}" type="pres">
      <dgm:prSet presAssocID="{6060A505-C3CA-478F-8A71-CE77A5A9D6D1}" presName="spacer" presStyleCnt="0"/>
      <dgm:spPr/>
    </dgm:pt>
    <dgm:pt modelId="{85B2D3D5-E984-4C9C-88D5-A3BFB066BA62}" type="pres">
      <dgm:prSet presAssocID="{F13815DF-AC3E-4BD4-931F-0ED3FF95D807}" presName="parentText" presStyleLbl="node1" presStyleIdx="5" presStyleCnt="6">
        <dgm:presLayoutVars>
          <dgm:chMax val="0"/>
          <dgm:bulletEnabled val="1"/>
        </dgm:presLayoutVars>
      </dgm:prSet>
      <dgm:spPr/>
    </dgm:pt>
  </dgm:ptLst>
  <dgm:cxnLst>
    <dgm:cxn modelId="{0DD65F1E-51FE-4033-83E6-B2BAC42968E1}" srcId="{57D38DEF-E3FB-4652-9566-60CCFF79B771}" destId="{F2A16C68-E968-4676-917B-FD7BD1CCB4D3}" srcOrd="2" destOrd="0" parTransId="{C30E84DF-2123-42F7-BFB5-4451B3D5A8C2}" sibTransId="{E0F08C31-48A8-4CCA-8723-63857D673F4C}"/>
    <dgm:cxn modelId="{F2B23423-677B-484C-B8B0-D16D2CBAC8BF}" srcId="{57D38DEF-E3FB-4652-9566-60CCFF79B771}" destId="{FDE809A7-C626-4556-B8BA-10DE9CAC14FB}" srcOrd="3" destOrd="0" parTransId="{5B5978D3-74F8-454F-B070-B7DCF6DF1B19}" sibTransId="{ECFCAFD5-C8F5-40B1-A97C-C65C0C111438}"/>
    <dgm:cxn modelId="{35941575-D224-433C-A636-E9926C88DA2A}" srcId="{57D38DEF-E3FB-4652-9566-60CCFF79B771}" destId="{C3FE1268-0229-4D92-B817-BE0C692DE998}" srcOrd="4" destOrd="0" parTransId="{33D92E78-FF2F-4BFB-9F8A-AD22BC45F801}" sibTransId="{6060A505-C3CA-478F-8A71-CE77A5A9D6D1}"/>
    <dgm:cxn modelId="{DA222455-79E7-4D0E-88E3-5C16FAD28518}" srcId="{57D38DEF-E3FB-4652-9566-60CCFF79B771}" destId="{E75120AE-BDC4-4996-A912-ED0189E5B454}" srcOrd="1" destOrd="0" parTransId="{B5FC5A64-D30E-44F2-A3C8-5439AE8948D1}" sibTransId="{58750ACC-8DC0-4F86-8533-D5A4F6212BB3}"/>
    <dgm:cxn modelId="{FFE9D093-CBD1-43FD-82EA-9F70C80861E2}" type="presOf" srcId="{57D38DEF-E3FB-4652-9566-60CCFF79B771}" destId="{3E99FFC4-717A-4BEC-A14E-40EF753A2D19}" srcOrd="0" destOrd="0" presId="urn:microsoft.com/office/officeart/2005/8/layout/vList2"/>
    <dgm:cxn modelId="{CB5BE1BF-FCC3-4D5C-BB96-8D454333B107}" type="presOf" srcId="{2271BEEA-7C25-4BC4-9B8F-06C3778A90E4}" destId="{70B91577-FCBD-4FD6-ADB0-4CE18AD1C561}" srcOrd="0" destOrd="0" presId="urn:microsoft.com/office/officeart/2005/8/layout/vList2"/>
    <dgm:cxn modelId="{6DA9F7C3-87E3-44D6-86B7-1EF1E7912102}" type="presOf" srcId="{E75120AE-BDC4-4996-A912-ED0189E5B454}" destId="{3E1E80C4-2047-4240-BC8B-FC96C5ABCE28}" srcOrd="0" destOrd="0" presId="urn:microsoft.com/office/officeart/2005/8/layout/vList2"/>
    <dgm:cxn modelId="{9E8803D7-F79B-421D-8B62-E0E2672F3940}" type="presOf" srcId="{FDE809A7-C626-4556-B8BA-10DE9CAC14FB}" destId="{B4142688-B242-4B4A-BB52-4B0278B1F3FB}" srcOrd="0" destOrd="0" presId="urn:microsoft.com/office/officeart/2005/8/layout/vList2"/>
    <dgm:cxn modelId="{A8577CE1-8C38-4406-9B9C-1D081150E1EF}" srcId="{57D38DEF-E3FB-4652-9566-60CCFF79B771}" destId="{F13815DF-AC3E-4BD4-931F-0ED3FF95D807}" srcOrd="5" destOrd="0" parTransId="{7ADA1A9A-9AE1-4F1A-9C8A-52452286BFC1}" sibTransId="{5F78086A-2D6C-4A3C-B853-6EEBF87A09D6}"/>
    <dgm:cxn modelId="{358311EB-11B3-4AE2-99B0-8DB2E1D9AB6E}" type="presOf" srcId="{F13815DF-AC3E-4BD4-931F-0ED3FF95D807}" destId="{85B2D3D5-E984-4C9C-88D5-A3BFB066BA62}" srcOrd="0" destOrd="0" presId="urn:microsoft.com/office/officeart/2005/8/layout/vList2"/>
    <dgm:cxn modelId="{8826A4ED-0E08-49DE-965A-BF5A9A0B0A69}" type="presOf" srcId="{C3FE1268-0229-4D92-B817-BE0C692DE998}" destId="{81266CE6-DAEB-4C3E-A904-26D19EEF684A}" srcOrd="0" destOrd="0" presId="urn:microsoft.com/office/officeart/2005/8/layout/vList2"/>
    <dgm:cxn modelId="{6D2D04F0-5EF0-4DE0-840C-FB39E1C8286D}" srcId="{57D38DEF-E3FB-4652-9566-60CCFF79B771}" destId="{2271BEEA-7C25-4BC4-9B8F-06C3778A90E4}" srcOrd="0" destOrd="0" parTransId="{005C3FC3-BD3A-49D0-82B3-16DDEF7529B9}" sibTransId="{B455811C-A554-4973-8CE0-1F63AF5BA2E0}"/>
    <dgm:cxn modelId="{758369F4-E00C-4FC4-836C-745DD46AF62C}" type="presOf" srcId="{F2A16C68-E968-4676-917B-FD7BD1CCB4D3}" destId="{9B5F0129-B8FE-4135-9D84-6DC1DC207034}" srcOrd="0" destOrd="0" presId="urn:microsoft.com/office/officeart/2005/8/layout/vList2"/>
    <dgm:cxn modelId="{83A75CFC-7DAA-4CB2-B6DC-44618A6CE050}" type="presParOf" srcId="{3E99FFC4-717A-4BEC-A14E-40EF753A2D19}" destId="{70B91577-FCBD-4FD6-ADB0-4CE18AD1C561}" srcOrd="0" destOrd="0" presId="urn:microsoft.com/office/officeart/2005/8/layout/vList2"/>
    <dgm:cxn modelId="{1CB1EDDF-FFBF-4760-9F27-CCE938E3FD11}" type="presParOf" srcId="{3E99FFC4-717A-4BEC-A14E-40EF753A2D19}" destId="{4C2B6B6C-2FE0-4AF1-8289-4B590B5D6252}" srcOrd="1" destOrd="0" presId="urn:microsoft.com/office/officeart/2005/8/layout/vList2"/>
    <dgm:cxn modelId="{C7EE54EC-8B68-44EF-9B77-3D15CAAE96D3}" type="presParOf" srcId="{3E99FFC4-717A-4BEC-A14E-40EF753A2D19}" destId="{3E1E80C4-2047-4240-BC8B-FC96C5ABCE28}" srcOrd="2" destOrd="0" presId="urn:microsoft.com/office/officeart/2005/8/layout/vList2"/>
    <dgm:cxn modelId="{AF08AE97-E27C-4B19-B29B-C977056DAD81}" type="presParOf" srcId="{3E99FFC4-717A-4BEC-A14E-40EF753A2D19}" destId="{FECA93FE-3EC2-42A2-B74D-4101F33F016E}" srcOrd="3" destOrd="0" presId="urn:microsoft.com/office/officeart/2005/8/layout/vList2"/>
    <dgm:cxn modelId="{4D281C10-8FA5-42A0-8FA5-41E661CD2B29}" type="presParOf" srcId="{3E99FFC4-717A-4BEC-A14E-40EF753A2D19}" destId="{9B5F0129-B8FE-4135-9D84-6DC1DC207034}" srcOrd="4" destOrd="0" presId="urn:microsoft.com/office/officeart/2005/8/layout/vList2"/>
    <dgm:cxn modelId="{BF9A8C3E-ACBB-48DA-A433-0339CA122AA0}" type="presParOf" srcId="{3E99FFC4-717A-4BEC-A14E-40EF753A2D19}" destId="{4913C578-C575-4DE4-B4D6-05977348E8BA}" srcOrd="5" destOrd="0" presId="urn:microsoft.com/office/officeart/2005/8/layout/vList2"/>
    <dgm:cxn modelId="{472A9B5A-162E-4688-A2FB-ED3D94AC6B3F}" type="presParOf" srcId="{3E99FFC4-717A-4BEC-A14E-40EF753A2D19}" destId="{B4142688-B242-4B4A-BB52-4B0278B1F3FB}" srcOrd="6" destOrd="0" presId="urn:microsoft.com/office/officeart/2005/8/layout/vList2"/>
    <dgm:cxn modelId="{A8039534-CDFA-405B-A2A3-54BC5B6C19C2}" type="presParOf" srcId="{3E99FFC4-717A-4BEC-A14E-40EF753A2D19}" destId="{56B03CAB-D7C8-4A6A-94F2-2043B1548C0C}" srcOrd="7" destOrd="0" presId="urn:microsoft.com/office/officeart/2005/8/layout/vList2"/>
    <dgm:cxn modelId="{B8958CEF-4914-460C-A50B-8B3613A04C5E}" type="presParOf" srcId="{3E99FFC4-717A-4BEC-A14E-40EF753A2D19}" destId="{81266CE6-DAEB-4C3E-A904-26D19EEF684A}" srcOrd="8" destOrd="0" presId="urn:microsoft.com/office/officeart/2005/8/layout/vList2"/>
    <dgm:cxn modelId="{7D26E1E4-689C-42B4-B161-7A90EA1D6760}" type="presParOf" srcId="{3E99FFC4-717A-4BEC-A14E-40EF753A2D19}" destId="{60E73264-A754-4F47-8949-C4FC45A9361F}" srcOrd="9" destOrd="0" presId="urn:microsoft.com/office/officeart/2005/8/layout/vList2"/>
    <dgm:cxn modelId="{9F71A989-A688-4F14-BB25-B69A889F2171}" type="presParOf" srcId="{3E99FFC4-717A-4BEC-A14E-40EF753A2D19}" destId="{85B2D3D5-E984-4C9C-88D5-A3BFB066BA6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242BA2-31A4-4E84-B426-0E53EB31B12B}"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B43F2820-FDE8-4D0B-9F74-FCE581DC33DF}">
      <dgm:prSet/>
      <dgm:spPr/>
      <dgm:t>
        <a:bodyPr/>
        <a:lstStyle/>
        <a:p>
          <a:r>
            <a:rPr lang="en-GB"/>
            <a:t>January 2026</a:t>
          </a:r>
          <a:endParaRPr lang="en-US"/>
        </a:p>
      </dgm:t>
    </dgm:pt>
    <dgm:pt modelId="{CA124502-4E9F-4E33-9C8F-5C9DD8B34976}" type="parTrans" cxnId="{E7B91700-C61E-4BE5-99D0-BF46912BABB3}">
      <dgm:prSet/>
      <dgm:spPr/>
      <dgm:t>
        <a:bodyPr/>
        <a:lstStyle/>
        <a:p>
          <a:endParaRPr lang="en-US"/>
        </a:p>
      </dgm:t>
    </dgm:pt>
    <dgm:pt modelId="{49E24147-05FE-46F9-ADEE-909EE90BA891}" type="sibTrans" cxnId="{E7B91700-C61E-4BE5-99D0-BF46912BABB3}">
      <dgm:prSet/>
      <dgm:spPr/>
      <dgm:t>
        <a:bodyPr/>
        <a:lstStyle/>
        <a:p>
          <a:endParaRPr lang="en-US"/>
        </a:p>
      </dgm:t>
    </dgm:pt>
    <dgm:pt modelId="{364FC110-F3FE-4A94-A41C-80B4568273EC}">
      <dgm:prSet/>
      <dgm:spPr/>
      <dgm:t>
        <a:bodyPr/>
        <a:lstStyle/>
        <a:p>
          <a:r>
            <a:rPr lang="en-GB"/>
            <a:t>February 2026</a:t>
          </a:r>
          <a:endParaRPr lang="en-US"/>
        </a:p>
      </dgm:t>
    </dgm:pt>
    <dgm:pt modelId="{46901161-996C-4C16-A7EA-5EF2F892967B}" type="parTrans" cxnId="{73C5FDE0-2E07-4EDE-AFB5-9698E34B7018}">
      <dgm:prSet/>
      <dgm:spPr/>
      <dgm:t>
        <a:bodyPr/>
        <a:lstStyle/>
        <a:p>
          <a:endParaRPr lang="en-US"/>
        </a:p>
      </dgm:t>
    </dgm:pt>
    <dgm:pt modelId="{BBAC7944-8F45-44C6-88B5-FF1D918C691D}" type="sibTrans" cxnId="{73C5FDE0-2E07-4EDE-AFB5-9698E34B7018}">
      <dgm:prSet/>
      <dgm:spPr/>
      <dgm:t>
        <a:bodyPr/>
        <a:lstStyle/>
        <a:p>
          <a:endParaRPr lang="en-US"/>
        </a:p>
      </dgm:t>
    </dgm:pt>
    <dgm:pt modelId="{1F802F18-9285-4941-B0B9-B667EE9C82D4}">
      <dgm:prSet/>
      <dgm:spPr/>
      <dgm:t>
        <a:bodyPr/>
        <a:lstStyle/>
        <a:p>
          <a:r>
            <a:rPr lang="en-GB"/>
            <a:t>March 2026</a:t>
          </a:r>
          <a:endParaRPr lang="en-US"/>
        </a:p>
      </dgm:t>
    </dgm:pt>
    <dgm:pt modelId="{4908C711-E195-4904-ADC0-1AED7C292F25}" type="parTrans" cxnId="{DC18D724-0DDF-471C-9D08-F7E6A0E7B1DE}">
      <dgm:prSet/>
      <dgm:spPr/>
      <dgm:t>
        <a:bodyPr/>
        <a:lstStyle/>
        <a:p>
          <a:endParaRPr lang="en-US"/>
        </a:p>
      </dgm:t>
    </dgm:pt>
    <dgm:pt modelId="{5D1F3044-99A5-400E-BC08-956964706E05}" type="sibTrans" cxnId="{DC18D724-0DDF-471C-9D08-F7E6A0E7B1DE}">
      <dgm:prSet/>
      <dgm:spPr/>
      <dgm:t>
        <a:bodyPr/>
        <a:lstStyle/>
        <a:p>
          <a:endParaRPr lang="en-US"/>
        </a:p>
      </dgm:t>
    </dgm:pt>
    <dgm:pt modelId="{1CB2CE3C-805D-4C5B-BB3E-D06153C7EFB3}">
      <dgm:prSet/>
      <dgm:spPr/>
      <dgm:t>
        <a:bodyPr/>
        <a:lstStyle/>
        <a:p>
          <a:r>
            <a:rPr lang="en-GB"/>
            <a:t>April 2026</a:t>
          </a:r>
          <a:endParaRPr lang="en-US"/>
        </a:p>
      </dgm:t>
    </dgm:pt>
    <dgm:pt modelId="{095DA778-F164-47FB-9712-A89AC11FECA6}" type="parTrans" cxnId="{C364F49C-92EE-4C0A-919A-CE82364B2DA8}">
      <dgm:prSet/>
      <dgm:spPr/>
      <dgm:t>
        <a:bodyPr/>
        <a:lstStyle/>
        <a:p>
          <a:endParaRPr lang="en-US"/>
        </a:p>
      </dgm:t>
    </dgm:pt>
    <dgm:pt modelId="{6EE8A9C8-FBC5-442D-B20A-85C26E9149EF}" type="sibTrans" cxnId="{C364F49C-92EE-4C0A-919A-CE82364B2DA8}">
      <dgm:prSet/>
      <dgm:spPr/>
      <dgm:t>
        <a:bodyPr/>
        <a:lstStyle/>
        <a:p>
          <a:endParaRPr lang="en-US"/>
        </a:p>
      </dgm:t>
    </dgm:pt>
    <dgm:pt modelId="{E03D29E2-7F32-4038-AB5B-7748FBC6C683}">
      <dgm:prSet/>
      <dgm:spPr/>
      <dgm:t>
        <a:bodyPr/>
        <a:lstStyle/>
        <a:p>
          <a:r>
            <a:rPr lang="en-GB"/>
            <a:t>May 2026</a:t>
          </a:r>
          <a:endParaRPr lang="en-US"/>
        </a:p>
      </dgm:t>
    </dgm:pt>
    <dgm:pt modelId="{0303162E-0ACC-4F50-82F1-ABF9193C73E6}" type="parTrans" cxnId="{11DEE5C2-E200-417D-94D8-21DD820CDFF5}">
      <dgm:prSet/>
      <dgm:spPr/>
      <dgm:t>
        <a:bodyPr/>
        <a:lstStyle/>
        <a:p>
          <a:endParaRPr lang="en-US"/>
        </a:p>
      </dgm:t>
    </dgm:pt>
    <dgm:pt modelId="{3DA3A072-5D57-452C-A1A0-DB190FD73E56}" type="sibTrans" cxnId="{11DEE5C2-E200-417D-94D8-21DD820CDFF5}">
      <dgm:prSet/>
      <dgm:spPr/>
      <dgm:t>
        <a:bodyPr/>
        <a:lstStyle/>
        <a:p>
          <a:endParaRPr lang="en-US"/>
        </a:p>
      </dgm:t>
    </dgm:pt>
    <dgm:pt modelId="{631F52BB-28D1-4CB6-87D3-39FCBD6ACB01}">
      <dgm:prSet/>
      <dgm:spPr/>
      <dgm:t>
        <a:bodyPr/>
        <a:lstStyle/>
        <a:p>
          <a:r>
            <a:rPr lang="en-GB"/>
            <a:t>June 2026</a:t>
          </a:r>
          <a:endParaRPr lang="en-US"/>
        </a:p>
      </dgm:t>
    </dgm:pt>
    <dgm:pt modelId="{6E0440F8-CB7C-4EEF-998F-2B3689F97E23}" type="parTrans" cxnId="{EF557F96-2839-41B9-B15C-FA89B15005D5}">
      <dgm:prSet/>
      <dgm:spPr/>
      <dgm:t>
        <a:bodyPr/>
        <a:lstStyle/>
        <a:p>
          <a:endParaRPr lang="en-US"/>
        </a:p>
      </dgm:t>
    </dgm:pt>
    <dgm:pt modelId="{EEAB5D45-C383-4AB5-BA3A-1AC5ECD905D2}" type="sibTrans" cxnId="{EF557F96-2839-41B9-B15C-FA89B15005D5}">
      <dgm:prSet/>
      <dgm:spPr/>
      <dgm:t>
        <a:bodyPr/>
        <a:lstStyle/>
        <a:p>
          <a:endParaRPr lang="en-US"/>
        </a:p>
      </dgm:t>
    </dgm:pt>
    <dgm:pt modelId="{92F2965D-AD0F-4F28-ADB0-1445FD81F477}">
      <dgm:prSet/>
      <dgm:spPr/>
      <dgm:t>
        <a:bodyPr/>
        <a:lstStyle/>
        <a:p>
          <a:r>
            <a:rPr lang="en-GB"/>
            <a:t>July 2026 </a:t>
          </a:r>
          <a:endParaRPr lang="en-US"/>
        </a:p>
      </dgm:t>
    </dgm:pt>
    <dgm:pt modelId="{83488FB8-B530-4174-B506-D941027D2F32}" type="parTrans" cxnId="{6CAD4782-2143-4C6C-BFD5-4CC08C70CF78}">
      <dgm:prSet/>
      <dgm:spPr/>
      <dgm:t>
        <a:bodyPr/>
        <a:lstStyle/>
        <a:p>
          <a:endParaRPr lang="en-US"/>
        </a:p>
      </dgm:t>
    </dgm:pt>
    <dgm:pt modelId="{166383CD-C438-47D4-87C9-FA0E1B409814}" type="sibTrans" cxnId="{6CAD4782-2143-4C6C-BFD5-4CC08C70CF78}">
      <dgm:prSet/>
      <dgm:spPr/>
      <dgm:t>
        <a:bodyPr/>
        <a:lstStyle/>
        <a:p>
          <a:endParaRPr lang="en-US"/>
        </a:p>
      </dgm:t>
    </dgm:pt>
    <dgm:pt modelId="{FC9C3DDC-8452-47A4-9E16-D66287DD5919}">
      <dgm:prSet/>
      <dgm:spPr/>
      <dgm:t>
        <a:bodyPr/>
        <a:lstStyle/>
        <a:p>
          <a:r>
            <a:rPr lang="en-GB"/>
            <a:t>August 2026</a:t>
          </a:r>
          <a:endParaRPr lang="en-US"/>
        </a:p>
      </dgm:t>
    </dgm:pt>
    <dgm:pt modelId="{78D0D36E-5521-43AD-911F-43A2EA96D2C8}" type="parTrans" cxnId="{67D399B4-9D55-4D71-A15E-A8063ED72B22}">
      <dgm:prSet/>
      <dgm:spPr/>
      <dgm:t>
        <a:bodyPr/>
        <a:lstStyle/>
        <a:p>
          <a:endParaRPr lang="en-US"/>
        </a:p>
      </dgm:t>
    </dgm:pt>
    <dgm:pt modelId="{54BC6D89-7A05-4FA5-AEB2-6F8BBE076BA8}" type="sibTrans" cxnId="{67D399B4-9D55-4D71-A15E-A8063ED72B22}">
      <dgm:prSet/>
      <dgm:spPr/>
      <dgm:t>
        <a:bodyPr/>
        <a:lstStyle/>
        <a:p>
          <a:endParaRPr lang="en-US"/>
        </a:p>
      </dgm:t>
    </dgm:pt>
    <dgm:pt modelId="{1C9AD0FF-2504-473A-8646-E568544720EE}">
      <dgm:prSet/>
      <dgm:spPr/>
      <dgm:t>
        <a:bodyPr/>
        <a:lstStyle/>
        <a:p>
          <a:r>
            <a:rPr lang="en-GB"/>
            <a:t>September 2026</a:t>
          </a:r>
          <a:endParaRPr lang="en-US"/>
        </a:p>
      </dgm:t>
    </dgm:pt>
    <dgm:pt modelId="{CAA82CE7-94FC-4EBA-86E9-03362C3F0883}" type="parTrans" cxnId="{E00D38A5-F283-4E2C-80E6-02EB3D13E942}">
      <dgm:prSet/>
      <dgm:spPr/>
      <dgm:t>
        <a:bodyPr/>
        <a:lstStyle/>
        <a:p>
          <a:endParaRPr lang="en-US"/>
        </a:p>
      </dgm:t>
    </dgm:pt>
    <dgm:pt modelId="{F71B2E0D-F5DF-4094-A378-CE72FE570688}" type="sibTrans" cxnId="{E00D38A5-F283-4E2C-80E6-02EB3D13E942}">
      <dgm:prSet/>
      <dgm:spPr/>
      <dgm:t>
        <a:bodyPr/>
        <a:lstStyle/>
        <a:p>
          <a:endParaRPr lang="en-US"/>
        </a:p>
      </dgm:t>
    </dgm:pt>
    <dgm:pt modelId="{B2AC7D17-94F4-47FC-B075-26DD4A13AA54}">
      <dgm:prSet/>
      <dgm:spPr/>
      <dgm:t>
        <a:bodyPr/>
        <a:lstStyle/>
        <a:p>
          <a:r>
            <a:rPr lang="en-GB"/>
            <a:t>October 2026</a:t>
          </a:r>
          <a:endParaRPr lang="en-US"/>
        </a:p>
      </dgm:t>
    </dgm:pt>
    <dgm:pt modelId="{CB190884-B03F-4590-9644-C0F8E9F9B5C4}" type="parTrans" cxnId="{7D6A3B2B-229E-4E80-853D-0521FE2D3AC2}">
      <dgm:prSet/>
      <dgm:spPr/>
      <dgm:t>
        <a:bodyPr/>
        <a:lstStyle/>
        <a:p>
          <a:endParaRPr lang="en-US"/>
        </a:p>
      </dgm:t>
    </dgm:pt>
    <dgm:pt modelId="{EB3423D8-8F7E-4094-8026-B17D4CDF5DBD}" type="sibTrans" cxnId="{7D6A3B2B-229E-4E80-853D-0521FE2D3AC2}">
      <dgm:prSet/>
      <dgm:spPr/>
      <dgm:t>
        <a:bodyPr/>
        <a:lstStyle/>
        <a:p>
          <a:endParaRPr lang="en-US"/>
        </a:p>
      </dgm:t>
    </dgm:pt>
    <dgm:pt modelId="{F88706F6-9B71-47DC-8C17-532E7B78FBA4}">
      <dgm:prSet/>
      <dgm:spPr/>
      <dgm:t>
        <a:bodyPr/>
        <a:lstStyle/>
        <a:p>
          <a:r>
            <a:rPr lang="en-GB"/>
            <a:t>November 2026</a:t>
          </a:r>
          <a:endParaRPr lang="en-US"/>
        </a:p>
      </dgm:t>
    </dgm:pt>
    <dgm:pt modelId="{D299AC21-E02B-4677-8740-0ED3D1A6E6C7}" type="parTrans" cxnId="{9ACFD4FA-9186-418F-BB0E-C378CDA6C96A}">
      <dgm:prSet/>
      <dgm:spPr/>
      <dgm:t>
        <a:bodyPr/>
        <a:lstStyle/>
        <a:p>
          <a:endParaRPr lang="en-US"/>
        </a:p>
      </dgm:t>
    </dgm:pt>
    <dgm:pt modelId="{FACA8F9F-A948-41F2-8252-141D91331688}" type="sibTrans" cxnId="{9ACFD4FA-9186-418F-BB0E-C378CDA6C96A}">
      <dgm:prSet/>
      <dgm:spPr/>
      <dgm:t>
        <a:bodyPr/>
        <a:lstStyle/>
        <a:p>
          <a:endParaRPr lang="en-US"/>
        </a:p>
      </dgm:t>
    </dgm:pt>
    <dgm:pt modelId="{19402083-C516-4E22-97B1-4319BFBB9D5C}">
      <dgm:prSet/>
      <dgm:spPr/>
      <dgm:t>
        <a:bodyPr/>
        <a:lstStyle/>
        <a:p>
          <a:r>
            <a:rPr lang="en-GB"/>
            <a:t>December 2026 </a:t>
          </a:r>
          <a:endParaRPr lang="en-US"/>
        </a:p>
      </dgm:t>
    </dgm:pt>
    <dgm:pt modelId="{D6A11779-3F90-4D60-BE98-71CAA87BEFD9}" type="parTrans" cxnId="{1EAE704E-B928-401B-B8C9-01D8FD638717}">
      <dgm:prSet/>
      <dgm:spPr/>
      <dgm:t>
        <a:bodyPr/>
        <a:lstStyle/>
        <a:p>
          <a:endParaRPr lang="en-US"/>
        </a:p>
      </dgm:t>
    </dgm:pt>
    <dgm:pt modelId="{EA469224-1061-4C6E-9A7D-E0AC41BF0861}" type="sibTrans" cxnId="{1EAE704E-B928-401B-B8C9-01D8FD638717}">
      <dgm:prSet/>
      <dgm:spPr/>
      <dgm:t>
        <a:bodyPr/>
        <a:lstStyle/>
        <a:p>
          <a:endParaRPr lang="en-US"/>
        </a:p>
      </dgm:t>
    </dgm:pt>
    <dgm:pt modelId="{60898774-4513-49D0-8E68-24E397EE6DA3}" type="pres">
      <dgm:prSet presAssocID="{B1242BA2-31A4-4E84-B426-0E53EB31B12B}" presName="diagram" presStyleCnt="0">
        <dgm:presLayoutVars>
          <dgm:dir/>
          <dgm:resizeHandles val="exact"/>
        </dgm:presLayoutVars>
      </dgm:prSet>
      <dgm:spPr/>
    </dgm:pt>
    <dgm:pt modelId="{5F2A82F8-6A15-4408-A753-886B003FB6A8}" type="pres">
      <dgm:prSet presAssocID="{B43F2820-FDE8-4D0B-9F74-FCE581DC33DF}" presName="node" presStyleLbl="node1" presStyleIdx="0" presStyleCnt="12">
        <dgm:presLayoutVars>
          <dgm:bulletEnabled val="1"/>
        </dgm:presLayoutVars>
      </dgm:prSet>
      <dgm:spPr/>
    </dgm:pt>
    <dgm:pt modelId="{74B93C78-1199-471F-99F4-71AC4F463A5E}" type="pres">
      <dgm:prSet presAssocID="{49E24147-05FE-46F9-ADEE-909EE90BA891}" presName="sibTrans" presStyleCnt="0"/>
      <dgm:spPr/>
    </dgm:pt>
    <dgm:pt modelId="{B23917B7-1DD1-4DDE-8F2A-728627A2FFF6}" type="pres">
      <dgm:prSet presAssocID="{364FC110-F3FE-4A94-A41C-80B4568273EC}" presName="node" presStyleLbl="node1" presStyleIdx="1" presStyleCnt="12">
        <dgm:presLayoutVars>
          <dgm:bulletEnabled val="1"/>
        </dgm:presLayoutVars>
      </dgm:prSet>
      <dgm:spPr/>
    </dgm:pt>
    <dgm:pt modelId="{1DA00FAB-8529-430C-8742-32E0130DA98E}" type="pres">
      <dgm:prSet presAssocID="{BBAC7944-8F45-44C6-88B5-FF1D918C691D}" presName="sibTrans" presStyleCnt="0"/>
      <dgm:spPr/>
    </dgm:pt>
    <dgm:pt modelId="{CB1745D3-EBC3-4868-AE60-ED0D4D58E6EC}" type="pres">
      <dgm:prSet presAssocID="{1F802F18-9285-4941-B0B9-B667EE9C82D4}" presName="node" presStyleLbl="node1" presStyleIdx="2" presStyleCnt="12">
        <dgm:presLayoutVars>
          <dgm:bulletEnabled val="1"/>
        </dgm:presLayoutVars>
      </dgm:prSet>
      <dgm:spPr/>
    </dgm:pt>
    <dgm:pt modelId="{F54625EB-F105-4581-8A90-32D875876C8B}" type="pres">
      <dgm:prSet presAssocID="{5D1F3044-99A5-400E-BC08-956964706E05}" presName="sibTrans" presStyleCnt="0"/>
      <dgm:spPr/>
    </dgm:pt>
    <dgm:pt modelId="{450D1ACA-800A-4888-B906-26C168EE0F51}" type="pres">
      <dgm:prSet presAssocID="{1CB2CE3C-805D-4C5B-BB3E-D06153C7EFB3}" presName="node" presStyleLbl="node1" presStyleIdx="3" presStyleCnt="12">
        <dgm:presLayoutVars>
          <dgm:bulletEnabled val="1"/>
        </dgm:presLayoutVars>
      </dgm:prSet>
      <dgm:spPr/>
    </dgm:pt>
    <dgm:pt modelId="{896ADE7F-E60B-4E54-BB67-B608B05AE052}" type="pres">
      <dgm:prSet presAssocID="{6EE8A9C8-FBC5-442D-B20A-85C26E9149EF}" presName="sibTrans" presStyleCnt="0"/>
      <dgm:spPr/>
    </dgm:pt>
    <dgm:pt modelId="{68CC27EA-689F-406F-8272-9D646D688197}" type="pres">
      <dgm:prSet presAssocID="{E03D29E2-7F32-4038-AB5B-7748FBC6C683}" presName="node" presStyleLbl="node1" presStyleIdx="4" presStyleCnt="12">
        <dgm:presLayoutVars>
          <dgm:bulletEnabled val="1"/>
        </dgm:presLayoutVars>
      </dgm:prSet>
      <dgm:spPr/>
    </dgm:pt>
    <dgm:pt modelId="{0EEDF37B-FA9F-4871-9DA0-FDD618F10960}" type="pres">
      <dgm:prSet presAssocID="{3DA3A072-5D57-452C-A1A0-DB190FD73E56}" presName="sibTrans" presStyleCnt="0"/>
      <dgm:spPr/>
    </dgm:pt>
    <dgm:pt modelId="{220A4464-3FA0-4169-B7B2-A3EF33B377B8}" type="pres">
      <dgm:prSet presAssocID="{631F52BB-28D1-4CB6-87D3-39FCBD6ACB01}" presName="node" presStyleLbl="node1" presStyleIdx="5" presStyleCnt="12">
        <dgm:presLayoutVars>
          <dgm:bulletEnabled val="1"/>
        </dgm:presLayoutVars>
      </dgm:prSet>
      <dgm:spPr/>
    </dgm:pt>
    <dgm:pt modelId="{83569781-911A-4958-BDBF-00D282CD6B16}" type="pres">
      <dgm:prSet presAssocID="{EEAB5D45-C383-4AB5-BA3A-1AC5ECD905D2}" presName="sibTrans" presStyleCnt="0"/>
      <dgm:spPr/>
    </dgm:pt>
    <dgm:pt modelId="{95CD5023-6202-41D3-B180-BDBCC5F072DF}" type="pres">
      <dgm:prSet presAssocID="{92F2965D-AD0F-4F28-ADB0-1445FD81F477}" presName="node" presStyleLbl="node1" presStyleIdx="6" presStyleCnt="12">
        <dgm:presLayoutVars>
          <dgm:bulletEnabled val="1"/>
        </dgm:presLayoutVars>
      </dgm:prSet>
      <dgm:spPr/>
    </dgm:pt>
    <dgm:pt modelId="{A9FB9375-169C-4068-BBBA-B1C5E038B679}" type="pres">
      <dgm:prSet presAssocID="{166383CD-C438-47D4-87C9-FA0E1B409814}" presName="sibTrans" presStyleCnt="0"/>
      <dgm:spPr/>
    </dgm:pt>
    <dgm:pt modelId="{924FEB04-B2C9-4F2D-B7AE-38B39036CB86}" type="pres">
      <dgm:prSet presAssocID="{FC9C3DDC-8452-47A4-9E16-D66287DD5919}" presName="node" presStyleLbl="node1" presStyleIdx="7" presStyleCnt="12">
        <dgm:presLayoutVars>
          <dgm:bulletEnabled val="1"/>
        </dgm:presLayoutVars>
      </dgm:prSet>
      <dgm:spPr/>
    </dgm:pt>
    <dgm:pt modelId="{85D41075-9905-46B2-854C-DE6ECE215331}" type="pres">
      <dgm:prSet presAssocID="{54BC6D89-7A05-4FA5-AEB2-6F8BBE076BA8}" presName="sibTrans" presStyleCnt="0"/>
      <dgm:spPr/>
    </dgm:pt>
    <dgm:pt modelId="{C0DDB06F-C460-43C5-B4D1-162361528C80}" type="pres">
      <dgm:prSet presAssocID="{1C9AD0FF-2504-473A-8646-E568544720EE}" presName="node" presStyleLbl="node1" presStyleIdx="8" presStyleCnt="12">
        <dgm:presLayoutVars>
          <dgm:bulletEnabled val="1"/>
        </dgm:presLayoutVars>
      </dgm:prSet>
      <dgm:spPr/>
    </dgm:pt>
    <dgm:pt modelId="{B49FFEBF-2ED8-4D6B-8C87-92D717380209}" type="pres">
      <dgm:prSet presAssocID="{F71B2E0D-F5DF-4094-A378-CE72FE570688}" presName="sibTrans" presStyleCnt="0"/>
      <dgm:spPr/>
    </dgm:pt>
    <dgm:pt modelId="{3C81A964-C4BA-4F56-BA86-78994ACC32FA}" type="pres">
      <dgm:prSet presAssocID="{B2AC7D17-94F4-47FC-B075-26DD4A13AA54}" presName="node" presStyleLbl="node1" presStyleIdx="9" presStyleCnt="12">
        <dgm:presLayoutVars>
          <dgm:bulletEnabled val="1"/>
        </dgm:presLayoutVars>
      </dgm:prSet>
      <dgm:spPr/>
    </dgm:pt>
    <dgm:pt modelId="{DEB48EAD-8AE9-47CE-8D06-B082FDB0A5F1}" type="pres">
      <dgm:prSet presAssocID="{EB3423D8-8F7E-4094-8026-B17D4CDF5DBD}" presName="sibTrans" presStyleCnt="0"/>
      <dgm:spPr/>
    </dgm:pt>
    <dgm:pt modelId="{ACDB1C8C-A344-40D1-ACF5-2FC44DEF5C3B}" type="pres">
      <dgm:prSet presAssocID="{F88706F6-9B71-47DC-8C17-532E7B78FBA4}" presName="node" presStyleLbl="node1" presStyleIdx="10" presStyleCnt="12">
        <dgm:presLayoutVars>
          <dgm:bulletEnabled val="1"/>
        </dgm:presLayoutVars>
      </dgm:prSet>
      <dgm:spPr/>
    </dgm:pt>
    <dgm:pt modelId="{CEF4EBBA-B5D8-4201-8500-C4154408FE63}" type="pres">
      <dgm:prSet presAssocID="{FACA8F9F-A948-41F2-8252-141D91331688}" presName="sibTrans" presStyleCnt="0"/>
      <dgm:spPr/>
    </dgm:pt>
    <dgm:pt modelId="{B6785750-6D4F-4320-A927-6DB83C177448}" type="pres">
      <dgm:prSet presAssocID="{19402083-C516-4E22-97B1-4319BFBB9D5C}" presName="node" presStyleLbl="node1" presStyleIdx="11" presStyleCnt="12">
        <dgm:presLayoutVars>
          <dgm:bulletEnabled val="1"/>
        </dgm:presLayoutVars>
      </dgm:prSet>
      <dgm:spPr/>
    </dgm:pt>
  </dgm:ptLst>
  <dgm:cxnLst>
    <dgm:cxn modelId="{E7B91700-C61E-4BE5-99D0-BF46912BABB3}" srcId="{B1242BA2-31A4-4E84-B426-0E53EB31B12B}" destId="{B43F2820-FDE8-4D0B-9F74-FCE581DC33DF}" srcOrd="0" destOrd="0" parTransId="{CA124502-4E9F-4E33-9C8F-5C9DD8B34976}" sibTransId="{49E24147-05FE-46F9-ADEE-909EE90BA891}"/>
    <dgm:cxn modelId="{67C4070D-D8D5-4D8A-BDE0-103ACB3BD39A}" type="presOf" srcId="{1F802F18-9285-4941-B0B9-B667EE9C82D4}" destId="{CB1745D3-EBC3-4868-AE60-ED0D4D58E6EC}" srcOrd="0" destOrd="0" presId="urn:microsoft.com/office/officeart/2005/8/layout/default"/>
    <dgm:cxn modelId="{EBD8F51D-A470-4112-9268-F18DDB84DFE2}" type="presOf" srcId="{B1242BA2-31A4-4E84-B426-0E53EB31B12B}" destId="{60898774-4513-49D0-8E68-24E397EE6DA3}" srcOrd="0" destOrd="0" presId="urn:microsoft.com/office/officeart/2005/8/layout/default"/>
    <dgm:cxn modelId="{DC18D724-0DDF-471C-9D08-F7E6A0E7B1DE}" srcId="{B1242BA2-31A4-4E84-B426-0E53EB31B12B}" destId="{1F802F18-9285-4941-B0B9-B667EE9C82D4}" srcOrd="2" destOrd="0" parTransId="{4908C711-E195-4904-ADC0-1AED7C292F25}" sibTransId="{5D1F3044-99A5-400E-BC08-956964706E05}"/>
    <dgm:cxn modelId="{7D6A3B2B-229E-4E80-853D-0521FE2D3AC2}" srcId="{B1242BA2-31A4-4E84-B426-0E53EB31B12B}" destId="{B2AC7D17-94F4-47FC-B075-26DD4A13AA54}" srcOrd="9" destOrd="0" parTransId="{CB190884-B03F-4590-9644-C0F8E9F9B5C4}" sibTransId="{EB3423D8-8F7E-4094-8026-B17D4CDF5DBD}"/>
    <dgm:cxn modelId="{17E20B32-A896-4864-9BFF-87C41F89091D}" type="presOf" srcId="{1CB2CE3C-805D-4C5B-BB3E-D06153C7EFB3}" destId="{450D1ACA-800A-4888-B906-26C168EE0F51}" srcOrd="0" destOrd="0" presId="urn:microsoft.com/office/officeart/2005/8/layout/default"/>
    <dgm:cxn modelId="{D6B36735-5214-47D3-8961-4D69039BD8B6}" type="presOf" srcId="{19402083-C516-4E22-97B1-4319BFBB9D5C}" destId="{B6785750-6D4F-4320-A927-6DB83C177448}" srcOrd="0" destOrd="0" presId="urn:microsoft.com/office/officeart/2005/8/layout/default"/>
    <dgm:cxn modelId="{305D6137-0B83-4026-9A9E-95AB1AEB3975}" type="presOf" srcId="{FC9C3DDC-8452-47A4-9E16-D66287DD5919}" destId="{924FEB04-B2C9-4F2D-B7AE-38B39036CB86}" srcOrd="0" destOrd="0" presId="urn:microsoft.com/office/officeart/2005/8/layout/default"/>
    <dgm:cxn modelId="{B6EED137-23B3-47D3-AE83-876D6662369D}" type="presOf" srcId="{E03D29E2-7F32-4038-AB5B-7748FBC6C683}" destId="{68CC27EA-689F-406F-8272-9D646D688197}" srcOrd="0" destOrd="0" presId="urn:microsoft.com/office/officeart/2005/8/layout/default"/>
    <dgm:cxn modelId="{1EAE704E-B928-401B-B8C9-01D8FD638717}" srcId="{B1242BA2-31A4-4E84-B426-0E53EB31B12B}" destId="{19402083-C516-4E22-97B1-4319BFBB9D5C}" srcOrd="11" destOrd="0" parTransId="{D6A11779-3F90-4D60-BE98-71CAA87BEFD9}" sibTransId="{EA469224-1061-4C6E-9A7D-E0AC41BF0861}"/>
    <dgm:cxn modelId="{DF104551-17D0-4997-8B22-653109AE16DB}" type="presOf" srcId="{B43F2820-FDE8-4D0B-9F74-FCE581DC33DF}" destId="{5F2A82F8-6A15-4408-A753-886B003FB6A8}" srcOrd="0" destOrd="0" presId="urn:microsoft.com/office/officeart/2005/8/layout/default"/>
    <dgm:cxn modelId="{6CAD4782-2143-4C6C-BFD5-4CC08C70CF78}" srcId="{B1242BA2-31A4-4E84-B426-0E53EB31B12B}" destId="{92F2965D-AD0F-4F28-ADB0-1445FD81F477}" srcOrd="6" destOrd="0" parTransId="{83488FB8-B530-4174-B506-D941027D2F32}" sibTransId="{166383CD-C438-47D4-87C9-FA0E1B409814}"/>
    <dgm:cxn modelId="{ED50CC8C-7462-4E0E-B25F-C9C4E87991AE}" type="presOf" srcId="{364FC110-F3FE-4A94-A41C-80B4568273EC}" destId="{B23917B7-1DD1-4DDE-8F2A-728627A2FFF6}" srcOrd="0" destOrd="0" presId="urn:microsoft.com/office/officeart/2005/8/layout/default"/>
    <dgm:cxn modelId="{EF557F96-2839-41B9-B15C-FA89B15005D5}" srcId="{B1242BA2-31A4-4E84-B426-0E53EB31B12B}" destId="{631F52BB-28D1-4CB6-87D3-39FCBD6ACB01}" srcOrd="5" destOrd="0" parTransId="{6E0440F8-CB7C-4EEF-998F-2B3689F97E23}" sibTransId="{EEAB5D45-C383-4AB5-BA3A-1AC5ECD905D2}"/>
    <dgm:cxn modelId="{C364F49C-92EE-4C0A-919A-CE82364B2DA8}" srcId="{B1242BA2-31A4-4E84-B426-0E53EB31B12B}" destId="{1CB2CE3C-805D-4C5B-BB3E-D06153C7EFB3}" srcOrd="3" destOrd="0" parTransId="{095DA778-F164-47FB-9712-A89AC11FECA6}" sibTransId="{6EE8A9C8-FBC5-442D-B20A-85C26E9149EF}"/>
    <dgm:cxn modelId="{E00D38A5-F283-4E2C-80E6-02EB3D13E942}" srcId="{B1242BA2-31A4-4E84-B426-0E53EB31B12B}" destId="{1C9AD0FF-2504-473A-8646-E568544720EE}" srcOrd="8" destOrd="0" parTransId="{CAA82CE7-94FC-4EBA-86E9-03362C3F0883}" sibTransId="{F71B2E0D-F5DF-4094-A378-CE72FE570688}"/>
    <dgm:cxn modelId="{67D399B4-9D55-4D71-A15E-A8063ED72B22}" srcId="{B1242BA2-31A4-4E84-B426-0E53EB31B12B}" destId="{FC9C3DDC-8452-47A4-9E16-D66287DD5919}" srcOrd="7" destOrd="0" parTransId="{78D0D36E-5521-43AD-911F-43A2EA96D2C8}" sibTransId="{54BC6D89-7A05-4FA5-AEB2-6F8BBE076BA8}"/>
    <dgm:cxn modelId="{856E10BD-E85F-4E7E-87AD-7B8CDC0E49D7}" type="presOf" srcId="{631F52BB-28D1-4CB6-87D3-39FCBD6ACB01}" destId="{220A4464-3FA0-4169-B7B2-A3EF33B377B8}" srcOrd="0" destOrd="0" presId="urn:microsoft.com/office/officeart/2005/8/layout/default"/>
    <dgm:cxn modelId="{11DEE5C2-E200-417D-94D8-21DD820CDFF5}" srcId="{B1242BA2-31A4-4E84-B426-0E53EB31B12B}" destId="{E03D29E2-7F32-4038-AB5B-7748FBC6C683}" srcOrd="4" destOrd="0" parTransId="{0303162E-0ACC-4F50-82F1-ABF9193C73E6}" sibTransId="{3DA3A072-5D57-452C-A1A0-DB190FD73E56}"/>
    <dgm:cxn modelId="{59F9D5C9-CF39-40CE-BA65-87911B055360}" type="presOf" srcId="{1C9AD0FF-2504-473A-8646-E568544720EE}" destId="{C0DDB06F-C460-43C5-B4D1-162361528C80}" srcOrd="0" destOrd="0" presId="urn:microsoft.com/office/officeart/2005/8/layout/default"/>
    <dgm:cxn modelId="{9E220CCB-0176-49B6-9655-5BCB0927F20B}" type="presOf" srcId="{B2AC7D17-94F4-47FC-B075-26DD4A13AA54}" destId="{3C81A964-C4BA-4F56-BA86-78994ACC32FA}" srcOrd="0" destOrd="0" presId="urn:microsoft.com/office/officeart/2005/8/layout/default"/>
    <dgm:cxn modelId="{73C5FDE0-2E07-4EDE-AFB5-9698E34B7018}" srcId="{B1242BA2-31A4-4E84-B426-0E53EB31B12B}" destId="{364FC110-F3FE-4A94-A41C-80B4568273EC}" srcOrd="1" destOrd="0" parTransId="{46901161-996C-4C16-A7EA-5EF2F892967B}" sibTransId="{BBAC7944-8F45-44C6-88B5-FF1D918C691D}"/>
    <dgm:cxn modelId="{96620AE1-D518-45B2-88B2-ED37C7FCFD19}" type="presOf" srcId="{92F2965D-AD0F-4F28-ADB0-1445FD81F477}" destId="{95CD5023-6202-41D3-B180-BDBCC5F072DF}" srcOrd="0" destOrd="0" presId="urn:microsoft.com/office/officeart/2005/8/layout/default"/>
    <dgm:cxn modelId="{30A15BF2-2A79-439F-A8DE-008483F46683}" type="presOf" srcId="{F88706F6-9B71-47DC-8C17-532E7B78FBA4}" destId="{ACDB1C8C-A344-40D1-ACF5-2FC44DEF5C3B}" srcOrd="0" destOrd="0" presId="urn:microsoft.com/office/officeart/2005/8/layout/default"/>
    <dgm:cxn modelId="{9ACFD4FA-9186-418F-BB0E-C378CDA6C96A}" srcId="{B1242BA2-31A4-4E84-B426-0E53EB31B12B}" destId="{F88706F6-9B71-47DC-8C17-532E7B78FBA4}" srcOrd="10" destOrd="0" parTransId="{D299AC21-E02B-4677-8740-0ED3D1A6E6C7}" sibTransId="{FACA8F9F-A948-41F2-8252-141D91331688}"/>
    <dgm:cxn modelId="{F92C69E6-61FF-4AB8-9027-5BA0A900852C}" type="presParOf" srcId="{60898774-4513-49D0-8E68-24E397EE6DA3}" destId="{5F2A82F8-6A15-4408-A753-886B003FB6A8}" srcOrd="0" destOrd="0" presId="urn:microsoft.com/office/officeart/2005/8/layout/default"/>
    <dgm:cxn modelId="{EEBF34CF-F4CD-47BE-96E6-D9E7189D31C7}" type="presParOf" srcId="{60898774-4513-49D0-8E68-24E397EE6DA3}" destId="{74B93C78-1199-471F-99F4-71AC4F463A5E}" srcOrd="1" destOrd="0" presId="urn:microsoft.com/office/officeart/2005/8/layout/default"/>
    <dgm:cxn modelId="{767EABB3-FF04-4CF0-982C-BC573045AEB2}" type="presParOf" srcId="{60898774-4513-49D0-8E68-24E397EE6DA3}" destId="{B23917B7-1DD1-4DDE-8F2A-728627A2FFF6}" srcOrd="2" destOrd="0" presId="urn:microsoft.com/office/officeart/2005/8/layout/default"/>
    <dgm:cxn modelId="{975EDF13-9652-4E92-A25C-69CD21995F6B}" type="presParOf" srcId="{60898774-4513-49D0-8E68-24E397EE6DA3}" destId="{1DA00FAB-8529-430C-8742-32E0130DA98E}" srcOrd="3" destOrd="0" presId="urn:microsoft.com/office/officeart/2005/8/layout/default"/>
    <dgm:cxn modelId="{33841C59-F1E5-4E6B-AFE2-5EA08828DA48}" type="presParOf" srcId="{60898774-4513-49D0-8E68-24E397EE6DA3}" destId="{CB1745D3-EBC3-4868-AE60-ED0D4D58E6EC}" srcOrd="4" destOrd="0" presId="urn:microsoft.com/office/officeart/2005/8/layout/default"/>
    <dgm:cxn modelId="{2021876B-95B0-407A-A4C7-2E79B8C75A79}" type="presParOf" srcId="{60898774-4513-49D0-8E68-24E397EE6DA3}" destId="{F54625EB-F105-4581-8A90-32D875876C8B}" srcOrd="5" destOrd="0" presId="urn:microsoft.com/office/officeart/2005/8/layout/default"/>
    <dgm:cxn modelId="{B764C8FE-4BE3-4608-AAFC-5A55B332EA73}" type="presParOf" srcId="{60898774-4513-49D0-8E68-24E397EE6DA3}" destId="{450D1ACA-800A-4888-B906-26C168EE0F51}" srcOrd="6" destOrd="0" presId="urn:microsoft.com/office/officeart/2005/8/layout/default"/>
    <dgm:cxn modelId="{B2A8FF62-9E7E-4E75-A29D-8FE6DD2DF05E}" type="presParOf" srcId="{60898774-4513-49D0-8E68-24E397EE6DA3}" destId="{896ADE7F-E60B-4E54-BB67-B608B05AE052}" srcOrd="7" destOrd="0" presId="urn:microsoft.com/office/officeart/2005/8/layout/default"/>
    <dgm:cxn modelId="{DF7074FD-825E-467C-8003-54D5DFB77652}" type="presParOf" srcId="{60898774-4513-49D0-8E68-24E397EE6DA3}" destId="{68CC27EA-689F-406F-8272-9D646D688197}" srcOrd="8" destOrd="0" presId="urn:microsoft.com/office/officeart/2005/8/layout/default"/>
    <dgm:cxn modelId="{8FC66DC1-6C8E-48CD-8D14-FE9F925DC094}" type="presParOf" srcId="{60898774-4513-49D0-8E68-24E397EE6DA3}" destId="{0EEDF37B-FA9F-4871-9DA0-FDD618F10960}" srcOrd="9" destOrd="0" presId="urn:microsoft.com/office/officeart/2005/8/layout/default"/>
    <dgm:cxn modelId="{305238CF-D6C8-4CF4-9EB7-7C0B5F40E533}" type="presParOf" srcId="{60898774-4513-49D0-8E68-24E397EE6DA3}" destId="{220A4464-3FA0-4169-B7B2-A3EF33B377B8}" srcOrd="10" destOrd="0" presId="urn:microsoft.com/office/officeart/2005/8/layout/default"/>
    <dgm:cxn modelId="{D4C4B906-6E2D-4A3C-83BF-61D495042E23}" type="presParOf" srcId="{60898774-4513-49D0-8E68-24E397EE6DA3}" destId="{83569781-911A-4958-BDBF-00D282CD6B16}" srcOrd="11" destOrd="0" presId="urn:microsoft.com/office/officeart/2005/8/layout/default"/>
    <dgm:cxn modelId="{AA510066-ADE9-45FF-922D-0D6D16D83C24}" type="presParOf" srcId="{60898774-4513-49D0-8E68-24E397EE6DA3}" destId="{95CD5023-6202-41D3-B180-BDBCC5F072DF}" srcOrd="12" destOrd="0" presId="urn:microsoft.com/office/officeart/2005/8/layout/default"/>
    <dgm:cxn modelId="{F41740CF-8145-4A46-88AA-6D6BE8B6DEDA}" type="presParOf" srcId="{60898774-4513-49D0-8E68-24E397EE6DA3}" destId="{A9FB9375-169C-4068-BBBA-B1C5E038B679}" srcOrd="13" destOrd="0" presId="urn:microsoft.com/office/officeart/2005/8/layout/default"/>
    <dgm:cxn modelId="{22354EAB-900E-4E80-9635-1BC362AC0E15}" type="presParOf" srcId="{60898774-4513-49D0-8E68-24E397EE6DA3}" destId="{924FEB04-B2C9-4F2D-B7AE-38B39036CB86}" srcOrd="14" destOrd="0" presId="urn:microsoft.com/office/officeart/2005/8/layout/default"/>
    <dgm:cxn modelId="{A88D934C-9DC5-4A6A-B7C0-62A7F34F8E79}" type="presParOf" srcId="{60898774-4513-49D0-8E68-24E397EE6DA3}" destId="{85D41075-9905-46B2-854C-DE6ECE215331}" srcOrd="15" destOrd="0" presId="urn:microsoft.com/office/officeart/2005/8/layout/default"/>
    <dgm:cxn modelId="{EE0A618F-8349-47F6-B546-8B0DEEF8F3A4}" type="presParOf" srcId="{60898774-4513-49D0-8E68-24E397EE6DA3}" destId="{C0DDB06F-C460-43C5-B4D1-162361528C80}" srcOrd="16" destOrd="0" presId="urn:microsoft.com/office/officeart/2005/8/layout/default"/>
    <dgm:cxn modelId="{68A0CDEE-57FA-4AF4-B965-937EFF72A67E}" type="presParOf" srcId="{60898774-4513-49D0-8E68-24E397EE6DA3}" destId="{B49FFEBF-2ED8-4D6B-8C87-92D717380209}" srcOrd="17" destOrd="0" presId="urn:microsoft.com/office/officeart/2005/8/layout/default"/>
    <dgm:cxn modelId="{8AD6D93D-235C-493B-8879-5ABD2E91690B}" type="presParOf" srcId="{60898774-4513-49D0-8E68-24E397EE6DA3}" destId="{3C81A964-C4BA-4F56-BA86-78994ACC32FA}" srcOrd="18" destOrd="0" presId="urn:microsoft.com/office/officeart/2005/8/layout/default"/>
    <dgm:cxn modelId="{692D34A0-9BC6-4DD6-A171-F329C511B336}" type="presParOf" srcId="{60898774-4513-49D0-8E68-24E397EE6DA3}" destId="{DEB48EAD-8AE9-47CE-8D06-B082FDB0A5F1}" srcOrd="19" destOrd="0" presId="urn:microsoft.com/office/officeart/2005/8/layout/default"/>
    <dgm:cxn modelId="{4734BA0A-AA53-43CD-871D-580A3A9C1AC1}" type="presParOf" srcId="{60898774-4513-49D0-8E68-24E397EE6DA3}" destId="{ACDB1C8C-A344-40D1-ACF5-2FC44DEF5C3B}" srcOrd="20" destOrd="0" presId="urn:microsoft.com/office/officeart/2005/8/layout/default"/>
    <dgm:cxn modelId="{9A87946C-B533-4A21-AAEA-6F98AE040EB5}" type="presParOf" srcId="{60898774-4513-49D0-8E68-24E397EE6DA3}" destId="{CEF4EBBA-B5D8-4201-8500-C4154408FE63}" srcOrd="21" destOrd="0" presId="urn:microsoft.com/office/officeart/2005/8/layout/default"/>
    <dgm:cxn modelId="{1C57F6DB-6CA7-425E-BB42-887626C70E66}" type="presParOf" srcId="{60898774-4513-49D0-8E68-24E397EE6DA3}" destId="{B6785750-6D4F-4320-A927-6DB83C177448}"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A80995-1ABE-4096-BA69-8335ABB5DEF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198C9D5-8E4E-43C7-8545-FBA26D165A7E}">
      <dgm:prSet/>
      <dgm:spPr/>
      <dgm:t>
        <a:bodyPr/>
        <a:lstStyle/>
        <a:p>
          <a:r>
            <a:rPr lang="en-GB"/>
            <a:t>Safeguarding Adults Reviews </a:t>
          </a:r>
          <a:endParaRPr lang="en-US"/>
        </a:p>
      </dgm:t>
    </dgm:pt>
    <dgm:pt modelId="{095F8480-6D73-4F33-A14D-D6EBF14A27E5}" type="parTrans" cxnId="{1627BB84-87C6-4F26-9E8C-4B32D02FAAC7}">
      <dgm:prSet/>
      <dgm:spPr/>
      <dgm:t>
        <a:bodyPr/>
        <a:lstStyle/>
        <a:p>
          <a:endParaRPr lang="en-US"/>
        </a:p>
      </dgm:t>
    </dgm:pt>
    <dgm:pt modelId="{F2E5E56B-F08B-42DB-AA39-BAB196094F5D}" type="sibTrans" cxnId="{1627BB84-87C6-4F26-9E8C-4B32D02FAAC7}">
      <dgm:prSet/>
      <dgm:spPr/>
      <dgm:t>
        <a:bodyPr/>
        <a:lstStyle/>
        <a:p>
          <a:endParaRPr lang="en-US"/>
        </a:p>
      </dgm:t>
    </dgm:pt>
    <dgm:pt modelId="{CD643954-B0A5-4631-A847-60BFE9938F9B}">
      <dgm:prSet/>
      <dgm:spPr/>
      <dgm:t>
        <a:bodyPr/>
        <a:lstStyle/>
        <a:p>
          <a:r>
            <a:rPr lang="en-GB"/>
            <a:t>Alcohol and Substance Misuse During Pregnancy </a:t>
          </a:r>
          <a:endParaRPr lang="en-US"/>
        </a:p>
      </dgm:t>
    </dgm:pt>
    <dgm:pt modelId="{1C98EA52-4734-468D-817A-B91C8EA60F18}" type="parTrans" cxnId="{CFBEA4A9-ED12-4F83-B04D-28A3349BA2A3}">
      <dgm:prSet/>
      <dgm:spPr/>
      <dgm:t>
        <a:bodyPr/>
        <a:lstStyle/>
        <a:p>
          <a:endParaRPr lang="en-US"/>
        </a:p>
      </dgm:t>
    </dgm:pt>
    <dgm:pt modelId="{7D1FF2B1-516F-4290-868F-0916FDDBAA35}" type="sibTrans" cxnId="{CFBEA4A9-ED12-4F83-B04D-28A3349BA2A3}">
      <dgm:prSet/>
      <dgm:spPr/>
      <dgm:t>
        <a:bodyPr/>
        <a:lstStyle/>
        <a:p>
          <a:endParaRPr lang="en-US"/>
        </a:p>
      </dgm:t>
    </dgm:pt>
    <dgm:pt modelId="{4A61FC7E-D9FF-4A47-A1C3-A230DF74A6B1}">
      <dgm:prSet/>
      <dgm:spPr/>
      <dgm:t>
        <a:bodyPr/>
        <a:lstStyle/>
        <a:p>
          <a:r>
            <a:rPr lang="en-GB"/>
            <a:t>Professional Boundaries </a:t>
          </a:r>
          <a:endParaRPr lang="en-US"/>
        </a:p>
      </dgm:t>
    </dgm:pt>
    <dgm:pt modelId="{5BE834B9-53EB-4EC0-9521-BEC30952D52B}" type="parTrans" cxnId="{BFE974B4-4B55-41CC-B69C-1CE26570CB72}">
      <dgm:prSet/>
      <dgm:spPr/>
      <dgm:t>
        <a:bodyPr/>
        <a:lstStyle/>
        <a:p>
          <a:endParaRPr lang="en-US"/>
        </a:p>
      </dgm:t>
    </dgm:pt>
    <dgm:pt modelId="{30CD13A5-5AB5-4F0F-970F-2DE1A63D4D40}" type="sibTrans" cxnId="{BFE974B4-4B55-41CC-B69C-1CE26570CB72}">
      <dgm:prSet/>
      <dgm:spPr/>
      <dgm:t>
        <a:bodyPr/>
        <a:lstStyle/>
        <a:p>
          <a:endParaRPr lang="en-US"/>
        </a:p>
      </dgm:t>
    </dgm:pt>
    <dgm:pt modelId="{0A9F10C7-0FF8-47BB-AFF1-4FD4C6B07848}">
      <dgm:prSet/>
      <dgm:spPr/>
      <dgm:t>
        <a:bodyPr/>
        <a:lstStyle/>
        <a:p>
          <a:r>
            <a:rPr lang="en-GB"/>
            <a:t>Sarahs Law </a:t>
          </a:r>
          <a:endParaRPr lang="en-US"/>
        </a:p>
      </dgm:t>
    </dgm:pt>
    <dgm:pt modelId="{BF6D0160-56B3-44E0-8402-95532ABD40AB}" type="parTrans" cxnId="{DBA9D2F6-B197-465E-B33F-CC4307BCD7CD}">
      <dgm:prSet/>
      <dgm:spPr/>
      <dgm:t>
        <a:bodyPr/>
        <a:lstStyle/>
        <a:p>
          <a:endParaRPr lang="en-US"/>
        </a:p>
      </dgm:t>
    </dgm:pt>
    <dgm:pt modelId="{A30AABE0-D67E-4D27-9A53-6239ECF2C387}" type="sibTrans" cxnId="{DBA9D2F6-B197-465E-B33F-CC4307BCD7CD}">
      <dgm:prSet/>
      <dgm:spPr/>
      <dgm:t>
        <a:bodyPr/>
        <a:lstStyle/>
        <a:p>
          <a:endParaRPr lang="en-US"/>
        </a:p>
      </dgm:t>
    </dgm:pt>
    <dgm:pt modelId="{54E18F9F-17C3-4A8A-8D37-D7DD8A997E50}">
      <dgm:prSet/>
      <dgm:spPr/>
      <dgm:t>
        <a:bodyPr/>
        <a:lstStyle/>
        <a:p>
          <a:r>
            <a:rPr lang="en-US"/>
            <a:t>Professional Curiosity</a:t>
          </a:r>
        </a:p>
      </dgm:t>
    </dgm:pt>
    <dgm:pt modelId="{7C0E6D54-5E70-482C-A5E0-E5CB2C5F9D3B}" type="parTrans" cxnId="{80C265B0-4CCA-4ED3-AF4D-F24B2AB416AD}">
      <dgm:prSet/>
      <dgm:spPr/>
      <dgm:t>
        <a:bodyPr/>
        <a:lstStyle/>
        <a:p>
          <a:endParaRPr lang="en-US"/>
        </a:p>
      </dgm:t>
    </dgm:pt>
    <dgm:pt modelId="{C02D1E9A-6704-4328-93A1-78241185C90A}" type="sibTrans" cxnId="{80C265B0-4CCA-4ED3-AF4D-F24B2AB416AD}">
      <dgm:prSet/>
      <dgm:spPr/>
      <dgm:t>
        <a:bodyPr/>
        <a:lstStyle/>
        <a:p>
          <a:endParaRPr lang="en-US"/>
        </a:p>
      </dgm:t>
    </dgm:pt>
    <dgm:pt modelId="{DF0758E1-2A56-4C84-835A-04D72D020A7A}">
      <dgm:prSet/>
      <dgm:spPr/>
      <dgm:t>
        <a:bodyPr/>
        <a:lstStyle/>
        <a:p>
          <a:r>
            <a:rPr lang="en-GB"/>
            <a:t>Care Planning Briefing </a:t>
          </a:r>
          <a:endParaRPr lang="en-US"/>
        </a:p>
      </dgm:t>
    </dgm:pt>
    <dgm:pt modelId="{677C510D-87C7-4A56-84B9-176F956ED479}" type="parTrans" cxnId="{54E310B4-81AD-4D91-9F96-F67D6B84BB5B}">
      <dgm:prSet/>
      <dgm:spPr/>
      <dgm:t>
        <a:bodyPr/>
        <a:lstStyle/>
        <a:p>
          <a:endParaRPr lang="en-US"/>
        </a:p>
      </dgm:t>
    </dgm:pt>
    <dgm:pt modelId="{68C3B473-43A8-4E8E-B0AE-B520182D48E0}" type="sibTrans" cxnId="{54E310B4-81AD-4D91-9F96-F67D6B84BB5B}">
      <dgm:prSet/>
      <dgm:spPr/>
      <dgm:t>
        <a:bodyPr/>
        <a:lstStyle/>
        <a:p>
          <a:endParaRPr lang="en-US"/>
        </a:p>
      </dgm:t>
    </dgm:pt>
    <dgm:pt modelId="{9A17F1DE-85C6-4521-A1C8-1B1E3A2DAA8D}">
      <dgm:prSet/>
      <dgm:spPr/>
      <dgm:t>
        <a:bodyPr/>
        <a:lstStyle/>
        <a:p>
          <a:r>
            <a:rPr lang="en-GB"/>
            <a:t>Roles &amp; responsibilities </a:t>
          </a:r>
          <a:endParaRPr lang="en-US"/>
        </a:p>
      </dgm:t>
    </dgm:pt>
    <dgm:pt modelId="{04688E28-D070-4C8F-973F-622AA7125986}" type="parTrans" cxnId="{15FA4B23-F1C9-42E0-83F0-A634F06F1A6E}">
      <dgm:prSet/>
      <dgm:spPr/>
      <dgm:t>
        <a:bodyPr/>
        <a:lstStyle/>
        <a:p>
          <a:endParaRPr lang="en-US"/>
        </a:p>
      </dgm:t>
    </dgm:pt>
    <dgm:pt modelId="{230253ED-F778-4BDE-B277-DDB664FD5C93}" type="sibTrans" cxnId="{15FA4B23-F1C9-42E0-83F0-A634F06F1A6E}">
      <dgm:prSet/>
      <dgm:spPr/>
      <dgm:t>
        <a:bodyPr/>
        <a:lstStyle/>
        <a:p>
          <a:endParaRPr lang="en-US"/>
        </a:p>
      </dgm:t>
    </dgm:pt>
    <dgm:pt modelId="{0B169388-CC9F-49A1-9F3F-1B5EF3EA7673}">
      <dgm:prSet/>
      <dgm:spPr/>
      <dgm:t>
        <a:bodyPr/>
        <a:lstStyle/>
        <a:p>
          <a:r>
            <a:rPr lang="en-GB"/>
            <a:t>Supporting International Students </a:t>
          </a:r>
          <a:endParaRPr lang="en-US"/>
        </a:p>
      </dgm:t>
    </dgm:pt>
    <dgm:pt modelId="{912A09D0-E84B-4F93-8B17-B68922B7D205}" type="parTrans" cxnId="{D7FA3319-63AF-42AD-8E73-A354E43A6BB7}">
      <dgm:prSet/>
      <dgm:spPr/>
      <dgm:t>
        <a:bodyPr/>
        <a:lstStyle/>
        <a:p>
          <a:endParaRPr lang="en-US"/>
        </a:p>
      </dgm:t>
    </dgm:pt>
    <dgm:pt modelId="{9414D464-1E68-48EF-BE60-CFBCEFAD4DFC}" type="sibTrans" cxnId="{D7FA3319-63AF-42AD-8E73-A354E43A6BB7}">
      <dgm:prSet/>
      <dgm:spPr/>
      <dgm:t>
        <a:bodyPr/>
        <a:lstStyle/>
        <a:p>
          <a:endParaRPr lang="en-US"/>
        </a:p>
      </dgm:t>
    </dgm:pt>
    <dgm:pt modelId="{C36BD082-DFD1-4781-9F4B-AA6F0AE6D53D}">
      <dgm:prSet/>
      <dgm:spPr/>
      <dgm:t>
        <a:bodyPr/>
        <a:lstStyle/>
        <a:p>
          <a:r>
            <a:rPr lang="en-GB"/>
            <a:t>Information Sharing </a:t>
          </a:r>
          <a:endParaRPr lang="en-US"/>
        </a:p>
      </dgm:t>
    </dgm:pt>
    <dgm:pt modelId="{8B4EE410-64EC-40C5-B091-69595EDCF6CA}" type="parTrans" cxnId="{E25F30CD-CDA7-45EC-BF18-4CEED031D709}">
      <dgm:prSet/>
      <dgm:spPr/>
      <dgm:t>
        <a:bodyPr/>
        <a:lstStyle/>
        <a:p>
          <a:endParaRPr lang="en-US"/>
        </a:p>
      </dgm:t>
    </dgm:pt>
    <dgm:pt modelId="{6CC15844-FC5A-4F5F-B52E-CEC4EC87E5B5}" type="sibTrans" cxnId="{E25F30CD-CDA7-45EC-BF18-4CEED031D709}">
      <dgm:prSet/>
      <dgm:spPr/>
      <dgm:t>
        <a:bodyPr/>
        <a:lstStyle/>
        <a:p>
          <a:endParaRPr lang="en-US"/>
        </a:p>
      </dgm:t>
    </dgm:pt>
    <dgm:pt modelId="{C2C67E67-7C4F-4210-91C9-CE2A81B47F6B}">
      <dgm:prSet/>
      <dgm:spPr/>
      <dgm:t>
        <a:bodyPr/>
        <a:lstStyle/>
        <a:p>
          <a:r>
            <a:rPr lang="en-GB"/>
            <a:t>Trauma Informed Practice </a:t>
          </a:r>
          <a:endParaRPr lang="en-US"/>
        </a:p>
      </dgm:t>
    </dgm:pt>
    <dgm:pt modelId="{29DB8BDD-99CD-4599-AF97-EFDC8DE47041}" type="parTrans" cxnId="{05F69F40-0689-426A-92F1-3228574C33A5}">
      <dgm:prSet/>
      <dgm:spPr/>
      <dgm:t>
        <a:bodyPr/>
        <a:lstStyle/>
        <a:p>
          <a:endParaRPr lang="en-US"/>
        </a:p>
      </dgm:t>
    </dgm:pt>
    <dgm:pt modelId="{B8F73C77-53F3-4501-A618-F70A6CE572D9}" type="sibTrans" cxnId="{05F69F40-0689-426A-92F1-3228574C33A5}">
      <dgm:prSet/>
      <dgm:spPr/>
      <dgm:t>
        <a:bodyPr/>
        <a:lstStyle/>
        <a:p>
          <a:endParaRPr lang="en-US"/>
        </a:p>
      </dgm:t>
    </dgm:pt>
    <dgm:pt modelId="{FFEE6EF5-B248-4022-B29C-20F4637A2838}" type="pres">
      <dgm:prSet presAssocID="{57A80995-1ABE-4096-BA69-8335ABB5DEF9}" presName="diagram" presStyleCnt="0">
        <dgm:presLayoutVars>
          <dgm:dir/>
          <dgm:resizeHandles val="exact"/>
        </dgm:presLayoutVars>
      </dgm:prSet>
      <dgm:spPr/>
    </dgm:pt>
    <dgm:pt modelId="{5A11C7B4-FF87-432D-A91E-C3A0B5A75D19}" type="pres">
      <dgm:prSet presAssocID="{1198C9D5-8E4E-43C7-8545-FBA26D165A7E}" presName="node" presStyleLbl="node1" presStyleIdx="0" presStyleCnt="10" custLinFactNeighborX="2584" custLinFactNeighborY="14">
        <dgm:presLayoutVars>
          <dgm:bulletEnabled val="1"/>
        </dgm:presLayoutVars>
      </dgm:prSet>
      <dgm:spPr/>
    </dgm:pt>
    <dgm:pt modelId="{B0C67B25-4D14-4C66-8463-9563FCA08428}" type="pres">
      <dgm:prSet presAssocID="{F2E5E56B-F08B-42DB-AA39-BAB196094F5D}" presName="sibTrans" presStyleCnt="0"/>
      <dgm:spPr/>
    </dgm:pt>
    <dgm:pt modelId="{96DEBC50-D682-4FB7-9A1F-E3A95C7806C1}" type="pres">
      <dgm:prSet presAssocID="{CD643954-B0A5-4631-A847-60BFE9938F9B}" presName="node" presStyleLbl="node1" presStyleIdx="1" presStyleCnt="10">
        <dgm:presLayoutVars>
          <dgm:bulletEnabled val="1"/>
        </dgm:presLayoutVars>
      </dgm:prSet>
      <dgm:spPr/>
    </dgm:pt>
    <dgm:pt modelId="{BE663EEF-6672-486A-A9D9-1D608DF55EF2}" type="pres">
      <dgm:prSet presAssocID="{7D1FF2B1-516F-4290-868F-0916FDDBAA35}" presName="sibTrans" presStyleCnt="0"/>
      <dgm:spPr/>
    </dgm:pt>
    <dgm:pt modelId="{34D2BB3B-293F-4E26-B456-F653B284F8BB}" type="pres">
      <dgm:prSet presAssocID="{4A61FC7E-D9FF-4A47-A1C3-A230DF74A6B1}" presName="node" presStyleLbl="node1" presStyleIdx="2" presStyleCnt="10">
        <dgm:presLayoutVars>
          <dgm:bulletEnabled val="1"/>
        </dgm:presLayoutVars>
      </dgm:prSet>
      <dgm:spPr/>
    </dgm:pt>
    <dgm:pt modelId="{B17D1AE4-6B6D-4888-9C67-0B003F6A44CF}" type="pres">
      <dgm:prSet presAssocID="{30CD13A5-5AB5-4F0F-970F-2DE1A63D4D40}" presName="sibTrans" presStyleCnt="0"/>
      <dgm:spPr/>
    </dgm:pt>
    <dgm:pt modelId="{89552E2C-3654-4422-9287-BC1E7576D579}" type="pres">
      <dgm:prSet presAssocID="{0A9F10C7-0FF8-47BB-AFF1-4FD4C6B07848}" presName="node" presStyleLbl="node1" presStyleIdx="3" presStyleCnt="10">
        <dgm:presLayoutVars>
          <dgm:bulletEnabled val="1"/>
        </dgm:presLayoutVars>
      </dgm:prSet>
      <dgm:spPr/>
    </dgm:pt>
    <dgm:pt modelId="{2C73C912-1E0F-4EAA-80F7-CA98AFB95D6B}" type="pres">
      <dgm:prSet presAssocID="{A30AABE0-D67E-4D27-9A53-6239ECF2C387}" presName="sibTrans" presStyleCnt="0"/>
      <dgm:spPr/>
    </dgm:pt>
    <dgm:pt modelId="{79BB3888-464C-4B89-AFEF-1EFF26342495}" type="pres">
      <dgm:prSet presAssocID="{54E18F9F-17C3-4A8A-8D37-D7DD8A997E50}" presName="node" presStyleLbl="node1" presStyleIdx="4" presStyleCnt="10">
        <dgm:presLayoutVars>
          <dgm:bulletEnabled val="1"/>
        </dgm:presLayoutVars>
      </dgm:prSet>
      <dgm:spPr/>
    </dgm:pt>
    <dgm:pt modelId="{48A557B2-D0CC-42AF-9D18-3273E29957CA}" type="pres">
      <dgm:prSet presAssocID="{C02D1E9A-6704-4328-93A1-78241185C90A}" presName="sibTrans" presStyleCnt="0"/>
      <dgm:spPr/>
    </dgm:pt>
    <dgm:pt modelId="{20B51705-1806-4BBB-AFB5-7C3D5FA897F1}" type="pres">
      <dgm:prSet presAssocID="{DF0758E1-2A56-4C84-835A-04D72D020A7A}" presName="node" presStyleLbl="node1" presStyleIdx="5" presStyleCnt="10">
        <dgm:presLayoutVars>
          <dgm:bulletEnabled val="1"/>
        </dgm:presLayoutVars>
      </dgm:prSet>
      <dgm:spPr/>
    </dgm:pt>
    <dgm:pt modelId="{D976B0F0-8E29-46F4-8CAB-6C2E04B681CE}" type="pres">
      <dgm:prSet presAssocID="{68C3B473-43A8-4E8E-B0AE-B520182D48E0}" presName="sibTrans" presStyleCnt="0"/>
      <dgm:spPr/>
    </dgm:pt>
    <dgm:pt modelId="{F5A46551-D144-4733-ADB9-C1655D8C4C41}" type="pres">
      <dgm:prSet presAssocID="{9A17F1DE-85C6-4521-A1C8-1B1E3A2DAA8D}" presName="node" presStyleLbl="node1" presStyleIdx="6" presStyleCnt="10">
        <dgm:presLayoutVars>
          <dgm:bulletEnabled val="1"/>
        </dgm:presLayoutVars>
      </dgm:prSet>
      <dgm:spPr/>
    </dgm:pt>
    <dgm:pt modelId="{1B19DC1F-A9F0-48E2-91C3-A47CBCD8D44C}" type="pres">
      <dgm:prSet presAssocID="{230253ED-F778-4BDE-B277-DDB664FD5C93}" presName="sibTrans" presStyleCnt="0"/>
      <dgm:spPr/>
    </dgm:pt>
    <dgm:pt modelId="{E6357CB3-C6D1-438E-80BE-A0F87197C727}" type="pres">
      <dgm:prSet presAssocID="{0B169388-CC9F-49A1-9F3F-1B5EF3EA7673}" presName="node" presStyleLbl="node1" presStyleIdx="7" presStyleCnt="10">
        <dgm:presLayoutVars>
          <dgm:bulletEnabled val="1"/>
        </dgm:presLayoutVars>
      </dgm:prSet>
      <dgm:spPr/>
    </dgm:pt>
    <dgm:pt modelId="{9C1CD1DE-BE69-467C-9939-126FEDFE02F1}" type="pres">
      <dgm:prSet presAssocID="{9414D464-1E68-48EF-BE60-CFBCEFAD4DFC}" presName="sibTrans" presStyleCnt="0"/>
      <dgm:spPr/>
    </dgm:pt>
    <dgm:pt modelId="{95838B8B-BE81-4049-84AD-869FAA03012D}" type="pres">
      <dgm:prSet presAssocID="{C36BD082-DFD1-4781-9F4B-AA6F0AE6D53D}" presName="node" presStyleLbl="node1" presStyleIdx="8" presStyleCnt="10">
        <dgm:presLayoutVars>
          <dgm:bulletEnabled val="1"/>
        </dgm:presLayoutVars>
      </dgm:prSet>
      <dgm:spPr/>
    </dgm:pt>
    <dgm:pt modelId="{EE79637B-1F4E-4286-A297-968D053D32C0}" type="pres">
      <dgm:prSet presAssocID="{6CC15844-FC5A-4F5F-B52E-CEC4EC87E5B5}" presName="sibTrans" presStyleCnt="0"/>
      <dgm:spPr/>
    </dgm:pt>
    <dgm:pt modelId="{BF7B9D31-63DB-4731-AF59-72F844D2090C}" type="pres">
      <dgm:prSet presAssocID="{C2C67E67-7C4F-4210-91C9-CE2A81B47F6B}" presName="node" presStyleLbl="node1" presStyleIdx="9" presStyleCnt="10">
        <dgm:presLayoutVars>
          <dgm:bulletEnabled val="1"/>
        </dgm:presLayoutVars>
      </dgm:prSet>
      <dgm:spPr/>
    </dgm:pt>
  </dgm:ptLst>
  <dgm:cxnLst>
    <dgm:cxn modelId="{D7FA3319-63AF-42AD-8E73-A354E43A6BB7}" srcId="{57A80995-1ABE-4096-BA69-8335ABB5DEF9}" destId="{0B169388-CC9F-49A1-9F3F-1B5EF3EA7673}" srcOrd="7" destOrd="0" parTransId="{912A09D0-E84B-4F93-8B17-B68922B7D205}" sibTransId="{9414D464-1E68-48EF-BE60-CFBCEFAD4DFC}"/>
    <dgm:cxn modelId="{4F11111F-0892-45F0-97B0-6F2B2C8B7BE9}" type="presOf" srcId="{1198C9D5-8E4E-43C7-8545-FBA26D165A7E}" destId="{5A11C7B4-FF87-432D-A91E-C3A0B5A75D19}" srcOrd="0" destOrd="0" presId="urn:microsoft.com/office/officeart/2005/8/layout/default"/>
    <dgm:cxn modelId="{15FA4B23-F1C9-42E0-83F0-A634F06F1A6E}" srcId="{57A80995-1ABE-4096-BA69-8335ABB5DEF9}" destId="{9A17F1DE-85C6-4521-A1C8-1B1E3A2DAA8D}" srcOrd="6" destOrd="0" parTransId="{04688E28-D070-4C8F-973F-622AA7125986}" sibTransId="{230253ED-F778-4BDE-B277-DDB664FD5C93}"/>
    <dgm:cxn modelId="{E1876429-2AA0-4907-B891-DB034B3494D2}" type="presOf" srcId="{0B169388-CC9F-49A1-9F3F-1B5EF3EA7673}" destId="{E6357CB3-C6D1-438E-80BE-A0F87197C727}" srcOrd="0" destOrd="0" presId="urn:microsoft.com/office/officeart/2005/8/layout/default"/>
    <dgm:cxn modelId="{05F69F40-0689-426A-92F1-3228574C33A5}" srcId="{57A80995-1ABE-4096-BA69-8335ABB5DEF9}" destId="{C2C67E67-7C4F-4210-91C9-CE2A81B47F6B}" srcOrd="9" destOrd="0" parTransId="{29DB8BDD-99CD-4599-AF97-EFDC8DE47041}" sibTransId="{B8F73C77-53F3-4501-A618-F70A6CE572D9}"/>
    <dgm:cxn modelId="{6B939E66-23A8-4F18-82A8-9E7B39BF50CA}" type="presOf" srcId="{9A17F1DE-85C6-4521-A1C8-1B1E3A2DAA8D}" destId="{F5A46551-D144-4733-ADB9-C1655D8C4C41}" srcOrd="0" destOrd="0" presId="urn:microsoft.com/office/officeart/2005/8/layout/default"/>
    <dgm:cxn modelId="{53B0A666-77F2-4D3A-9C14-686DDF358120}" type="presOf" srcId="{57A80995-1ABE-4096-BA69-8335ABB5DEF9}" destId="{FFEE6EF5-B248-4022-B29C-20F4637A2838}" srcOrd="0" destOrd="0" presId="urn:microsoft.com/office/officeart/2005/8/layout/default"/>
    <dgm:cxn modelId="{01029875-0A54-4A47-98F0-3B63F6A4DAED}" type="presOf" srcId="{C2C67E67-7C4F-4210-91C9-CE2A81B47F6B}" destId="{BF7B9D31-63DB-4731-AF59-72F844D2090C}" srcOrd="0" destOrd="0" presId="urn:microsoft.com/office/officeart/2005/8/layout/default"/>
    <dgm:cxn modelId="{ABD95A59-382F-4792-ADEF-822AA57C9EF5}" type="presOf" srcId="{0A9F10C7-0FF8-47BB-AFF1-4FD4C6B07848}" destId="{89552E2C-3654-4422-9287-BC1E7576D579}" srcOrd="0" destOrd="0" presId="urn:microsoft.com/office/officeart/2005/8/layout/default"/>
    <dgm:cxn modelId="{1627BB84-87C6-4F26-9E8C-4B32D02FAAC7}" srcId="{57A80995-1ABE-4096-BA69-8335ABB5DEF9}" destId="{1198C9D5-8E4E-43C7-8545-FBA26D165A7E}" srcOrd="0" destOrd="0" parTransId="{095F8480-6D73-4F33-A14D-D6EBF14A27E5}" sibTransId="{F2E5E56B-F08B-42DB-AA39-BAB196094F5D}"/>
    <dgm:cxn modelId="{925A2195-E516-4F99-AE57-1E9784A87B7D}" type="presOf" srcId="{DF0758E1-2A56-4C84-835A-04D72D020A7A}" destId="{20B51705-1806-4BBB-AFB5-7C3D5FA897F1}" srcOrd="0" destOrd="0" presId="urn:microsoft.com/office/officeart/2005/8/layout/default"/>
    <dgm:cxn modelId="{CFBEA4A9-ED12-4F83-B04D-28A3349BA2A3}" srcId="{57A80995-1ABE-4096-BA69-8335ABB5DEF9}" destId="{CD643954-B0A5-4631-A847-60BFE9938F9B}" srcOrd="1" destOrd="0" parTransId="{1C98EA52-4734-468D-817A-B91C8EA60F18}" sibTransId="{7D1FF2B1-516F-4290-868F-0916FDDBAA35}"/>
    <dgm:cxn modelId="{80C265B0-4CCA-4ED3-AF4D-F24B2AB416AD}" srcId="{57A80995-1ABE-4096-BA69-8335ABB5DEF9}" destId="{54E18F9F-17C3-4A8A-8D37-D7DD8A997E50}" srcOrd="4" destOrd="0" parTransId="{7C0E6D54-5E70-482C-A5E0-E5CB2C5F9D3B}" sibTransId="{C02D1E9A-6704-4328-93A1-78241185C90A}"/>
    <dgm:cxn modelId="{54E310B4-81AD-4D91-9F96-F67D6B84BB5B}" srcId="{57A80995-1ABE-4096-BA69-8335ABB5DEF9}" destId="{DF0758E1-2A56-4C84-835A-04D72D020A7A}" srcOrd="5" destOrd="0" parTransId="{677C510D-87C7-4A56-84B9-176F956ED479}" sibTransId="{68C3B473-43A8-4E8E-B0AE-B520182D48E0}"/>
    <dgm:cxn modelId="{BFE974B4-4B55-41CC-B69C-1CE26570CB72}" srcId="{57A80995-1ABE-4096-BA69-8335ABB5DEF9}" destId="{4A61FC7E-D9FF-4A47-A1C3-A230DF74A6B1}" srcOrd="2" destOrd="0" parTransId="{5BE834B9-53EB-4EC0-9521-BEC30952D52B}" sibTransId="{30CD13A5-5AB5-4F0F-970F-2DE1A63D4D40}"/>
    <dgm:cxn modelId="{3C6D2ABF-A7D9-45C2-B1ED-E1F74AE01B53}" type="presOf" srcId="{C36BD082-DFD1-4781-9F4B-AA6F0AE6D53D}" destId="{95838B8B-BE81-4049-84AD-869FAA03012D}" srcOrd="0" destOrd="0" presId="urn:microsoft.com/office/officeart/2005/8/layout/default"/>
    <dgm:cxn modelId="{E25F30CD-CDA7-45EC-BF18-4CEED031D709}" srcId="{57A80995-1ABE-4096-BA69-8335ABB5DEF9}" destId="{C36BD082-DFD1-4781-9F4B-AA6F0AE6D53D}" srcOrd="8" destOrd="0" parTransId="{8B4EE410-64EC-40C5-B091-69595EDCF6CA}" sibTransId="{6CC15844-FC5A-4F5F-B52E-CEC4EC87E5B5}"/>
    <dgm:cxn modelId="{0BD4F8EB-1668-42D2-AB29-36695AEF362B}" type="presOf" srcId="{4A61FC7E-D9FF-4A47-A1C3-A230DF74A6B1}" destId="{34D2BB3B-293F-4E26-B456-F653B284F8BB}" srcOrd="0" destOrd="0" presId="urn:microsoft.com/office/officeart/2005/8/layout/default"/>
    <dgm:cxn modelId="{DBA9D2F6-B197-465E-B33F-CC4307BCD7CD}" srcId="{57A80995-1ABE-4096-BA69-8335ABB5DEF9}" destId="{0A9F10C7-0FF8-47BB-AFF1-4FD4C6B07848}" srcOrd="3" destOrd="0" parTransId="{BF6D0160-56B3-44E0-8402-95532ABD40AB}" sibTransId="{A30AABE0-D67E-4D27-9A53-6239ECF2C387}"/>
    <dgm:cxn modelId="{FD2319F8-657C-4F9F-93DB-29D7DC65CCB2}" type="presOf" srcId="{54E18F9F-17C3-4A8A-8D37-D7DD8A997E50}" destId="{79BB3888-464C-4B89-AFEF-1EFF26342495}" srcOrd="0" destOrd="0" presId="urn:microsoft.com/office/officeart/2005/8/layout/default"/>
    <dgm:cxn modelId="{5DBCCEF9-BB72-473D-A9D1-62E4BE506C34}" type="presOf" srcId="{CD643954-B0A5-4631-A847-60BFE9938F9B}" destId="{96DEBC50-D682-4FB7-9A1F-E3A95C7806C1}" srcOrd="0" destOrd="0" presId="urn:microsoft.com/office/officeart/2005/8/layout/default"/>
    <dgm:cxn modelId="{5C91D56C-9DAF-4975-A411-C8D4B8ACB487}" type="presParOf" srcId="{FFEE6EF5-B248-4022-B29C-20F4637A2838}" destId="{5A11C7B4-FF87-432D-A91E-C3A0B5A75D19}" srcOrd="0" destOrd="0" presId="urn:microsoft.com/office/officeart/2005/8/layout/default"/>
    <dgm:cxn modelId="{CFBCEB68-DC29-4F75-AE5D-FFCCDC9A60FD}" type="presParOf" srcId="{FFEE6EF5-B248-4022-B29C-20F4637A2838}" destId="{B0C67B25-4D14-4C66-8463-9563FCA08428}" srcOrd="1" destOrd="0" presId="urn:microsoft.com/office/officeart/2005/8/layout/default"/>
    <dgm:cxn modelId="{EC4C1B2F-F26D-49DA-8348-57987B514032}" type="presParOf" srcId="{FFEE6EF5-B248-4022-B29C-20F4637A2838}" destId="{96DEBC50-D682-4FB7-9A1F-E3A95C7806C1}" srcOrd="2" destOrd="0" presId="urn:microsoft.com/office/officeart/2005/8/layout/default"/>
    <dgm:cxn modelId="{84B26C70-2F24-4529-87F8-A11ACEFD9385}" type="presParOf" srcId="{FFEE6EF5-B248-4022-B29C-20F4637A2838}" destId="{BE663EEF-6672-486A-A9D9-1D608DF55EF2}" srcOrd="3" destOrd="0" presId="urn:microsoft.com/office/officeart/2005/8/layout/default"/>
    <dgm:cxn modelId="{91892D7E-C3E3-4DF2-8C6C-622980099EA8}" type="presParOf" srcId="{FFEE6EF5-B248-4022-B29C-20F4637A2838}" destId="{34D2BB3B-293F-4E26-B456-F653B284F8BB}" srcOrd="4" destOrd="0" presId="urn:microsoft.com/office/officeart/2005/8/layout/default"/>
    <dgm:cxn modelId="{0BBE1A7E-A67C-45A4-9773-45CDD9C821A8}" type="presParOf" srcId="{FFEE6EF5-B248-4022-B29C-20F4637A2838}" destId="{B17D1AE4-6B6D-4888-9C67-0B003F6A44CF}" srcOrd="5" destOrd="0" presId="urn:microsoft.com/office/officeart/2005/8/layout/default"/>
    <dgm:cxn modelId="{DBCE21FE-6449-4BC1-AA4F-F27FE8645F44}" type="presParOf" srcId="{FFEE6EF5-B248-4022-B29C-20F4637A2838}" destId="{89552E2C-3654-4422-9287-BC1E7576D579}" srcOrd="6" destOrd="0" presId="urn:microsoft.com/office/officeart/2005/8/layout/default"/>
    <dgm:cxn modelId="{DF07D2FB-1C73-4692-BBE4-098087C5A7D3}" type="presParOf" srcId="{FFEE6EF5-B248-4022-B29C-20F4637A2838}" destId="{2C73C912-1E0F-4EAA-80F7-CA98AFB95D6B}" srcOrd="7" destOrd="0" presId="urn:microsoft.com/office/officeart/2005/8/layout/default"/>
    <dgm:cxn modelId="{AEFBEBD9-EDFC-4232-AAD2-B594CD01387F}" type="presParOf" srcId="{FFEE6EF5-B248-4022-B29C-20F4637A2838}" destId="{79BB3888-464C-4B89-AFEF-1EFF26342495}" srcOrd="8" destOrd="0" presId="urn:microsoft.com/office/officeart/2005/8/layout/default"/>
    <dgm:cxn modelId="{EE0A86FB-25D7-4BDE-ADC3-067D5EADDB49}" type="presParOf" srcId="{FFEE6EF5-B248-4022-B29C-20F4637A2838}" destId="{48A557B2-D0CC-42AF-9D18-3273E29957CA}" srcOrd="9" destOrd="0" presId="urn:microsoft.com/office/officeart/2005/8/layout/default"/>
    <dgm:cxn modelId="{990DBF45-F4F9-4792-B44D-5B7E9503AF79}" type="presParOf" srcId="{FFEE6EF5-B248-4022-B29C-20F4637A2838}" destId="{20B51705-1806-4BBB-AFB5-7C3D5FA897F1}" srcOrd="10" destOrd="0" presId="urn:microsoft.com/office/officeart/2005/8/layout/default"/>
    <dgm:cxn modelId="{C5F78323-4C29-445E-BE48-89E9D4EE89BD}" type="presParOf" srcId="{FFEE6EF5-B248-4022-B29C-20F4637A2838}" destId="{D976B0F0-8E29-46F4-8CAB-6C2E04B681CE}" srcOrd="11" destOrd="0" presId="urn:microsoft.com/office/officeart/2005/8/layout/default"/>
    <dgm:cxn modelId="{FC553427-15D8-4A88-BB02-E2956A1FA117}" type="presParOf" srcId="{FFEE6EF5-B248-4022-B29C-20F4637A2838}" destId="{F5A46551-D144-4733-ADB9-C1655D8C4C41}" srcOrd="12" destOrd="0" presId="urn:microsoft.com/office/officeart/2005/8/layout/default"/>
    <dgm:cxn modelId="{9CDA1C73-08BB-45CB-917A-BFA8AEE9B2BD}" type="presParOf" srcId="{FFEE6EF5-B248-4022-B29C-20F4637A2838}" destId="{1B19DC1F-A9F0-48E2-91C3-A47CBCD8D44C}" srcOrd="13" destOrd="0" presId="urn:microsoft.com/office/officeart/2005/8/layout/default"/>
    <dgm:cxn modelId="{C628339A-4A0D-4732-BD8A-4C09EC5F94DE}" type="presParOf" srcId="{FFEE6EF5-B248-4022-B29C-20F4637A2838}" destId="{E6357CB3-C6D1-438E-80BE-A0F87197C727}" srcOrd="14" destOrd="0" presId="urn:microsoft.com/office/officeart/2005/8/layout/default"/>
    <dgm:cxn modelId="{FB090591-5045-4995-8700-F98B51590131}" type="presParOf" srcId="{FFEE6EF5-B248-4022-B29C-20F4637A2838}" destId="{9C1CD1DE-BE69-467C-9939-126FEDFE02F1}" srcOrd="15" destOrd="0" presId="urn:microsoft.com/office/officeart/2005/8/layout/default"/>
    <dgm:cxn modelId="{1657DA95-B38B-4340-894B-E5C0F4DE3689}" type="presParOf" srcId="{FFEE6EF5-B248-4022-B29C-20F4637A2838}" destId="{95838B8B-BE81-4049-84AD-869FAA03012D}" srcOrd="16" destOrd="0" presId="urn:microsoft.com/office/officeart/2005/8/layout/default"/>
    <dgm:cxn modelId="{CDD5F8F7-4020-45DA-B7D0-7C2E1F206C60}" type="presParOf" srcId="{FFEE6EF5-B248-4022-B29C-20F4637A2838}" destId="{EE79637B-1F4E-4286-A297-968D053D32C0}" srcOrd="17" destOrd="0" presId="urn:microsoft.com/office/officeart/2005/8/layout/default"/>
    <dgm:cxn modelId="{0F4CA161-D5E7-4614-9A73-88DE4C3C7372}" type="presParOf" srcId="{FFEE6EF5-B248-4022-B29C-20F4637A2838}" destId="{BF7B9D31-63DB-4731-AF59-72F844D2090C}"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A80995-1ABE-4096-BA69-8335ABB5DEF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198C9D5-8E4E-43C7-8545-FBA26D165A7E}">
      <dgm:prSet/>
      <dgm:spPr/>
      <dgm:t>
        <a:bodyPr/>
        <a:lstStyle/>
        <a:p>
          <a:r>
            <a:rPr lang="en-GB"/>
            <a:t>Online Safety </a:t>
          </a:r>
          <a:endParaRPr lang="en-US"/>
        </a:p>
      </dgm:t>
    </dgm:pt>
    <dgm:pt modelId="{095F8480-6D73-4F33-A14D-D6EBF14A27E5}" type="parTrans" cxnId="{1627BB84-87C6-4F26-9E8C-4B32D02FAAC7}">
      <dgm:prSet/>
      <dgm:spPr/>
      <dgm:t>
        <a:bodyPr/>
        <a:lstStyle/>
        <a:p>
          <a:endParaRPr lang="en-US"/>
        </a:p>
      </dgm:t>
    </dgm:pt>
    <dgm:pt modelId="{F2E5E56B-F08B-42DB-AA39-BAB196094F5D}" type="sibTrans" cxnId="{1627BB84-87C6-4F26-9E8C-4B32D02FAAC7}">
      <dgm:prSet/>
      <dgm:spPr/>
      <dgm:t>
        <a:bodyPr/>
        <a:lstStyle/>
        <a:p>
          <a:endParaRPr lang="en-US"/>
        </a:p>
      </dgm:t>
    </dgm:pt>
    <dgm:pt modelId="{CD643954-B0A5-4631-A847-60BFE9938F9B}">
      <dgm:prSet/>
      <dgm:spPr/>
      <dgm:t>
        <a:bodyPr/>
        <a:lstStyle/>
        <a:p>
          <a:r>
            <a:rPr lang="en-US"/>
            <a:t>Contextual Safeguarding </a:t>
          </a:r>
        </a:p>
      </dgm:t>
    </dgm:pt>
    <dgm:pt modelId="{1C98EA52-4734-468D-817A-B91C8EA60F18}" type="parTrans" cxnId="{CFBEA4A9-ED12-4F83-B04D-28A3349BA2A3}">
      <dgm:prSet/>
      <dgm:spPr/>
      <dgm:t>
        <a:bodyPr/>
        <a:lstStyle/>
        <a:p>
          <a:endParaRPr lang="en-US"/>
        </a:p>
      </dgm:t>
    </dgm:pt>
    <dgm:pt modelId="{7D1FF2B1-516F-4290-868F-0916FDDBAA35}" type="sibTrans" cxnId="{CFBEA4A9-ED12-4F83-B04D-28A3349BA2A3}">
      <dgm:prSet/>
      <dgm:spPr/>
      <dgm:t>
        <a:bodyPr/>
        <a:lstStyle/>
        <a:p>
          <a:endParaRPr lang="en-US"/>
        </a:p>
      </dgm:t>
    </dgm:pt>
    <dgm:pt modelId="{4A61FC7E-D9FF-4A47-A1C3-A230DF74A6B1}">
      <dgm:prSet/>
      <dgm:spPr/>
      <dgm:t>
        <a:bodyPr/>
        <a:lstStyle/>
        <a:p>
          <a:r>
            <a:rPr lang="en-US"/>
            <a:t>Domestic Abuse</a:t>
          </a:r>
        </a:p>
      </dgm:t>
    </dgm:pt>
    <dgm:pt modelId="{5BE834B9-53EB-4EC0-9521-BEC30952D52B}" type="parTrans" cxnId="{BFE974B4-4B55-41CC-B69C-1CE26570CB72}">
      <dgm:prSet/>
      <dgm:spPr/>
      <dgm:t>
        <a:bodyPr/>
        <a:lstStyle/>
        <a:p>
          <a:endParaRPr lang="en-US"/>
        </a:p>
      </dgm:t>
    </dgm:pt>
    <dgm:pt modelId="{30CD13A5-5AB5-4F0F-970F-2DE1A63D4D40}" type="sibTrans" cxnId="{BFE974B4-4B55-41CC-B69C-1CE26570CB72}">
      <dgm:prSet/>
      <dgm:spPr/>
      <dgm:t>
        <a:bodyPr/>
        <a:lstStyle/>
        <a:p>
          <a:endParaRPr lang="en-US"/>
        </a:p>
      </dgm:t>
    </dgm:pt>
    <dgm:pt modelId="{0A9F10C7-0FF8-47BB-AFF1-4FD4C6B07848}">
      <dgm:prSet/>
      <dgm:spPr/>
      <dgm:t>
        <a:bodyPr/>
        <a:lstStyle/>
        <a:p>
          <a:r>
            <a:rPr lang="en-US"/>
            <a:t>Predatory Marriage</a:t>
          </a:r>
        </a:p>
      </dgm:t>
    </dgm:pt>
    <dgm:pt modelId="{BF6D0160-56B3-44E0-8402-95532ABD40AB}" type="parTrans" cxnId="{DBA9D2F6-B197-465E-B33F-CC4307BCD7CD}">
      <dgm:prSet/>
      <dgm:spPr/>
      <dgm:t>
        <a:bodyPr/>
        <a:lstStyle/>
        <a:p>
          <a:endParaRPr lang="en-US"/>
        </a:p>
      </dgm:t>
    </dgm:pt>
    <dgm:pt modelId="{A30AABE0-D67E-4D27-9A53-6239ECF2C387}" type="sibTrans" cxnId="{DBA9D2F6-B197-465E-B33F-CC4307BCD7CD}">
      <dgm:prSet/>
      <dgm:spPr/>
      <dgm:t>
        <a:bodyPr/>
        <a:lstStyle/>
        <a:p>
          <a:endParaRPr lang="en-US"/>
        </a:p>
      </dgm:t>
    </dgm:pt>
    <dgm:pt modelId="{54E18F9F-17C3-4A8A-8D37-D7DD8A997E50}">
      <dgm:prSet/>
      <dgm:spPr/>
      <dgm:t>
        <a:bodyPr/>
        <a:lstStyle/>
        <a:p>
          <a:r>
            <a:rPr lang="en-US"/>
            <a:t>DHRs and Suspected Suicide</a:t>
          </a:r>
        </a:p>
      </dgm:t>
    </dgm:pt>
    <dgm:pt modelId="{7C0E6D54-5E70-482C-A5E0-E5CB2C5F9D3B}" type="parTrans" cxnId="{80C265B0-4CCA-4ED3-AF4D-F24B2AB416AD}">
      <dgm:prSet/>
      <dgm:spPr/>
      <dgm:t>
        <a:bodyPr/>
        <a:lstStyle/>
        <a:p>
          <a:endParaRPr lang="en-US"/>
        </a:p>
      </dgm:t>
    </dgm:pt>
    <dgm:pt modelId="{C02D1E9A-6704-4328-93A1-78241185C90A}" type="sibTrans" cxnId="{80C265B0-4CCA-4ED3-AF4D-F24B2AB416AD}">
      <dgm:prSet/>
      <dgm:spPr/>
      <dgm:t>
        <a:bodyPr/>
        <a:lstStyle/>
        <a:p>
          <a:endParaRPr lang="en-US"/>
        </a:p>
      </dgm:t>
    </dgm:pt>
    <dgm:pt modelId="{DF0758E1-2A56-4C84-835A-04D72D020A7A}">
      <dgm:prSet/>
      <dgm:spPr/>
      <dgm:t>
        <a:bodyPr/>
        <a:lstStyle/>
        <a:p>
          <a:r>
            <a:rPr lang="en-US"/>
            <a:t>Self Neglect</a:t>
          </a:r>
        </a:p>
      </dgm:t>
    </dgm:pt>
    <dgm:pt modelId="{677C510D-87C7-4A56-84B9-176F956ED479}" type="parTrans" cxnId="{54E310B4-81AD-4D91-9F96-F67D6B84BB5B}">
      <dgm:prSet/>
      <dgm:spPr/>
      <dgm:t>
        <a:bodyPr/>
        <a:lstStyle/>
        <a:p>
          <a:endParaRPr lang="en-US"/>
        </a:p>
      </dgm:t>
    </dgm:pt>
    <dgm:pt modelId="{68C3B473-43A8-4E8E-B0AE-B520182D48E0}" type="sibTrans" cxnId="{54E310B4-81AD-4D91-9F96-F67D6B84BB5B}">
      <dgm:prSet/>
      <dgm:spPr/>
      <dgm:t>
        <a:bodyPr/>
        <a:lstStyle/>
        <a:p>
          <a:endParaRPr lang="en-US"/>
        </a:p>
      </dgm:t>
    </dgm:pt>
    <dgm:pt modelId="{9A17F1DE-85C6-4521-A1C8-1B1E3A2DAA8D}">
      <dgm:prSet/>
      <dgm:spPr/>
      <dgm:t>
        <a:bodyPr/>
        <a:lstStyle/>
        <a:p>
          <a:r>
            <a:rPr lang="en-US"/>
            <a:t>Modern Day Slavery</a:t>
          </a:r>
        </a:p>
      </dgm:t>
    </dgm:pt>
    <dgm:pt modelId="{04688E28-D070-4C8F-973F-622AA7125986}" type="parTrans" cxnId="{15FA4B23-F1C9-42E0-83F0-A634F06F1A6E}">
      <dgm:prSet/>
      <dgm:spPr/>
      <dgm:t>
        <a:bodyPr/>
        <a:lstStyle/>
        <a:p>
          <a:endParaRPr lang="en-US"/>
        </a:p>
      </dgm:t>
    </dgm:pt>
    <dgm:pt modelId="{230253ED-F778-4BDE-B277-DDB664FD5C93}" type="sibTrans" cxnId="{15FA4B23-F1C9-42E0-83F0-A634F06F1A6E}">
      <dgm:prSet/>
      <dgm:spPr/>
      <dgm:t>
        <a:bodyPr/>
        <a:lstStyle/>
        <a:p>
          <a:endParaRPr lang="en-US"/>
        </a:p>
      </dgm:t>
    </dgm:pt>
    <dgm:pt modelId="{0B169388-CC9F-49A1-9F3F-1B5EF3EA7673}">
      <dgm:prSet/>
      <dgm:spPr/>
      <dgm:t>
        <a:bodyPr/>
        <a:lstStyle/>
        <a:p>
          <a:r>
            <a:rPr lang="en-US"/>
            <a:t>Home Takeover </a:t>
          </a:r>
        </a:p>
      </dgm:t>
    </dgm:pt>
    <dgm:pt modelId="{912A09D0-E84B-4F93-8B17-B68922B7D205}" type="parTrans" cxnId="{D7FA3319-63AF-42AD-8E73-A354E43A6BB7}">
      <dgm:prSet/>
      <dgm:spPr/>
      <dgm:t>
        <a:bodyPr/>
        <a:lstStyle/>
        <a:p>
          <a:endParaRPr lang="en-US"/>
        </a:p>
      </dgm:t>
    </dgm:pt>
    <dgm:pt modelId="{9414D464-1E68-48EF-BE60-CFBCEFAD4DFC}" type="sibTrans" cxnId="{D7FA3319-63AF-42AD-8E73-A354E43A6BB7}">
      <dgm:prSet/>
      <dgm:spPr/>
      <dgm:t>
        <a:bodyPr/>
        <a:lstStyle/>
        <a:p>
          <a:endParaRPr lang="en-US"/>
        </a:p>
      </dgm:t>
    </dgm:pt>
    <dgm:pt modelId="{C36BD082-DFD1-4781-9F4B-AA6F0AE6D53D}">
      <dgm:prSet/>
      <dgm:spPr/>
      <dgm:t>
        <a:bodyPr/>
        <a:lstStyle/>
        <a:p>
          <a:endParaRPr lang="en-US"/>
        </a:p>
      </dgm:t>
    </dgm:pt>
    <dgm:pt modelId="{8B4EE410-64EC-40C5-B091-69595EDCF6CA}" type="parTrans" cxnId="{E25F30CD-CDA7-45EC-BF18-4CEED031D709}">
      <dgm:prSet/>
      <dgm:spPr/>
      <dgm:t>
        <a:bodyPr/>
        <a:lstStyle/>
        <a:p>
          <a:endParaRPr lang="en-US"/>
        </a:p>
      </dgm:t>
    </dgm:pt>
    <dgm:pt modelId="{6CC15844-FC5A-4F5F-B52E-CEC4EC87E5B5}" type="sibTrans" cxnId="{E25F30CD-CDA7-45EC-BF18-4CEED031D709}">
      <dgm:prSet/>
      <dgm:spPr/>
      <dgm:t>
        <a:bodyPr/>
        <a:lstStyle/>
        <a:p>
          <a:endParaRPr lang="en-US"/>
        </a:p>
      </dgm:t>
    </dgm:pt>
    <dgm:pt modelId="{C2C67E67-7C4F-4210-91C9-CE2A81B47F6B}">
      <dgm:prSet/>
      <dgm:spPr/>
      <dgm:t>
        <a:bodyPr/>
        <a:lstStyle/>
        <a:p>
          <a:endParaRPr lang="en-US"/>
        </a:p>
      </dgm:t>
    </dgm:pt>
    <dgm:pt modelId="{29DB8BDD-99CD-4599-AF97-EFDC8DE47041}" type="parTrans" cxnId="{05F69F40-0689-426A-92F1-3228574C33A5}">
      <dgm:prSet/>
      <dgm:spPr/>
      <dgm:t>
        <a:bodyPr/>
        <a:lstStyle/>
        <a:p>
          <a:endParaRPr lang="en-US"/>
        </a:p>
      </dgm:t>
    </dgm:pt>
    <dgm:pt modelId="{B8F73C77-53F3-4501-A618-F70A6CE572D9}" type="sibTrans" cxnId="{05F69F40-0689-426A-92F1-3228574C33A5}">
      <dgm:prSet/>
      <dgm:spPr/>
      <dgm:t>
        <a:bodyPr/>
        <a:lstStyle/>
        <a:p>
          <a:endParaRPr lang="en-US"/>
        </a:p>
      </dgm:t>
    </dgm:pt>
    <dgm:pt modelId="{FFEE6EF5-B248-4022-B29C-20F4637A2838}" type="pres">
      <dgm:prSet presAssocID="{57A80995-1ABE-4096-BA69-8335ABB5DEF9}" presName="diagram" presStyleCnt="0">
        <dgm:presLayoutVars>
          <dgm:dir/>
          <dgm:resizeHandles val="exact"/>
        </dgm:presLayoutVars>
      </dgm:prSet>
      <dgm:spPr/>
    </dgm:pt>
    <dgm:pt modelId="{5A11C7B4-FF87-432D-A91E-C3A0B5A75D19}" type="pres">
      <dgm:prSet presAssocID="{1198C9D5-8E4E-43C7-8545-FBA26D165A7E}" presName="node" presStyleLbl="node1" presStyleIdx="0" presStyleCnt="10" custLinFactNeighborX="2584" custLinFactNeighborY="14">
        <dgm:presLayoutVars>
          <dgm:bulletEnabled val="1"/>
        </dgm:presLayoutVars>
      </dgm:prSet>
      <dgm:spPr/>
    </dgm:pt>
    <dgm:pt modelId="{B0C67B25-4D14-4C66-8463-9563FCA08428}" type="pres">
      <dgm:prSet presAssocID="{F2E5E56B-F08B-42DB-AA39-BAB196094F5D}" presName="sibTrans" presStyleCnt="0"/>
      <dgm:spPr/>
    </dgm:pt>
    <dgm:pt modelId="{96DEBC50-D682-4FB7-9A1F-E3A95C7806C1}" type="pres">
      <dgm:prSet presAssocID="{CD643954-B0A5-4631-A847-60BFE9938F9B}" presName="node" presStyleLbl="node1" presStyleIdx="1" presStyleCnt="10">
        <dgm:presLayoutVars>
          <dgm:bulletEnabled val="1"/>
        </dgm:presLayoutVars>
      </dgm:prSet>
      <dgm:spPr/>
    </dgm:pt>
    <dgm:pt modelId="{BE663EEF-6672-486A-A9D9-1D608DF55EF2}" type="pres">
      <dgm:prSet presAssocID="{7D1FF2B1-516F-4290-868F-0916FDDBAA35}" presName="sibTrans" presStyleCnt="0"/>
      <dgm:spPr/>
    </dgm:pt>
    <dgm:pt modelId="{34D2BB3B-293F-4E26-B456-F653B284F8BB}" type="pres">
      <dgm:prSet presAssocID="{4A61FC7E-D9FF-4A47-A1C3-A230DF74A6B1}" presName="node" presStyleLbl="node1" presStyleIdx="2" presStyleCnt="10">
        <dgm:presLayoutVars>
          <dgm:bulletEnabled val="1"/>
        </dgm:presLayoutVars>
      </dgm:prSet>
      <dgm:spPr/>
    </dgm:pt>
    <dgm:pt modelId="{B17D1AE4-6B6D-4888-9C67-0B003F6A44CF}" type="pres">
      <dgm:prSet presAssocID="{30CD13A5-5AB5-4F0F-970F-2DE1A63D4D40}" presName="sibTrans" presStyleCnt="0"/>
      <dgm:spPr/>
    </dgm:pt>
    <dgm:pt modelId="{89552E2C-3654-4422-9287-BC1E7576D579}" type="pres">
      <dgm:prSet presAssocID="{0A9F10C7-0FF8-47BB-AFF1-4FD4C6B07848}" presName="node" presStyleLbl="node1" presStyleIdx="3" presStyleCnt="10">
        <dgm:presLayoutVars>
          <dgm:bulletEnabled val="1"/>
        </dgm:presLayoutVars>
      </dgm:prSet>
      <dgm:spPr/>
    </dgm:pt>
    <dgm:pt modelId="{2C73C912-1E0F-4EAA-80F7-CA98AFB95D6B}" type="pres">
      <dgm:prSet presAssocID="{A30AABE0-D67E-4D27-9A53-6239ECF2C387}" presName="sibTrans" presStyleCnt="0"/>
      <dgm:spPr/>
    </dgm:pt>
    <dgm:pt modelId="{79BB3888-464C-4B89-AFEF-1EFF26342495}" type="pres">
      <dgm:prSet presAssocID="{54E18F9F-17C3-4A8A-8D37-D7DD8A997E50}" presName="node" presStyleLbl="node1" presStyleIdx="4" presStyleCnt="10">
        <dgm:presLayoutVars>
          <dgm:bulletEnabled val="1"/>
        </dgm:presLayoutVars>
      </dgm:prSet>
      <dgm:spPr/>
    </dgm:pt>
    <dgm:pt modelId="{48A557B2-D0CC-42AF-9D18-3273E29957CA}" type="pres">
      <dgm:prSet presAssocID="{C02D1E9A-6704-4328-93A1-78241185C90A}" presName="sibTrans" presStyleCnt="0"/>
      <dgm:spPr/>
    </dgm:pt>
    <dgm:pt modelId="{20B51705-1806-4BBB-AFB5-7C3D5FA897F1}" type="pres">
      <dgm:prSet presAssocID="{DF0758E1-2A56-4C84-835A-04D72D020A7A}" presName="node" presStyleLbl="node1" presStyleIdx="5" presStyleCnt="10">
        <dgm:presLayoutVars>
          <dgm:bulletEnabled val="1"/>
        </dgm:presLayoutVars>
      </dgm:prSet>
      <dgm:spPr/>
    </dgm:pt>
    <dgm:pt modelId="{D976B0F0-8E29-46F4-8CAB-6C2E04B681CE}" type="pres">
      <dgm:prSet presAssocID="{68C3B473-43A8-4E8E-B0AE-B520182D48E0}" presName="sibTrans" presStyleCnt="0"/>
      <dgm:spPr/>
    </dgm:pt>
    <dgm:pt modelId="{F5A46551-D144-4733-ADB9-C1655D8C4C41}" type="pres">
      <dgm:prSet presAssocID="{9A17F1DE-85C6-4521-A1C8-1B1E3A2DAA8D}" presName="node" presStyleLbl="node1" presStyleIdx="6" presStyleCnt="10">
        <dgm:presLayoutVars>
          <dgm:bulletEnabled val="1"/>
        </dgm:presLayoutVars>
      </dgm:prSet>
      <dgm:spPr/>
    </dgm:pt>
    <dgm:pt modelId="{1B19DC1F-A9F0-48E2-91C3-A47CBCD8D44C}" type="pres">
      <dgm:prSet presAssocID="{230253ED-F778-4BDE-B277-DDB664FD5C93}" presName="sibTrans" presStyleCnt="0"/>
      <dgm:spPr/>
    </dgm:pt>
    <dgm:pt modelId="{E6357CB3-C6D1-438E-80BE-A0F87197C727}" type="pres">
      <dgm:prSet presAssocID="{0B169388-CC9F-49A1-9F3F-1B5EF3EA7673}" presName="node" presStyleLbl="node1" presStyleIdx="7" presStyleCnt="10">
        <dgm:presLayoutVars>
          <dgm:bulletEnabled val="1"/>
        </dgm:presLayoutVars>
      </dgm:prSet>
      <dgm:spPr/>
    </dgm:pt>
    <dgm:pt modelId="{9C1CD1DE-BE69-467C-9939-126FEDFE02F1}" type="pres">
      <dgm:prSet presAssocID="{9414D464-1E68-48EF-BE60-CFBCEFAD4DFC}" presName="sibTrans" presStyleCnt="0"/>
      <dgm:spPr/>
    </dgm:pt>
    <dgm:pt modelId="{95838B8B-BE81-4049-84AD-869FAA03012D}" type="pres">
      <dgm:prSet presAssocID="{C36BD082-DFD1-4781-9F4B-AA6F0AE6D53D}" presName="node" presStyleLbl="node1" presStyleIdx="8" presStyleCnt="10" custLinFactNeighborX="452" custLinFactNeighborY="371">
        <dgm:presLayoutVars>
          <dgm:bulletEnabled val="1"/>
        </dgm:presLayoutVars>
      </dgm:prSet>
      <dgm:spPr/>
    </dgm:pt>
    <dgm:pt modelId="{EE79637B-1F4E-4286-A297-968D053D32C0}" type="pres">
      <dgm:prSet presAssocID="{6CC15844-FC5A-4F5F-B52E-CEC4EC87E5B5}" presName="sibTrans" presStyleCnt="0"/>
      <dgm:spPr/>
    </dgm:pt>
    <dgm:pt modelId="{BF7B9D31-63DB-4731-AF59-72F844D2090C}" type="pres">
      <dgm:prSet presAssocID="{C2C67E67-7C4F-4210-91C9-CE2A81B47F6B}" presName="node" presStyleLbl="node1" presStyleIdx="9" presStyleCnt="10">
        <dgm:presLayoutVars>
          <dgm:bulletEnabled val="1"/>
        </dgm:presLayoutVars>
      </dgm:prSet>
      <dgm:spPr/>
    </dgm:pt>
  </dgm:ptLst>
  <dgm:cxnLst>
    <dgm:cxn modelId="{D7FA3319-63AF-42AD-8E73-A354E43A6BB7}" srcId="{57A80995-1ABE-4096-BA69-8335ABB5DEF9}" destId="{0B169388-CC9F-49A1-9F3F-1B5EF3EA7673}" srcOrd="7" destOrd="0" parTransId="{912A09D0-E84B-4F93-8B17-B68922B7D205}" sibTransId="{9414D464-1E68-48EF-BE60-CFBCEFAD4DFC}"/>
    <dgm:cxn modelId="{4F11111F-0892-45F0-97B0-6F2B2C8B7BE9}" type="presOf" srcId="{1198C9D5-8E4E-43C7-8545-FBA26D165A7E}" destId="{5A11C7B4-FF87-432D-A91E-C3A0B5A75D19}" srcOrd="0" destOrd="0" presId="urn:microsoft.com/office/officeart/2005/8/layout/default"/>
    <dgm:cxn modelId="{15FA4B23-F1C9-42E0-83F0-A634F06F1A6E}" srcId="{57A80995-1ABE-4096-BA69-8335ABB5DEF9}" destId="{9A17F1DE-85C6-4521-A1C8-1B1E3A2DAA8D}" srcOrd="6" destOrd="0" parTransId="{04688E28-D070-4C8F-973F-622AA7125986}" sibTransId="{230253ED-F778-4BDE-B277-DDB664FD5C93}"/>
    <dgm:cxn modelId="{E1876429-2AA0-4907-B891-DB034B3494D2}" type="presOf" srcId="{0B169388-CC9F-49A1-9F3F-1B5EF3EA7673}" destId="{E6357CB3-C6D1-438E-80BE-A0F87197C727}" srcOrd="0" destOrd="0" presId="urn:microsoft.com/office/officeart/2005/8/layout/default"/>
    <dgm:cxn modelId="{05F69F40-0689-426A-92F1-3228574C33A5}" srcId="{57A80995-1ABE-4096-BA69-8335ABB5DEF9}" destId="{C2C67E67-7C4F-4210-91C9-CE2A81B47F6B}" srcOrd="9" destOrd="0" parTransId="{29DB8BDD-99CD-4599-AF97-EFDC8DE47041}" sibTransId="{B8F73C77-53F3-4501-A618-F70A6CE572D9}"/>
    <dgm:cxn modelId="{6B939E66-23A8-4F18-82A8-9E7B39BF50CA}" type="presOf" srcId="{9A17F1DE-85C6-4521-A1C8-1B1E3A2DAA8D}" destId="{F5A46551-D144-4733-ADB9-C1655D8C4C41}" srcOrd="0" destOrd="0" presId="urn:microsoft.com/office/officeart/2005/8/layout/default"/>
    <dgm:cxn modelId="{53B0A666-77F2-4D3A-9C14-686DDF358120}" type="presOf" srcId="{57A80995-1ABE-4096-BA69-8335ABB5DEF9}" destId="{FFEE6EF5-B248-4022-B29C-20F4637A2838}" srcOrd="0" destOrd="0" presId="urn:microsoft.com/office/officeart/2005/8/layout/default"/>
    <dgm:cxn modelId="{01029875-0A54-4A47-98F0-3B63F6A4DAED}" type="presOf" srcId="{C2C67E67-7C4F-4210-91C9-CE2A81B47F6B}" destId="{BF7B9D31-63DB-4731-AF59-72F844D2090C}" srcOrd="0" destOrd="0" presId="urn:microsoft.com/office/officeart/2005/8/layout/default"/>
    <dgm:cxn modelId="{ABD95A59-382F-4792-ADEF-822AA57C9EF5}" type="presOf" srcId="{0A9F10C7-0FF8-47BB-AFF1-4FD4C6B07848}" destId="{89552E2C-3654-4422-9287-BC1E7576D579}" srcOrd="0" destOrd="0" presId="urn:microsoft.com/office/officeart/2005/8/layout/default"/>
    <dgm:cxn modelId="{1627BB84-87C6-4F26-9E8C-4B32D02FAAC7}" srcId="{57A80995-1ABE-4096-BA69-8335ABB5DEF9}" destId="{1198C9D5-8E4E-43C7-8545-FBA26D165A7E}" srcOrd="0" destOrd="0" parTransId="{095F8480-6D73-4F33-A14D-D6EBF14A27E5}" sibTransId="{F2E5E56B-F08B-42DB-AA39-BAB196094F5D}"/>
    <dgm:cxn modelId="{925A2195-E516-4F99-AE57-1E9784A87B7D}" type="presOf" srcId="{DF0758E1-2A56-4C84-835A-04D72D020A7A}" destId="{20B51705-1806-4BBB-AFB5-7C3D5FA897F1}" srcOrd="0" destOrd="0" presId="urn:microsoft.com/office/officeart/2005/8/layout/default"/>
    <dgm:cxn modelId="{CFBEA4A9-ED12-4F83-B04D-28A3349BA2A3}" srcId="{57A80995-1ABE-4096-BA69-8335ABB5DEF9}" destId="{CD643954-B0A5-4631-A847-60BFE9938F9B}" srcOrd="1" destOrd="0" parTransId="{1C98EA52-4734-468D-817A-B91C8EA60F18}" sibTransId="{7D1FF2B1-516F-4290-868F-0916FDDBAA35}"/>
    <dgm:cxn modelId="{80C265B0-4CCA-4ED3-AF4D-F24B2AB416AD}" srcId="{57A80995-1ABE-4096-BA69-8335ABB5DEF9}" destId="{54E18F9F-17C3-4A8A-8D37-D7DD8A997E50}" srcOrd="4" destOrd="0" parTransId="{7C0E6D54-5E70-482C-A5E0-E5CB2C5F9D3B}" sibTransId="{C02D1E9A-6704-4328-93A1-78241185C90A}"/>
    <dgm:cxn modelId="{54E310B4-81AD-4D91-9F96-F67D6B84BB5B}" srcId="{57A80995-1ABE-4096-BA69-8335ABB5DEF9}" destId="{DF0758E1-2A56-4C84-835A-04D72D020A7A}" srcOrd="5" destOrd="0" parTransId="{677C510D-87C7-4A56-84B9-176F956ED479}" sibTransId="{68C3B473-43A8-4E8E-B0AE-B520182D48E0}"/>
    <dgm:cxn modelId="{BFE974B4-4B55-41CC-B69C-1CE26570CB72}" srcId="{57A80995-1ABE-4096-BA69-8335ABB5DEF9}" destId="{4A61FC7E-D9FF-4A47-A1C3-A230DF74A6B1}" srcOrd="2" destOrd="0" parTransId="{5BE834B9-53EB-4EC0-9521-BEC30952D52B}" sibTransId="{30CD13A5-5AB5-4F0F-970F-2DE1A63D4D40}"/>
    <dgm:cxn modelId="{3C6D2ABF-A7D9-45C2-B1ED-E1F74AE01B53}" type="presOf" srcId="{C36BD082-DFD1-4781-9F4B-AA6F0AE6D53D}" destId="{95838B8B-BE81-4049-84AD-869FAA03012D}" srcOrd="0" destOrd="0" presId="urn:microsoft.com/office/officeart/2005/8/layout/default"/>
    <dgm:cxn modelId="{E25F30CD-CDA7-45EC-BF18-4CEED031D709}" srcId="{57A80995-1ABE-4096-BA69-8335ABB5DEF9}" destId="{C36BD082-DFD1-4781-9F4B-AA6F0AE6D53D}" srcOrd="8" destOrd="0" parTransId="{8B4EE410-64EC-40C5-B091-69595EDCF6CA}" sibTransId="{6CC15844-FC5A-4F5F-B52E-CEC4EC87E5B5}"/>
    <dgm:cxn modelId="{0BD4F8EB-1668-42D2-AB29-36695AEF362B}" type="presOf" srcId="{4A61FC7E-D9FF-4A47-A1C3-A230DF74A6B1}" destId="{34D2BB3B-293F-4E26-B456-F653B284F8BB}" srcOrd="0" destOrd="0" presId="urn:microsoft.com/office/officeart/2005/8/layout/default"/>
    <dgm:cxn modelId="{DBA9D2F6-B197-465E-B33F-CC4307BCD7CD}" srcId="{57A80995-1ABE-4096-BA69-8335ABB5DEF9}" destId="{0A9F10C7-0FF8-47BB-AFF1-4FD4C6B07848}" srcOrd="3" destOrd="0" parTransId="{BF6D0160-56B3-44E0-8402-95532ABD40AB}" sibTransId="{A30AABE0-D67E-4D27-9A53-6239ECF2C387}"/>
    <dgm:cxn modelId="{FD2319F8-657C-4F9F-93DB-29D7DC65CCB2}" type="presOf" srcId="{54E18F9F-17C3-4A8A-8D37-D7DD8A997E50}" destId="{79BB3888-464C-4B89-AFEF-1EFF26342495}" srcOrd="0" destOrd="0" presId="urn:microsoft.com/office/officeart/2005/8/layout/default"/>
    <dgm:cxn modelId="{5DBCCEF9-BB72-473D-A9D1-62E4BE506C34}" type="presOf" srcId="{CD643954-B0A5-4631-A847-60BFE9938F9B}" destId="{96DEBC50-D682-4FB7-9A1F-E3A95C7806C1}" srcOrd="0" destOrd="0" presId="urn:microsoft.com/office/officeart/2005/8/layout/default"/>
    <dgm:cxn modelId="{5C91D56C-9DAF-4975-A411-C8D4B8ACB487}" type="presParOf" srcId="{FFEE6EF5-B248-4022-B29C-20F4637A2838}" destId="{5A11C7B4-FF87-432D-A91E-C3A0B5A75D19}" srcOrd="0" destOrd="0" presId="urn:microsoft.com/office/officeart/2005/8/layout/default"/>
    <dgm:cxn modelId="{CFBCEB68-DC29-4F75-AE5D-FFCCDC9A60FD}" type="presParOf" srcId="{FFEE6EF5-B248-4022-B29C-20F4637A2838}" destId="{B0C67B25-4D14-4C66-8463-9563FCA08428}" srcOrd="1" destOrd="0" presId="urn:microsoft.com/office/officeart/2005/8/layout/default"/>
    <dgm:cxn modelId="{EC4C1B2F-F26D-49DA-8348-57987B514032}" type="presParOf" srcId="{FFEE6EF5-B248-4022-B29C-20F4637A2838}" destId="{96DEBC50-D682-4FB7-9A1F-E3A95C7806C1}" srcOrd="2" destOrd="0" presId="urn:microsoft.com/office/officeart/2005/8/layout/default"/>
    <dgm:cxn modelId="{84B26C70-2F24-4529-87F8-A11ACEFD9385}" type="presParOf" srcId="{FFEE6EF5-B248-4022-B29C-20F4637A2838}" destId="{BE663EEF-6672-486A-A9D9-1D608DF55EF2}" srcOrd="3" destOrd="0" presId="urn:microsoft.com/office/officeart/2005/8/layout/default"/>
    <dgm:cxn modelId="{91892D7E-C3E3-4DF2-8C6C-622980099EA8}" type="presParOf" srcId="{FFEE6EF5-B248-4022-B29C-20F4637A2838}" destId="{34D2BB3B-293F-4E26-B456-F653B284F8BB}" srcOrd="4" destOrd="0" presId="urn:microsoft.com/office/officeart/2005/8/layout/default"/>
    <dgm:cxn modelId="{0BBE1A7E-A67C-45A4-9773-45CDD9C821A8}" type="presParOf" srcId="{FFEE6EF5-B248-4022-B29C-20F4637A2838}" destId="{B17D1AE4-6B6D-4888-9C67-0B003F6A44CF}" srcOrd="5" destOrd="0" presId="urn:microsoft.com/office/officeart/2005/8/layout/default"/>
    <dgm:cxn modelId="{DBCE21FE-6449-4BC1-AA4F-F27FE8645F44}" type="presParOf" srcId="{FFEE6EF5-B248-4022-B29C-20F4637A2838}" destId="{89552E2C-3654-4422-9287-BC1E7576D579}" srcOrd="6" destOrd="0" presId="urn:microsoft.com/office/officeart/2005/8/layout/default"/>
    <dgm:cxn modelId="{DF07D2FB-1C73-4692-BBE4-098087C5A7D3}" type="presParOf" srcId="{FFEE6EF5-B248-4022-B29C-20F4637A2838}" destId="{2C73C912-1E0F-4EAA-80F7-CA98AFB95D6B}" srcOrd="7" destOrd="0" presId="urn:microsoft.com/office/officeart/2005/8/layout/default"/>
    <dgm:cxn modelId="{AEFBEBD9-EDFC-4232-AAD2-B594CD01387F}" type="presParOf" srcId="{FFEE6EF5-B248-4022-B29C-20F4637A2838}" destId="{79BB3888-464C-4B89-AFEF-1EFF26342495}" srcOrd="8" destOrd="0" presId="urn:microsoft.com/office/officeart/2005/8/layout/default"/>
    <dgm:cxn modelId="{EE0A86FB-25D7-4BDE-ADC3-067D5EADDB49}" type="presParOf" srcId="{FFEE6EF5-B248-4022-B29C-20F4637A2838}" destId="{48A557B2-D0CC-42AF-9D18-3273E29957CA}" srcOrd="9" destOrd="0" presId="urn:microsoft.com/office/officeart/2005/8/layout/default"/>
    <dgm:cxn modelId="{990DBF45-F4F9-4792-B44D-5B7E9503AF79}" type="presParOf" srcId="{FFEE6EF5-B248-4022-B29C-20F4637A2838}" destId="{20B51705-1806-4BBB-AFB5-7C3D5FA897F1}" srcOrd="10" destOrd="0" presId="urn:microsoft.com/office/officeart/2005/8/layout/default"/>
    <dgm:cxn modelId="{C5F78323-4C29-445E-BE48-89E9D4EE89BD}" type="presParOf" srcId="{FFEE6EF5-B248-4022-B29C-20F4637A2838}" destId="{D976B0F0-8E29-46F4-8CAB-6C2E04B681CE}" srcOrd="11" destOrd="0" presId="urn:microsoft.com/office/officeart/2005/8/layout/default"/>
    <dgm:cxn modelId="{FC553427-15D8-4A88-BB02-E2956A1FA117}" type="presParOf" srcId="{FFEE6EF5-B248-4022-B29C-20F4637A2838}" destId="{F5A46551-D144-4733-ADB9-C1655D8C4C41}" srcOrd="12" destOrd="0" presId="urn:microsoft.com/office/officeart/2005/8/layout/default"/>
    <dgm:cxn modelId="{9CDA1C73-08BB-45CB-917A-BFA8AEE9B2BD}" type="presParOf" srcId="{FFEE6EF5-B248-4022-B29C-20F4637A2838}" destId="{1B19DC1F-A9F0-48E2-91C3-A47CBCD8D44C}" srcOrd="13" destOrd="0" presId="urn:microsoft.com/office/officeart/2005/8/layout/default"/>
    <dgm:cxn modelId="{C628339A-4A0D-4732-BD8A-4C09EC5F94DE}" type="presParOf" srcId="{FFEE6EF5-B248-4022-B29C-20F4637A2838}" destId="{E6357CB3-C6D1-438E-80BE-A0F87197C727}" srcOrd="14" destOrd="0" presId="urn:microsoft.com/office/officeart/2005/8/layout/default"/>
    <dgm:cxn modelId="{FB090591-5045-4995-8700-F98B51590131}" type="presParOf" srcId="{FFEE6EF5-B248-4022-B29C-20F4637A2838}" destId="{9C1CD1DE-BE69-467C-9939-126FEDFE02F1}" srcOrd="15" destOrd="0" presId="urn:microsoft.com/office/officeart/2005/8/layout/default"/>
    <dgm:cxn modelId="{1657DA95-B38B-4340-894B-E5C0F4DE3689}" type="presParOf" srcId="{FFEE6EF5-B248-4022-B29C-20F4637A2838}" destId="{95838B8B-BE81-4049-84AD-869FAA03012D}" srcOrd="16" destOrd="0" presId="urn:microsoft.com/office/officeart/2005/8/layout/default"/>
    <dgm:cxn modelId="{CDD5F8F7-4020-45DA-B7D0-7C2E1F206C60}" type="presParOf" srcId="{FFEE6EF5-B248-4022-B29C-20F4637A2838}" destId="{EE79637B-1F4E-4286-A297-968D053D32C0}" srcOrd="17" destOrd="0" presId="urn:microsoft.com/office/officeart/2005/8/layout/default"/>
    <dgm:cxn modelId="{0F4CA161-D5E7-4614-9A73-88DE4C3C7372}" type="presParOf" srcId="{FFEE6EF5-B248-4022-B29C-20F4637A2838}" destId="{BF7B9D31-63DB-4731-AF59-72F844D2090C}"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DF6E65-4AEE-4DEA-AF98-F809F5B82363}"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FA94F1A5-7264-41E6-8060-2B0E6192BBAE}">
      <dgm:prSet/>
      <dgm:spPr/>
      <dgm:t>
        <a:bodyPr/>
        <a:lstStyle/>
        <a:p>
          <a:r>
            <a:rPr lang="en-GB"/>
            <a:t>CSPR 9 </a:t>
          </a:r>
          <a:endParaRPr lang="en-US"/>
        </a:p>
      </dgm:t>
    </dgm:pt>
    <dgm:pt modelId="{A8E504B5-4AAA-4A04-A31F-07A3BD5755FE}" type="parTrans" cxnId="{3B2B4F3A-DD84-435D-BE3E-2CACB7AD1243}">
      <dgm:prSet/>
      <dgm:spPr/>
      <dgm:t>
        <a:bodyPr/>
        <a:lstStyle/>
        <a:p>
          <a:endParaRPr lang="en-US"/>
        </a:p>
      </dgm:t>
    </dgm:pt>
    <dgm:pt modelId="{9C4563CB-29C1-4929-B477-2DEA3256E3D2}" type="sibTrans" cxnId="{3B2B4F3A-DD84-435D-BE3E-2CACB7AD1243}">
      <dgm:prSet/>
      <dgm:spPr/>
      <dgm:t>
        <a:bodyPr/>
        <a:lstStyle/>
        <a:p>
          <a:endParaRPr lang="en-US"/>
        </a:p>
      </dgm:t>
    </dgm:pt>
    <dgm:pt modelId="{2DE196D7-85B5-4B49-B31B-D5592FDE8B4E}">
      <dgm:prSet/>
      <dgm:spPr/>
      <dgm:t>
        <a:bodyPr/>
        <a:lstStyle/>
        <a:p>
          <a:r>
            <a:rPr lang="en-GB"/>
            <a:t>CSPR 10 </a:t>
          </a:r>
          <a:endParaRPr lang="en-US"/>
        </a:p>
      </dgm:t>
    </dgm:pt>
    <dgm:pt modelId="{38168383-135E-40A7-BCDA-8A34305F26FE}" type="parTrans" cxnId="{A0077D9D-D48F-4EB1-8929-1894B4B79923}">
      <dgm:prSet/>
      <dgm:spPr/>
      <dgm:t>
        <a:bodyPr/>
        <a:lstStyle/>
        <a:p>
          <a:endParaRPr lang="en-US"/>
        </a:p>
      </dgm:t>
    </dgm:pt>
    <dgm:pt modelId="{69D22ADB-47D0-4A56-A73F-B98DF16488A4}" type="sibTrans" cxnId="{A0077D9D-D48F-4EB1-8929-1894B4B79923}">
      <dgm:prSet/>
      <dgm:spPr/>
      <dgm:t>
        <a:bodyPr/>
        <a:lstStyle/>
        <a:p>
          <a:endParaRPr lang="en-US"/>
        </a:p>
      </dgm:t>
    </dgm:pt>
    <dgm:pt modelId="{C8823AD2-868A-4D16-B6FD-9E6A03EAFFA6}">
      <dgm:prSet/>
      <dgm:spPr/>
      <dgm:t>
        <a:bodyPr/>
        <a:lstStyle/>
        <a:p>
          <a:r>
            <a:rPr lang="en-GB"/>
            <a:t>CSPR 14 &amp; 15 (Neglect thematic review) </a:t>
          </a:r>
          <a:endParaRPr lang="en-US"/>
        </a:p>
      </dgm:t>
    </dgm:pt>
    <dgm:pt modelId="{C1AAF100-3BF4-448B-914C-F71FBD66CF8E}" type="parTrans" cxnId="{F49F12AB-6852-4845-B641-29BF907AAD2F}">
      <dgm:prSet/>
      <dgm:spPr/>
      <dgm:t>
        <a:bodyPr/>
        <a:lstStyle/>
        <a:p>
          <a:endParaRPr lang="en-US"/>
        </a:p>
      </dgm:t>
    </dgm:pt>
    <dgm:pt modelId="{C25D6CE0-4CB7-4CA5-8D16-67430F5903FD}" type="sibTrans" cxnId="{F49F12AB-6852-4845-B641-29BF907AAD2F}">
      <dgm:prSet/>
      <dgm:spPr/>
      <dgm:t>
        <a:bodyPr/>
        <a:lstStyle/>
        <a:p>
          <a:endParaRPr lang="en-US"/>
        </a:p>
      </dgm:t>
    </dgm:pt>
    <dgm:pt modelId="{5D1726E0-33A6-4712-8F34-03DFFBAB162F}">
      <dgm:prSet/>
      <dgm:spPr/>
      <dgm:t>
        <a:bodyPr/>
        <a:lstStyle/>
        <a:p>
          <a:r>
            <a:rPr lang="en-GB"/>
            <a:t>CSPR 17</a:t>
          </a:r>
          <a:endParaRPr lang="en-US"/>
        </a:p>
      </dgm:t>
    </dgm:pt>
    <dgm:pt modelId="{00E005FA-DA8E-470E-A77F-65618AB3ADE9}" type="parTrans" cxnId="{39B7EEC0-BD65-4D9C-A792-179D2BD3AEA6}">
      <dgm:prSet/>
      <dgm:spPr/>
      <dgm:t>
        <a:bodyPr/>
        <a:lstStyle/>
        <a:p>
          <a:endParaRPr lang="en-US"/>
        </a:p>
      </dgm:t>
    </dgm:pt>
    <dgm:pt modelId="{198846F6-190F-4210-A9D6-C21C741EAF76}" type="sibTrans" cxnId="{39B7EEC0-BD65-4D9C-A792-179D2BD3AEA6}">
      <dgm:prSet/>
      <dgm:spPr/>
      <dgm:t>
        <a:bodyPr/>
        <a:lstStyle/>
        <a:p>
          <a:endParaRPr lang="en-US"/>
        </a:p>
      </dgm:t>
    </dgm:pt>
    <dgm:pt modelId="{160A15A4-F602-4429-889C-80C497F5308F}">
      <dgm:prSet/>
      <dgm:spPr/>
      <dgm:t>
        <a:bodyPr/>
        <a:lstStyle/>
        <a:p>
          <a:r>
            <a:rPr lang="en-GB"/>
            <a:t>CSPR 18</a:t>
          </a:r>
          <a:endParaRPr lang="en-US"/>
        </a:p>
      </dgm:t>
    </dgm:pt>
    <dgm:pt modelId="{E002E07A-74A5-4258-91AD-5821A4FDDB6F}" type="parTrans" cxnId="{1665CAA0-EDF9-4D56-A02F-C778C2FC8848}">
      <dgm:prSet/>
      <dgm:spPr/>
      <dgm:t>
        <a:bodyPr/>
        <a:lstStyle/>
        <a:p>
          <a:endParaRPr lang="en-US"/>
        </a:p>
      </dgm:t>
    </dgm:pt>
    <dgm:pt modelId="{8364EEC3-6067-41AA-AD10-8B9086486027}" type="sibTrans" cxnId="{1665CAA0-EDF9-4D56-A02F-C778C2FC8848}">
      <dgm:prSet/>
      <dgm:spPr/>
      <dgm:t>
        <a:bodyPr/>
        <a:lstStyle/>
        <a:p>
          <a:endParaRPr lang="en-US"/>
        </a:p>
      </dgm:t>
    </dgm:pt>
    <dgm:pt modelId="{09C98481-232F-4438-B878-E098CE464B1E}">
      <dgm:prSet/>
      <dgm:spPr/>
      <dgm:t>
        <a:bodyPr/>
        <a:lstStyle/>
        <a:p>
          <a:r>
            <a:rPr lang="en-GB"/>
            <a:t>CSPR 25 </a:t>
          </a:r>
          <a:endParaRPr lang="en-US"/>
        </a:p>
      </dgm:t>
    </dgm:pt>
    <dgm:pt modelId="{A408BCF4-02A7-4CD0-8961-92E05865642A}" type="parTrans" cxnId="{A2634DCB-64B5-4E70-80E7-0F31B2A54BE8}">
      <dgm:prSet/>
      <dgm:spPr/>
      <dgm:t>
        <a:bodyPr/>
        <a:lstStyle/>
        <a:p>
          <a:endParaRPr lang="en-US"/>
        </a:p>
      </dgm:t>
    </dgm:pt>
    <dgm:pt modelId="{C721B0B4-489F-49A6-92E3-114567E22EF8}" type="sibTrans" cxnId="{A2634DCB-64B5-4E70-80E7-0F31B2A54BE8}">
      <dgm:prSet/>
      <dgm:spPr/>
      <dgm:t>
        <a:bodyPr/>
        <a:lstStyle/>
        <a:p>
          <a:endParaRPr lang="en-US"/>
        </a:p>
      </dgm:t>
    </dgm:pt>
    <dgm:pt modelId="{6DDE614C-B306-4966-8BD2-F8F25C7B78A3}" type="pres">
      <dgm:prSet presAssocID="{79DF6E65-4AEE-4DEA-AF98-F809F5B82363}" presName="diagram" presStyleCnt="0">
        <dgm:presLayoutVars>
          <dgm:dir/>
          <dgm:resizeHandles val="exact"/>
        </dgm:presLayoutVars>
      </dgm:prSet>
      <dgm:spPr/>
    </dgm:pt>
    <dgm:pt modelId="{752A44C1-40B0-4C6C-9F48-47DBD71824A9}" type="pres">
      <dgm:prSet presAssocID="{FA94F1A5-7264-41E6-8060-2B0E6192BBAE}" presName="node" presStyleLbl="node1" presStyleIdx="0" presStyleCnt="6">
        <dgm:presLayoutVars>
          <dgm:bulletEnabled val="1"/>
        </dgm:presLayoutVars>
      </dgm:prSet>
      <dgm:spPr/>
    </dgm:pt>
    <dgm:pt modelId="{B9DD0259-23CC-4693-8EA3-A84B30C63BD9}" type="pres">
      <dgm:prSet presAssocID="{9C4563CB-29C1-4929-B477-2DEA3256E3D2}" presName="sibTrans" presStyleCnt="0"/>
      <dgm:spPr/>
    </dgm:pt>
    <dgm:pt modelId="{97D0A1B6-C547-4F5E-8B17-DDC0967F81DA}" type="pres">
      <dgm:prSet presAssocID="{2DE196D7-85B5-4B49-B31B-D5592FDE8B4E}" presName="node" presStyleLbl="node1" presStyleIdx="1" presStyleCnt="6">
        <dgm:presLayoutVars>
          <dgm:bulletEnabled val="1"/>
        </dgm:presLayoutVars>
      </dgm:prSet>
      <dgm:spPr/>
    </dgm:pt>
    <dgm:pt modelId="{8F53EB9D-DDD7-4B17-8EBF-16ADEB93B4A2}" type="pres">
      <dgm:prSet presAssocID="{69D22ADB-47D0-4A56-A73F-B98DF16488A4}" presName="sibTrans" presStyleCnt="0"/>
      <dgm:spPr/>
    </dgm:pt>
    <dgm:pt modelId="{C27B0297-0B6E-4168-B73D-A953EB11B327}" type="pres">
      <dgm:prSet presAssocID="{C8823AD2-868A-4D16-B6FD-9E6A03EAFFA6}" presName="node" presStyleLbl="node1" presStyleIdx="2" presStyleCnt="6">
        <dgm:presLayoutVars>
          <dgm:bulletEnabled val="1"/>
        </dgm:presLayoutVars>
      </dgm:prSet>
      <dgm:spPr/>
    </dgm:pt>
    <dgm:pt modelId="{41F36146-B0CD-43AC-986B-64E3B8768211}" type="pres">
      <dgm:prSet presAssocID="{C25D6CE0-4CB7-4CA5-8D16-67430F5903FD}" presName="sibTrans" presStyleCnt="0"/>
      <dgm:spPr/>
    </dgm:pt>
    <dgm:pt modelId="{7E28A669-0F43-4AF3-AEF8-0C92F01F725A}" type="pres">
      <dgm:prSet presAssocID="{5D1726E0-33A6-4712-8F34-03DFFBAB162F}" presName="node" presStyleLbl="node1" presStyleIdx="3" presStyleCnt="6">
        <dgm:presLayoutVars>
          <dgm:bulletEnabled val="1"/>
        </dgm:presLayoutVars>
      </dgm:prSet>
      <dgm:spPr/>
    </dgm:pt>
    <dgm:pt modelId="{86BC850A-DE52-4D06-99FB-BAC0B5B838E2}" type="pres">
      <dgm:prSet presAssocID="{198846F6-190F-4210-A9D6-C21C741EAF76}" presName="sibTrans" presStyleCnt="0"/>
      <dgm:spPr/>
    </dgm:pt>
    <dgm:pt modelId="{18C0CFCB-DB74-435A-AD3A-0E83BD7B9299}" type="pres">
      <dgm:prSet presAssocID="{160A15A4-F602-4429-889C-80C497F5308F}" presName="node" presStyleLbl="node1" presStyleIdx="4" presStyleCnt="6">
        <dgm:presLayoutVars>
          <dgm:bulletEnabled val="1"/>
        </dgm:presLayoutVars>
      </dgm:prSet>
      <dgm:spPr/>
    </dgm:pt>
    <dgm:pt modelId="{79F41D10-1CE8-453B-BA89-85B8E07A9A91}" type="pres">
      <dgm:prSet presAssocID="{8364EEC3-6067-41AA-AD10-8B9086486027}" presName="sibTrans" presStyleCnt="0"/>
      <dgm:spPr/>
    </dgm:pt>
    <dgm:pt modelId="{8CA15A1A-C7CA-4A4C-A7A8-0AE25CCB166B}" type="pres">
      <dgm:prSet presAssocID="{09C98481-232F-4438-B878-E098CE464B1E}" presName="node" presStyleLbl="node1" presStyleIdx="5" presStyleCnt="6">
        <dgm:presLayoutVars>
          <dgm:bulletEnabled val="1"/>
        </dgm:presLayoutVars>
      </dgm:prSet>
      <dgm:spPr/>
    </dgm:pt>
  </dgm:ptLst>
  <dgm:cxnLst>
    <dgm:cxn modelId="{71B71D02-051D-4431-87F8-15887F4EB055}" type="presOf" srcId="{2DE196D7-85B5-4B49-B31B-D5592FDE8B4E}" destId="{97D0A1B6-C547-4F5E-8B17-DDC0967F81DA}" srcOrd="0" destOrd="0" presId="urn:microsoft.com/office/officeart/2005/8/layout/default"/>
    <dgm:cxn modelId="{87040814-8F95-4DA1-A672-14175A77FC93}" type="presOf" srcId="{79DF6E65-4AEE-4DEA-AF98-F809F5B82363}" destId="{6DDE614C-B306-4966-8BD2-F8F25C7B78A3}" srcOrd="0" destOrd="0" presId="urn:microsoft.com/office/officeart/2005/8/layout/default"/>
    <dgm:cxn modelId="{3B2B4F3A-DD84-435D-BE3E-2CACB7AD1243}" srcId="{79DF6E65-4AEE-4DEA-AF98-F809F5B82363}" destId="{FA94F1A5-7264-41E6-8060-2B0E6192BBAE}" srcOrd="0" destOrd="0" parTransId="{A8E504B5-4AAA-4A04-A31F-07A3BD5755FE}" sibTransId="{9C4563CB-29C1-4929-B477-2DEA3256E3D2}"/>
    <dgm:cxn modelId="{51B5518A-01E1-4CB2-9AEB-5ED7F1532B6D}" type="presOf" srcId="{160A15A4-F602-4429-889C-80C497F5308F}" destId="{18C0CFCB-DB74-435A-AD3A-0E83BD7B9299}" srcOrd="0" destOrd="0" presId="urn:microsoft.com/office/officeart/2005/8/layout/default"/>
    <dgm:cxn modelId="{A0077D9D-D48F-4EB1-8929-1894B4B79923}" srcId="{79DF6E65-4AEE-4DEA-AF98-F809F5B82363}" destId="{2DE196D7-85B5-4B49-B31B-D5592FDE8B4E}" srcOrd="1" destOrd="0" parTransId="{38168383-135E-40A7-BCDA-8A34305F26FE}" sibTransId="{69D22ADB-47D0-4A56-A73F-B98DF16488A4}"/>
    <dgm:cxn modelId="{1665CAA0-EDF9-4D56-A02F-C778C2FC8848}" srcId="{79DF6E65-4AEE-4DEA-AF98-F809F5B82363}" destId="{160A15A4-F602-4429-889C-80C497F5308F}" srcOrd="4" destOrd="0" parTransId="{E002E07A-74A5-4258-91AD-5821A4FDDB6F}" sibTransId="{8364EEC3-6067-41AA-AD10-8B9086486027}"/>
    <dgm:cxn modelId="{F49F12AB-6852-4845-B641-29BF907AAD2F}" srcId="{79DF6E65-4AEE-4DEA-AF98-F809F5B82363}" destId="{C8823AD2-868A-4D16-B6FD-9E6A03EAFFA6}" srcOrd="2" destOrd="0" parTransId="{C1AAF100-3BF4-448B-914C-F71FBD66CF8E}" sibTransId="{C25D6CE0-4CB7-4CA5-8D16-67430F5903FD}"/>
    <dgm:cxn modelId="{ADA02EAB-2005-44D2-9C4F-9F3C6B5E012B}" type="presOf" srcId="{C8823AD2-868A-4D16-B6FD-9E6A03EAFFA6}" destId="{C27B0297-0B6E-4168-B73D-A953EB11B327}" srcOrd="0" destOrd="0" presId="urn:microsoft.com/office/officeart/2005/8/layout/default"/>
    <dgm:cxn modelId="{60C974B9-7156-4650-8F70-05CFDF093179}" type="presOf" srcId="{09C98481-232F-4438-B878-E098CE464B1E}" destId="{8CA15A1A-C7CA-4A4C-A7A8-0AE25CCB166B}" srcOrd="0" destOrd="0" presId="urn:microsoft.com/office/officeart/2005/8/layout/default"/>
    <dgm:cxn modelId="{B07AB4C0-0FE5-4EFE-864F-18D655AF5133}" type="presOf" srcId="{5D1726E0-33A6-4712-8F34-03DFFBAB162F}" destId="{7E28A669-0F43-4AF3-AEF8-0C92F01F725A}" srcOrd="0" destOrd="0" presId="urn:microsoft.com/office/officeart/2005/8/layout/default"/>
    <dgm:cxn modelId="{39B7EEC0-BD65-4D9C-A792-179D2BD3AEA6}" srcId="{79DF6E65-4AEE-4DEA-AF98-F809F5B82363}" destId="{5D1726E0-33A6-4712-8F34-03DFFBAB162F}" srcOrd="3" destOrd="0" parTransId="{00E005FA-DA8E-470E-A77F-65618AB3ADE9}" sibTransId="{198846F6-190F-4210-A9D6-C21C741EAF76}"/>
    <dgm:cxn modelId="{A2634DCB-64B5-4E70-80E7-0F31B2A54BE8}" srcId="{79DF6E65-4AEE-4DEA-AF98-F809F5B82363}" destId="{09C98481-232F-4438-B878-E098CE464B1E}" srcOrd="5" destOrd="0" parTransId="{A408BCF4-02A7-4CD0-8961-92E05865642A}" sibTransId="{C721B0B4-489F-49A6-92E3-114567E22EF8}"/>
    <dgm:cxn modelId="{0B4213D5-EF3A-4069-ADA3-748C68997331}" type="presOf" srcId="{FA94F1A5-7264-41E6-8060-2B0E6192BBAE}" destId="{752A44C1-40B0-4C6C-9F48-47DBD71824A9}" srcOrd="0" destOrd="0" presId="urn:microsoft.com/office/officeart/2005/8/layout/default"/>
    <dgm:cxn modelId="{62CBBCFE-00CE-4962-83D1-B3D9E9863ED4}" type="presParOf" srcId="{6DDE614C-B306-4966-8BD2-F8F25C7B78A3}" destId="{752A44C1-40B0-4C6C-9F48-47DBD71824A9}" srcOrd="0" destOrd="0" presId="urn:microsoft.com/office/officeart/2005/8/layout/default"/>
    <dgm:cxn modelId="{B83A270F-58AA-4CAC-8C25-8BE2AC834A83}" type="presParOf" srcId="{6DDE614C-B306-4966-8BD2-F8F25C7B78A3}" destId="{B9DD0259-23CC-4693-8EA3-A84B30C63BD9}" srcOrd="1" destOrd="0" presId="urn:microsoft.com/office/officeart/2005/8/layout/default"/>
    <dgm:cxn modelId="{86B1EFA2-16CC-4641-86C2-2EF9C72FB6F5}" type="presParOf" srcId="{6DDE614C-B306-4966-8BD2-F8F25C7B78A3}" destId="{97D0A1B6-C547-4F5E-8B17-DDC0967F81DA}" srcOrd="2" destOrd="0" presId="urn:microsoft.com/office/officeart/2005/8/layout/default"/>
    <dgm:cxn modelId="{3DEF0336-594F-4252-A00F-E5F8725344E6}" type="presParOf" srcId="{6DDE614C-B306-4966-8BD2-F8F25C7B78A3}" destId="{8F53EB9D-DDD7-4B17-8EBF-16ADEB93B4A2}" srcOrd="3" destOrd="0" presId="urn:microsoft.com/office/officeart/2005/8/layout/default"/>
    <dgm:cxn modelId="{71EB7C7B-AAA1-4B8F-BCC4-A80560365B99}" type="presParOf" srcId="{6DDE614C-B306-4966-8BD2-F8F25C7B78A3}" destId="{C27B0297-0B6E-4168-B73D-A953EB11B327}" srcOrd="4" destOrd="0" presId="urn:microsoft.com/office/officeart/2005/8/layout/default"/>
    <dgm:cxn modelId="{18811953-4090-4985-B6A3-96C4795276E0}" type="presParOf" srcId="{6DDE614C-B306-4966-8BD2-F8F25C7B78A3}" destId="{41F36146-B0CD-43AC-986B-64E3B8768211}" srcOrd="5" destOrd="0" presId="urn:microsoft.com/office/officeart/2005/8/layout/default"/>
    <dgm:cxn modelId="{8667B755-4B3C-4ACC-9138-2AC23800CA93}" type="presParOf" srcId="{6DDE614C-B306-4966-8BD2-F8F25C7B78A3}" destId="{7E28A669-0F43-4AF3-AEF8-0C92F01F725A}" srcOrd="6" destOrd="0" presId="urn:microsoft.com/office/officeart/2005/8/layout/default"/>
    <dgm:cxn modelId="{75E9F0EA-BFF4-414F-BD42-9FDEE86A7BD3}" type="presParOf" srcId="{6DDE614C-B306-4966-8BD2-F8F25C7B78A3}" destId="{86BC850A-DE52-4D06-99FB-BAC0B5B838E2}" srcOrd="7" destOrd="0" presId="urn:microsoft.com/office/officeart/2005/8/layout/default"/>
    <dgm:cxn modelId="{12D711CE-CC6D-45D7-AFB0-EBB003D3DBDE}" type="presParOf" srcId="{6DDE614C-B306-4966-8BD2-F8F25C7B78A3}" destId="{18C0CFCB-DB74-435A-AD3A-0E83BD7B9299}" srcOrd="8" destOrd="0" presId="urn:microsoft.com/office/officeart/2005/8/layout/default"/>
    <dgm:cxn modelId="{CA7AE51A-77F5-42A1-B6E1-60FF21B85BEA}" type="presParOf" srcId="{6DDE614C-B306-4966-8BD2-F8F25C7B78A3}" destId="{79F41D10-1CE8-453B-BA89-85B8E07A9A91}" srcOrd="9" destOrd="0" presId="urn:microsoft.com/office/officeart/2005/8/layout/default"/>
    <dgm:cxn modelId="{154B7B20-6CDB-4A67-B2D5-9F033F161313}" type="presParOf" srcId="{6DDE614C-B306-4966-8BD2-F8F25C7B78A3}" destId="{8CA15A1A-C7CA-4A4C-A7A8-0AE25CCB166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DF6E65-4AEE-4DEA-AF98-F809F5B82363}"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FA94F1A5-7264-41E6-8060-2B0E6192BBAE}">
      <dgm:prSet/>
      <dgm:spPr/>
      <dgm:t>
        <a:bodyPr/>
        <a:lstStyle/>
        <a:p>
          <a:r>
            <a:rPr lang="en-GB"/>
            <a:t>DHR 2</a:t>
          </a:r>
          <a:endParaRPr lang="en-US"/>
        </a:p>
      </dgm:t>
    </dgm:pt>
    <dgm:pt modelId="{A8E504B5-4AAA-4A04-A31F-07A3BD5755FE}" type="parTrans" cxnId="{3B2B4F3A-DD84-435D-BE3E-2CACB7AD1243}">
      <dgm:prSet/>
      <dgm:spPr/>
      <dgm:t>
        <a:bodyPr/>
        <a:lstStyle/>
        <a:p>
          <a:endParaRPr lang="en-US"/>
        </a:p>
      </dgm:t>
    </dgm:pt>
    <dgm:pt modelId="{9C4563CB-29C1-4929-B477-2DEA3256E3D2}" type="sibTrans" cxnId="{3B2B4F3A-DD84-435D-BE3E-2CACB7AD1243}">
      <dgm:prSet/>
      <dgm:spPr/>
      <dgm:t>
        <a:bodyPr/>
        <a:lstStyle/>
        <a:p>
          <a:endParaRPr lang="en-US"/>
        </a:p>
      </dgm:t>
    </dgm:pt>
    <dgm:pt modelId="{2DE196D7-85B5-4B49-B31B-D5592FDE8B4E}">
      <dgm:prSet/>
      <dgm:spPr/>
      <dgm:t>
        <a:bodyPr/>
        <a:lstStyle/>
        <a:p>
          <a:r>
            <a:rPr lang="en-GB"/>
            <a:t>DHR 3  </a:t>
          </a:r>
          <a:endParaRPr lang="en-US"/>
        </a:p>
      </dgm:t>
    </dgm:pt>
    <dgm:pt modelId="{38168383-135E-40A7-BCDA-8A34305F26FE}" type="parTrans" cxnId="{A0077D9D-D48F-4EB1-8929-1894B4B79923}">
      <dgm:prSet/>
      <dgm:spPr/>
      <dgm:t>
        <a:bodyPr/>
        <a:lstStyle/>
        <a:p>
          <a:endParaRPr lang="en-US"/>
        </a:p>
      </dgm:t>
    </dgm:pt>
    <dgm:pt modelId="{69D22ADB-47D0-4A56-A73F-B98DF16488A4}" type="sibTrans" cxnId="{A0077D9D-D48F-4EB1-8929-1894B4B79923}">
      <dgm:prSet/>
      <dgm:spPr/>
      <dgm:t>
        <a:bodyPr/>
        <a:lstStyle/>
        <a:p>
          <a:endParaRPr lang="en-US"/>
        </a:p>
      </dgm:t>
    </dgm:pt>
    <dgm:pt modelId="{C8823AD2-868A-4D16-B6FD-9E6A03EAFFA6}">
      <dgm:prSet/>
      <dgm:spPr/>
      <dgm:t>
        <a:bodyPr/>
        <a:lstStyle/>
        <a:p>
          <a:r>
            <a:rPr lang="en-GB"/>
            <a:t>DHR 4 </a:t>
          </a:r>
          <a:endParaRPr lang="en-US"/>
        </a:p>
      </dgm:t>
    </dgm:pt>
    <dgm:pt modelId="{C1AAF100-3BF4-448B-914C-F71FBD66CF8E}" type="parTrans" cxnId="{F49F12AB-6852-4845-B641-29BF907AAD2F}">
      <dgm:prSet/>
      <dgm:spPr/>
      <dgm:t>
        <a:bodyPr/>
        <a:lstStyle/>
        <a:p>
          <a:endParaRPr lang="en-US"/>
        </a:p>
      </dgm:t>
    </dgm:pt>
    <dgm:pt modelId="{C25D6CE0-4CB7-4CA5-8D16-67430F5903FD}" type="sibTrans" cxnId="{F49F12AB-6852-4845-B641-29BF907AAD2F}">
      <dgm:prSet/>
      <dgm:spPr/>
      <dgm:t>
        <a:bodyPr/>
        <a:lstStyle/>
        <a:p>
          <a:endParaRPr lang="en-US"/>
        </a:p>
      </dgm:t>
    </dgm:pt>
    <dgm:pt modelId="{5D1726E0-33A6-4712-8F34-03DFFBAB162F}">
      <dgm:prSet/>
      <dgm:spPr/>
      <dgm:t>
        <a:bodyPr/>
        <a:lstStyle/>
        <a:p>
          <a:r>
            <a:rPr lang="en-US"/>
            <a:t>DHR Jason</a:t>
          </a:r>
        </a:p>
      </dgm:t>
    </dgm:pt>
    <dgm:pt modelId="{00E005FA-DA8E-470E-A77F-65618AB3ADE9}" type="parTrans" cxnId="{39B7EEC0-BD65-4D9C-A792-179D2BD3AEA6}">
      <dgm:prSet/>
      <dgm:spPr/>
      <dgm:t>
        <a:bodyPr/>
        <a:lstStyle/>
        <a:p>
          <a:endParaRPr lang="en-US"/>
        </a:p>
      </dgm:t>
    </dgm:pt>
    <dgm:pt modelId="{198846F6-190F-4210-A9D6-C21C741EAF76}" type="sibTrans" cxnId="{39B7EEC0-BD65-4D9C-A792-179D2BD3AEA6}">
      <dgm:prSet/>
      <dgm:spPr/>
      <dgm:t>
        <a:bodyPr/>
        <a:lstStyle/>
        <a:p>
          <a:endParaRPr lang="en-US"/>
        </a:p>
      </dgm:t>
    </dgm:pt>
    <dgm:pt modelId="{6DDE614C-B306-4966-8BD2-F8F25C7B78A3}" type="pres">
      <dgm:prSet presAssocID="{79DF6E65-4AEE-4DEA-AF98-F809F5B82363}" presName="diagram" presStyleCnt="0">
        <dgm:presLayoutVars>
          <dgm:dir/>
          <dgm:resizeHandles val="exact"/>
        </dgm:presLayoutVars>
      </dgm:prSet>
      <dgm:spPr/>
    </dgm:pt>
    <dgm:pt modelId="{752A44C1-40B0-4C6C-9F48-47DBD71824A9}" type="pres">
      <dgm:prSet presAssocID="{FA94F1A5-7264-41E6-8060-2B0E6192BBAE}" presName="node" presStyleLbl="node1" presStyleIdx="0" presStyleCnt="4">
        <dgm:presLayoutVars>
          <dgm:bulletEnabled val="1"/>
        </dgm:presLayoutVars>
      </dgm:prSet>
      <dgm:spPr/>
    </dgm:pt>
    <dgm:pt modelId="{B9DD0259-23CC-4693-8EA3-A84B30C63BD9}" type="pres">
      <dgm:prSet presAssocID="{9C4563CB-29C1-4929-B477-2DEA3256E3D2}" presName="sibTrans" presStyleCnt="0"/>
      <dgm:spPr/>
    </dgm:pt>
    <dgm:pt modelId="{97D0A1B6-C547-4F5E-8B17-DDC0967F81DA}" type="pres">
      <dgm:prSet presAssocID="{2DE196D7-85B5-4B49-B31B-D5592FDE8B4E}" presName="node" presStyleLbl="node1" presStyleIdx="1" presStyleCnt="4" custLinFactNeighborX="0" custLinFactNeighborY="125">
        <dgm:presLayoutVars>
          <dgm:bulletEnabled val="1"/>
        </dgm:presLayoutVars>
      </dgm:prSet>
      <dgm:spPr/>
    </dgm:pt>
    <dgm:pt modelId="{8F53EB9D-DDD7-4B17-8EBF-16ADEB93B4A2}" type="pres">
      <dgm:prSet presAssocID="{69D22ADB-47D0-4A56-A73F-B98DF16488A4}" presName="sibTrans" presStyleCnt="0"/>
      <dgm:spPr/>
    </dgm:pt>
    <dgm:pt modelId="{C27B0297-0B6E-4168-B73D-A953EB11B327}" type="pres">
      <dgm:prSet presAssocID="{C8823AD2-868A-4D16-B6FD-9E6A03EAFFA6}" presName="node" presStyleLbl="node1" presStyleIdx="2" presStyleCnt="4">
        <dgm:presLayoutVars>
          <dgm:bulletEnabled val="1"/>
        </dgm:presLayoutVars>
      </dgm:prSet>
      <dgm:spPr/>
    </dgm:pt>
    <dgm:pt modelId="{41F36146-B0CD-43AC-986B-64E3B8768211}" type="pres">
      <dgm:prSet presAssocID="{C25D6CE0-4CB7-4CA5-8D16-67430F5903FD}" presName="sibTrans" presStyleCnt="0"/>
      <dgm:spPr/>
    </dgm:pt>
    <dgm:pt modelId="{7E28A669-0F43-4AF3-AEF8-0C92F01F725A}" type="pres">
      <dgm:prSet presAssocID="{5D1726E0-33A6-4712-8F34-03DFFBAB162F}" presName="node" presStyleLbl="node1" presStyleIdx="3" presStyleCnt="4">
        <dgm:presLayoutVars>
          <dgm:bulletEnabled val="1"/>
        </dgm:presLayoutVars>
      </dgm:prSet>
      <dgm:spPr/>
    </dgm:pt>
  </dgm:ptLst>
  <dgm:cxnLst>
    <dgm:cxn modelId="{71B71D02-051D-4431-87F8-15887F4EB055}" type="presOf" srcId="{2DE196D7-85B5-4B49-B31B-D5592FDE8B4E}" destId="{97D0A1B6-C547-4F5E-8B17-DDC0967F81DA}" srcOrd="0" destOrd="0" presId="urn:microsoft.com/office/officeart/2005/8/layout/default"/>
    <dgm:cxn modelId="{87040814-8F95-4DA1-A672-14175A77FC93}" type="presOf" srcId="{79DF6E65-4AEE-4DEA-AF98-F809F5B82363}" destId="{6DDE614C-B306-4966-8BD2-F8F25C7B78A3}" srcOrd="0" destOrd="0" presId="urn:microsoft.com/office/officeart/2005/8/layout/default"/>
    <dgm:cxn modelId="{3B2B4F3A-DD84-435D-BE3E-2CACB7AD1243}" srcId="{79DF6E65-4AEE-4DEA-AF98-F809F5B82363}" destId="{FA94F1A5-7264-41E6-8060-2B0E6192BBAE}" srcOrd="0" destOrd="0" parTransId="{A8E504B5-4AAA-4A04-A31F-07A3BD5755FE}" sibTransId="{9C4563CB-29C1-4929-B477-2DEA3256E3D2}"/>
    <dgm:cxn modelId="{A0077D9D-D48F-4EB1-8929-1894B4B79923}" srcId="{79DF6E65-4AEE-4DEA-AF98-F809F5B82363}" destId="{2DE196D7-85B5-4B49-B31B-D5592FDE8B4E}" srcOrd="1" destOrd="0" parTransId="{38168383-135E-40A7-BCDA-8A34305F26FE}" sibTransId="{69D22ADB-47D0-4A56-A73F-B98DF16488A4}"/>
    <dgm:cxn modelId="{F49F12AB-6852-4845-B641-29BF907AAD2F}" srcId="{79DF6E65-4AEE-4DEA-AF98-F809F5B82363}" destId="{C8823AD2-868A-4D16-B6FD-9E6A03EAFFA6}" srcOrd="2" destOrd="0" parTransId="{C1AAF100-3BF4-448B-914C-F71FBD66CF8E}" sibTransId="{C25D6CE0-4CB7-4CA5-8D16-67430F5903FD}"/>
    <dgm:cxn modelId="{ADA02EAB-2005-44D2-9C4F-9F3C6B5E012B}" type="presOf" srcId="{C8823AD2-868A-4D16-B6FD-9E6A03EAFFA6}" destId="{C27B0297-0B6E-4168-B73D-A953EB11B327}" srcOrd="0" destOrd="0" presId="urn:microsoft.com/office/officeart/2005/8/layout/default"/>
    <dgm:cxn modelId="{B07AB4C0-0FE5-4EFE-864F-18D655AF5133}" type="presOf" srcId="{5D1726E0-33A6-4712-8F34-03DFFBAB162F}" destId="{7E28A669-0F43-4AF3-AEF8-0C92F01F725A}" srcOrd="0" destOrd="0" presId="urn:microsoft.com/office/officeart/2005/8/layout/default"/>
    <dgm:cxn modelId="{39B7EEC0-BD65-4D9C-A792-179D2BD3AEA6}" srcId="{79DF6E65-4AEE-4DEA-AF98-F809F5B82363}" destId="{5D1726E0-33A6-4712-8F34-03DFFBAB162F}" srcOrd="3" destOrd="0" parTransId="{00E005FA-DA8E-470E-A77F-65618AB3ADE9}" sibTransId="{198846F6-190F-4210-A9D6-C21C741EAF76}"/>
    <dgm:cxn modelId="{0B4213D5-EF3A-4069-ADA3-748C68997331}" type="presOf" srcId="{FA94F1A5-7264-41E6-8060-2B0E6192BBAE}" destId="{752A44C1-40B0-4C6C-9F48-47DBD71824A9}" srcOrd="0" destOrd="0" presId="urn:microsoft.com/office/officeart/2005/8/layout/default"/>
    <dgm:cxn modelId="{62CBBCFE-00CE-4962-83D1-B3D9E9863ED4}" type="presParOf" srcId="{6DDE614C-B306-4966-8BD2-F8F25C7B78A3}" destId="{752A44C1-40B0-4C6C-9F48-47DBD71824A9}" srcOrd="0" destOrd="0" presId="urn:microsoft.com/office/officeart/2005/8/layout/default"/>
    <dgm:cxn modelId="{B83A270F-58AA-4CAC-8C25-8BE2AC834A83}" type="presParOf" srcId="{6DDE614C-B306-4966-8BD2-F8F25C7B78A3}" destId="{B9DD0259-23CC-4693-8EA3-A84B30C63BD9}" srcOrd="1" destOrd="0" presId="urn:microsoft.com/office/officeart/2005/8/layout/default"/>
    <dgm:cxn modelId="{86B1EFA2-16CC-4641-86C2-2EF9C72FB6F5}" type="presParOf" srcId="{6DDE614C-B306-4966-8BD2-F8F25C7B78A3}" destId="{97D0A1B6-C547-4F5E-8B17-DDC0967F81DA}" srcOrd="2" destOrd="0" presId="urn:microsoft.com/office/officeart/2005/8/layout/default"/>
    <dgm:cxn modelId="{3DEF0336-594F-4252-A00F-E5F8725344E6}" type="presParOf" srcId="{6DDE614C-B306-4966-8BD2-F8F25C7B78A3}" destId="{8F53EB9D-DDD7-4B17-8EBF-16ADEB93B4A2}" srcOrd="3" destOrd="0" presId="urn:microsoft.com/office/officeart/2005/8/layout/default"/>
    <dgm:cxn modelId="{71EB7C7B-AAA1-4B8F-BCC4-A80560365B99}" type="presParOf" srcId="{6DDE614C-B306-4966-8BD2-F8F25C7B78A3}" destId="{C27B0297-0B6E-4168-B73D-A953EB11B327}" srcOrd="4" destOrd="0" presId="urn:microsoft.com/office/officeart/2005/8/layout/default"/>
    <dgm:cxn modelId="{18811953-4090-4985-B6A3-96C4795276E0}" type="presParOf" srcId="{6DDE614C-B306-4966-8BD2-F8F25C7B78A3}" destId="{41F36146-B0CD-43AC-986B-64E3B8768211}" srcOrd="5" destOrd="0" presId="urn:microsoft.com/office/officeart/2005/8/layout/default"/>
    <dgm:cxn modelId="{8667B755-4B3C-4ACC-9138-2AC23800CA93}" type="presParOf" srcId="{6DDE614C-B306-4966-8BD2-F8F25C7B78A3}" destId="{7E28A669-0F43-4AF3-AEF8-0C92F01F725A}"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9DF6E65-4AEE-4DEA-AF98-F809F5B82363}"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FA94F1A5-7264-41E6-8060-2B0E6192BBAE}">
      <dgm:prSet/>
      <dgm:spPr/>
      <dgm:t>
        <a:bodyPr/>
        <a:lstStyle/>
        <a:p>
          <a:r>
            <a:rPr lang="en-US"/>
            <a:t>SAR Lou</a:t>
          </a:r>
        </a:p>
      </dgm:t>
    </dgm:pt>
    <dgm:pt modelId="{A8E504B5-4AAA-4A04-A31F-07A3BD5755FE}" type="parTrans" cxnId="{3B2B4F3A-DD84-435D-BE3E-2CACB7AD1243}">
      <dgm:prSet/>
      <dgm:spPr/>
      <dgm:t>
        <a:bodyPr/>
        <a:lstStyle/>
        <a:p>
          <a:endParaRPr lang="en-US"/>
        </a:p>
      </dgm:t>
    </dgm:pt>
    <dgm:pt modelId="{9C4563CB-29C1-4929-B477-2DEA3256E3D2}" type="sibTrans" cxnId="{3B2B4F3A-DD84-435D-BE3E-2CACB7AD1243}">
      <dgm:prSet/>
      <dgm:spPr/>
      <dgm:t>
        <a:bodyPr/>
        <a:lstStyle/>
        <a:p>
          <a:endParaRPr lang="en-US"/>
        </a:p>
      </dgm:t>
    </dgm:pt>
    <dgm:pt modelId="{2DE196D7-85B5-4B49-B31B-D5592FDE8B4E}">
      <dgm:prSet/>
      <dgm:spPr/>
      <dgm:t>
        <a:bodyPr/>
        <a:lstStyle/>
        <a:p>
          <a:r>
            <a:rPr lang="en-GB"/>
            <a:t>SAR Patricia   </a:t>
          </a:r>
          <a:endParaRPr lang="en-US"/>
        </a:p>
      </dgm:t>
    </dgm:pt>
    <dgm:pt modelId="{38168383-135E-40A7-BCDA-8A34305F26FE}" type="parTrans" cxnId="{A0077D9D-D48F-4EB1-8929-1894B4B79923}">
      <dgm:prSet/>
      <dgm:spPr/>
      <dgm:t>
        <a:bodyPr/>
        <a:lstStyle/>
        <a:p>
          <a:endParaRPr lang="en-US"/>
        </a:p>
      </dgm:t>
    </dgm:pt>
    <dgm:pt modelId="{69D22ADB-47D0-4A56-A73F-B98DF16488A4}" type="sibTrans" cxnId="{A0077D9D-D48F-4EB1-8929-1894B4B79923}">
      <dgm:prSet/>
      <dgm:spPr/>
      <dgm:t>
        <a:bodyPr/>
        <a:lstStyle/>
        <a:p>
          <a:endParaRPr lang="en-US"/>
        </a:p>
      </dgm:t>
    </dgm:pt>
    <dgm:pt modelId="{C8823AD2-868A-4D16-B6FD-9E6A03EAFFA6}">
      <dgm:prSet/>
      <dgm:spPr/>
      <dgm:t>
        <a:bodyPr/>
        <a:lstStyle/>
        <a:p>
          <a:r>
            <a:rPr lang="en-GB"/>
            <a:t>SAR Violet </a:t>
          </a:r>
          <a:endParaRPr lang="en-US"/>
        </a:p>
      </dgm:t>
    </dgm:pt>
    <dgm:pt modelId="{C1AAF100-3BF4-448B-914C-F71FBD66CF8E}" type="parTrans" cxnId="{F49F12AB-6852-4845-B641-29BF907AAD2F}">
      <dgm:prSet/>
      <dgm:spPr/>
      <dgm:t>
        <a:bodyPr/>
        <a:lstStyle/>
        <a:p>
          <a:endParaRPr lang="en-US"/>
        </a:p>
      </dgm:t>
    </dgm:pt>
    <dgm:pt modelId="{C25D6CE0-4CB7-4CA5-8D16-67430F5903FD}" type="sibTrans" cxnId="{F49F12AB-6852-4845-B641-29BF907AAD2F}">
      <dgm:prSet/>
      <dgm:spPr/>
      <dgm:t>
        <a:bodyPr/>
        <a:lstStyle/>
        <a:p>
          <a:endParaRPr lang="en-US"/>
        </a:p>
      </dgm:t>
    </dgm:pt>
    <dgm:pt modelId="{6DDE614C-B306-4966-8BD2-F8F25C7B78A3}" type="pres">
      <dgm:prSet presAssocID="{79DF6E65-4AEE-4DEA-AF98-F809F5B82363}" presName="diagram" presStyleCnt="0">
        <dgm:presLayoutVars>
          <dgm:dir/>
          <dgm:resizeHandles val="exact"/>
        </dgm:presLayoutVars>
      </dgm:prSet>
      <dgm:spPr/>
    </dgm:pt>
    <dgm:pt modelId="{752A44C1-40B0-4C6C-9F48-47DBD71824A9}" type="pres">
      <dgm:prSet presAssocID="{FA94F1A5-7264-41E6-8060-2B0E6192BBAE}" presName="node" presStyleLbl="node1" presStyleIdx="0" presStyleCnt="3">
        <dgm:presLayoutVars>
          <dgm:bulletEnabled val="1"/>
        </dgm:presLayoutVars>
      </dgm:prSet>
      <dgm:spPr/>
    </dgm:pt>
    <dgm:pt modelId="{B9DD0259-23CC-4693-8EA3-A84B30C63BD9}" type="pres">
      <dgm:prSet presAssocID="{9C4563CB-29C1-4929-B477-2DEA3256E3D2}" presName="sibTrans" presStyleCnt="0"/>
      <dgm:spPr/>
    </dgm:pt>
    <dgm:pt modelId="{97D0A1B6-C547-4F5E-8B17-DDC0967F81DA}" type="pres">
      <dgm:prSet presAssocID="{2DE196D7-85B5-4B49-B31B-D5592FDE8B4E}" presName="node" presStyleLbl="node1" presStyleIdx="1" presStyleCnt="3" custLinFactNeighborX="0" custLinFactNeighborY="125">
        <dgm:presLayoutVars>
          <dgm:bulletEnabled val="1"/>
        </dgm:presLayoutVars>
      </dgm:prSet>
      <dgm:spPr/>
    </dgm:pt>
    <dgm:pt modelId="{8F53EB9D-DDD7-4B17-8EBF-16ADEB93B4A2}" type="pres">
      <dgm:prSet presAssocID="{69D22ADB-47D0-4A56-A73F-B98DF16488A4}" presName="sibTrans" presStyleCnt="0"/>
      <dgm:spPr/>
    </dgm:pt>
    <dgm:pt modelId="{C27B0297-0B6E-4168-B73D-A953EB11B327}" type="pres">
      <dgm:prSet presAssocID="{C8823AD2-868A-4D16-B6FD-9E6A03EAFFA6}" presName="node" presStyleLbl="node1" presStyleIdx="2" presStyleCnt="3">
        <dgm:presLayoutVars>
          <dgm:bulletEnabled val="1"/>
        </dgm:presLayoutVars>
      </dgm:prSet>
      <dgm:spPr/>
    </dgm:pt>
  </dgm:ptLst>
  <dgm:cxnLst>
    <dgm:cxn modelId="{71B71D02-051D-4431-87F8-15887F4EB055}" type="presOf" srcId="{2DE196D7-85B5-4B49-B31B-D5592FDE8B4E}" destId="{97D0A1B6-C547-4F5E-8B17-DDC0967F81DA}" srcOrd="0" destOrd="0" presId="urn:microsoft.com/office/officeart/2005/8/layout/default"/>
    <dgm:cxn modelId="{87040814-8F95-4DA1-A672-14175A77FC93}" type="presOf" srcId="{79DF6E65-4AEE-4DEA-AF98-F809F5B82363}" destId="{6DDE614C-B306-4966-8BD2-F8F25C7B78A3}" srcOrd="0" destOrd="0" presId="urn:microsoft.com/office/officeart/2005/8/layout/default"/>
    <dgm:cxn modelId="{3B2B4F3A-DD84-435D-BE3E-2CACB7AD1243}" srcId="{79DF6E65-4AEE-4DEA-AF98-F809F5B82363}" destId="{FA94F1A5-7264-41E6-8060-2B0E6192BBAE}" srcOrd="0" destOrd="0" parTransId="{A8E504B5-4AAA-4A04-A31F-07A3BD5755FE}" sibTransId="{9C4563CB-29C1-4929-B477-2DEA3256E3D2}"/>
    <dgm:cxn modelId="{A0077D9D-D48F-4EB1-8929-1894B4B79923}" srcId="{79DF6E65-4AEE-4DEA-AF98-F809F5B82363}" destId="{2DE196D7-85B5-4B49-B31B-D5592FDE8B4E}" srcOrd="1" destOrd="0" parTransId="{38168383-135E-40A7-BCDA-8A34305F26FE}" sibTransId="{69D22ADB-47D0-4A56-A73F-B98DF16488A4}"/>
    <dgm:cxn modelId="{F49F12AB-6852-4845-B641-29BF907AAD2F}" srcId="{79DF6E65-4AEE-4DEA-AF98-F809F5B82363}" destId="{C8823AD2-868A-4D16-B6FD-9E6A03EAFFA6}" srcOrd="2" destOrd="0" parTransId="{C1AAF100-3BF4-448B-914C-F71FBD66CF8E}" sibTransId="{C25D6CE0-4CB7-4CA5-8D16-67430F5903FD}"/>
    <dgm:cxn modelId="{ADA02EAB-2005-44D2-9C4F-9F3C6B5E012B}" type="presOf" srcId="{C8823AD2-868A-4D16-B6FD-9E6A03EAFFA6}" destId="{C27B0297-0B6E-4168-B73D-A953EB11B327}" srcOrd="0" destOrd="0" presId="urn:microsoft.com/office/officeart/2005/8/layout/default"/>
    <dgm:cxn modelId="{0B4213D5-EF3A-4069-ADA3-748C68997331}" type="presOf" srcId="{FA94F1A5-7264-41E6-8060-2B0E6192BBAE}" destId="{752A44C1-40B0-4C6C-9F48-47DBD71824A9}" srcOrd="0" destOrd="0" presId="urn:microsoft.com/office/officeart/2005/8/layout/default"/>
    <dgm:cxn modelId="{62CBBCFE-00CE-4962-83D1-B3D9E9863ED4}" type="presParOf" srcId="{6DDE614C-B306-4966-8BD2-F8F25C7B78A3}" destId="{752A44C1-40B0-4C6C-9F48-47DBD71824A9}" srcOrd="0" destOrd="0" presId="urn:microsoft.com/office/officeart/2005/8/layout/default"/>
    <dgm:cxn modelId="{B83A270F-58AA-4CAC-8C25-8BE2AC834A83}" type="presParOf" srcId="{6DDE614C-B306-4966-8BD2-F8F25C7B78A3}" destId="{B9DD0259-23CC-4693-8EA3-A84B30C63BD9}" srcOrd="1" destOrd="0" presId="urn:microsoft.com/office/officeart/2005/8/layout/default"/>
    <dgm:cxn modelId="{86B1EFA2-16CC-4641-86C2-2EF9C72FB6F5}" type="presParOf" srcId="{6DDE614C-B306-4966-8BD2-F8F25C7B78A3}" destId="{97D0A1B6-C547-4F5E-8B17-DDC0967F81DA}" srcOrd="2" destOrd="0" presId="urn:microsoft.com/office/officeart/2005/8/layout/default"/>
    <dgm:cxn modelId="{3DEF0336-594F-4252-A00F-E5F8725344E6}" type="presParOf" srcId="{6DDE614C-B306-4966-8BD2-F8F25C7B78A3}" destId="{8F53EB9D-DDD7-4B17-8EBF-16ADEB93B4A2}" srcOrd="3" destOrd="0" presId="urn:microsoft.com/office/officeart/2005/8/layout/default"/>
    <dgm:cxn modelId="{71EB7C7B-AAA1-4B8F-BCC4-A80560365B99}" type="presParOf" srcId="{6DDE614C-B306-4966-8BD2-F8F25C7B78A3}" destId="{C27B0297-0B6E-4168-B73D-A953EB11B327}"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91577-FCBD-4FD6-ADB0-4CE18AD1C561}">
      <dsp:nvSpPr>
        <dsp:cNvPr id="0" name=""/>
        <dsp:cNvSpPr/>
      </dsp:nvSpPr>
      <dsp:spPr>
        <a:xfrm>
          <a:off x="0" y="39704"/>
          <a:ext cx="4530898" cy="54054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Training</a:t>
          </a:r>
          <a:endParaRPr lang="en-US" sz="2200" kern="1200"/>
        </a:p>
      </dsp:txBody>
      <dsp:txXfrm>
        <a:off x="26387" y="66091"/>
        <a:ext cx="4478124" cy="487766"/>
      </dsp:txXfrm>
    </dsp:sp>
    <dsp:sp modelId="{3E1E80C4-2047-4240-BC8B-FC96C5ABCE28}">
      <dsp:nvSpPr>
        <dsp:cNvPr id="0" name=""/>
        <dsp:cNvSpPr/>
      </dsp:nvSpPr>
      <dsp:spPr>
        <a:xfrm>
          <a:off x="0" y="643604"/>
          <a:ext cx="4530898" cy="540540"/>
        </a:xfrm>
        <a:prstGeom prst="roundRect">
          <a:avLst/>
        </a:prstGeom>
        <a:gradFill rotWithShape="0">
          <a:gsLst>
            <a:gs pos="0">
              <a:schemeClr val="accent5">
                <a:hueOff val="-348753"/>
                <a:satOff val="8468"/>
                <a:lumOff val="-1294"/>
                <a:alphaOff val="0"/>
                <a:satMod val="103000"/>
                <a:lumMod val="102000"/>
                <a:tint val="94000"/>
              </a:schemeClr>
            </a:gs>
            <a:gs pos="50000">
              <a:schemeClr val="accent5">
                <a:hueOff val="-348753"/>
                <a:satOff val="8468"/>
                <a:lumOff val="-1294"/>
                <a:alphaOff val="0"/>
                <a:satMod val="110000"/>
                <a:lumMod val="100000"/>
                <a:shade val="100000"/>
              </a:schemeClr>
            </a:gs>
            <a:gs pos="100000">
              <a:schemeClr val="accent5">
                <a:hueOff val="-348753"/>
                <a:satOff val="8468"/>
                <a:lumOff val="-129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Learning from SARs</a:t>
          </a:r>
          <a:endParaRPr lang="en-US" sz="2200" kern="1200"/>
        </a:p>
      </dsp:txBody>
      <dsp:txXfrm>
        <a:off x="26387" y="669991"/>
        <a:ext cx="4478124" cy="487766"/>
      </dsp:txXfrm>
    </dsp:sp>
    <dsp:sp modelId="{9B5F0129-B8FE-4135-9D84-6DC1DC207034}">
      <dsp:nvSpPr>
        <dsp:cNvPr id="0" name=""/>
        <dsp:cNvSpPr/>
      </dsp:nvSpPr>
      <dsp:spPr>
        <a:xfrm>
          <a:off x="0" y="1247504"/>
          <a:ext cx="4530898" cy="540540"/>
        </a:xfrm>
        <a:prstGeom prst="roundRect">
          <a:avLst/>
        </a:prstGeom>
        <a:gradFill rotWithShape="0">
          <a:gsLst>
            <a:gs pos="0">
              <a:schemeClr val="accent5">
                <a:hueOff val="-697505"/>
                <a:satOff val="16937"/>
                <a:lumOff val="-2588"/>
                <a:alphaOff val="0"/>
                <a:satMod val="103000"/>
                <a:lumMod val="102000"/>
                <a:tint val="94000"/>
              </a:schemeClr>
            </a:gs>
            <a:gs pos="50000">
              <a:schemeClr val="accent5">
                <a:hueOff val="-697505"/>
                <a:satOff val="16937"/>
                <a:lumOff val="-2588"/>
                <a:alphaOff val="0"/>
                <a:satMod val="110000"/>
                <a:lumMod val="100000"/>
                <a:shade val="100000"/>
              </a:schemeClr>
            </a:gs>
            <a:gs pos="100000">
              <a:schemeClr val="accent5">
                <a:hueOff val="-697505"/>
                <a:satOff val="16937"/>
                <a:lumOff val="-258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Learning from DHRs</a:t>
          </a:r>
          <a:endParaRPr lang="en-US" sz="2200" kern="1200"/>
        </a:p>
      </dsp:txBody>
      <dsp:txXfrm>
        <a:off x="26387" y="1273891"/>
        <a:ext cx="4478124" cy="487766"/>
      </dsp:txXfrm>
    </dsp:sp>
    <dsp:sp modelId="{B4142688-B242-4B4A-BB52-4B0278B1F3FB}">
      <dsp:nvSpPr>
        <dsp:cNvPr id="0" name=""/>
        <dsp:cNvSpPr/>
      </dsp:nvSpPr>
      <dsp:spPr>
        <a:xfrm>
          <a:off x="0" y="1851404"/>
          <a:ext cx="4530898" cy="540540"/>
        </a:xfrm>
        <a:prstGeom prst="roundRect">
          <a:avLst/>
        </a:prstGeom>
        <a:gradFill rotWithShape="0">
          <a:gsLst>
            <a:gs pos="0">
              <a:schemeClr val="accent5">
                <a:hueOff val="-1046258"/>
                <a:satOff val="25405"/>
                <a:lumOff val="-3883"/>
                <a:alphaOff val="0"/>
                <a:satMod val="103000"/>
                <a:lumMod val="102000"/>
                <a:tint val="94000"/>
              </a:schemeClr>
            </a:gs>
            <a:gs pos="50000">
              <a:schemeClr val="accent5">
                <a:hueOff val="-1046258"/>
                <a:satOff val="25405"/>
                <a:lumOff val="-3883"/>
                <a:alphaOff val="0"/>
                <a:satMod val="110000"/>
                <a:lumMod val="100000"/>
                <a:shade val="100000"/>
              </a:schemeClr>
            </a:gs>
            <a:gs pos="100000">
              <a:schemeClr val="accent5">
                <a:hueOff val="-1046258"/>
                <a:satOff val="25405"/>
                <a:lumOff val="-3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Learning from CSPRs</a:t>
          </a:r>
          <a:endParaRPr lang="en-US" sz="2200" kern="1200"/>
        </a:p>
      </dsp:txBody>
      <dsp:txXfrm>
        <a:off x="26387" y="1877791"/>
        <a:ext cx="4478124" cy="487766"/>
      </dsp:txXfrm>
    </dsp:sp>
    <dsp:sp modelId="{81266CE6-DAEB-4C3E-A904-26D19EEF684A}">
      <dsp:nvSpPr>
        <dsp:cNvPr id="0" name=""/>
        <dsp:cNvSpPr/>
      </dsp:nvSpPr>
      <dsp:spPr>
        <a:xfrm>
          <a:off x="0" y="2455305"/>
          <a:ext cx="4530898" cy="540540"/>
        </a:xfrm>
        <a:prstGeom prst="roundRect">
          <a:avLst/>
        </a:prstGeom>
        <a:gradFill rotWithShape="0">
          <a:gsLst>
            <a:gs pos="0">
              <a:schemeClr val="accent5">
                <a:hueOff val="-1395010"/>
                <a:satOff val="33874"/>
                <a:lumOff val="-5177"/>
                <a:alphaOff val="0"/>
                <a:satMod val="103000"/>
                <a:lumMod val="102000"/>
                <a:tint val="94000"/>
              </a:schemeClr>
            </a:gs>
            <a:gs pos="50000">
              <a:schemeClr val="accent5">
                <a:hueOff val="-1395010"/>
                <a:satOff val="33874"/>
                <a:lumOff val="-5177"/>
                <a:alphaOff val="0"/>
                <a:satMod val="110000"/>
                <a:lumMod val="100000"/>
                <a:shade val="100000"/>
              </a:schemeClr>
            </a:gs>
            <a:gs pos="100000">
              <a:schemeClr val="accent5">
                <a:hueOff val="-1395010"/>
                <a:satOff val="33874"/>
                <a:lumOff val="-517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7-minute briefings </a:t>
          </a:r>
          <a:endParaRPr lang="en-US" sz="2200" kern="1200"/>
        </a:p>
      </dsp:txBody>
      <dsp:txXfrm>
        <a:off x="26387" y="2481692"/>
        <a:ext cx="4478124" cy="487766"/>
      </dsp:txXfrm>
    </dsp:sp>
    <dsp:sp modelId="{85B2D3D5-E984-4C9C-88D5-A3BFB066BA62}">
      <dsp:nvSpPr>
        <dsp:cNvPr id="0" name=""/>
        <dsp:cNvSpPr/>
      </dsp:nvSpPr>
      <dsp:spPr>
        <a:xfrm>
          <a:off x="0" y="3059205"/>
          <a:ext cx="4530898" cy="540540"/>
        </a:xfrm>
        <a:prstGeom prst="roundRect">
          <a:avLst/>
        </a:prstGeom>
        <a:gradFill rotWithShape="0">
          <a:gsLst>
            <a:gs pos="0">
              <a:schemeClr val="accent5">
                <a:hueOff val="-1743763"/>
                <a:satOff val="42342"/>
                <a:lumOff val="-6471"/>
                <a:alphaOff val="0"/>
                <a:satMod val="103000"/>
                <a:lumMod val="102000"/>
                <a:tint val="94000"/>
              </a:schemeClr>
            </a:gs>
            <a:gs pos="50000">
              <a:schemeClr val="accent5">
                <a:hueOff val="-1743763"/>
                <a:satOff val="42342"/>
                <a:lumOff val="-6471"/>
                <a:alphaOff val="0"/>
                <a:satMod val="110000"/>
                <a:lumMod val="100000"/>
                <a:shade val="100000"/>
              </a:schemeClr>
            </a:gs>
            <a:gs pos="100000">
              <a:schemeClr val="accent5">
                <a:hueOff val="-1743763"/>
                <a:satOff val="42342"/>
                <a:lumOff val="-647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Toolkits &amp; Best Practice Guidance</a:t>
          </a:r>
          <a:endParaRPr lang="en-US" sz="2200" kern="1200"/>
        </a:p>
      </dsp:txBody>
      <dsp:txXfrm>
        <a:off x="26387" y="3085592"/>
        <a:ext cx="4478124" cy="4877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A82F8-6A15-4408-A753-886B003FB6A8}">
      <dsp:nvSpPr>
        <dsp:cNvPr id="0" name=""/>
        <dsp:cNvSpPr/>
      </dsp:nvSpPr>
      <dsp:spPr>
        <a:xfrm>
          <a:off x="0" y="412480"/>
          <a:ext cx="1631632" cy="97897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January 2026</a:t>
          </a:r>
          <a:endParaRPr lang="en-US" sz="2300" kern="1200"/>
        </a:p>
      </dsp:txBody>
      <dsp:txXfrm>
        <a:off x="0" y="412480"/>
        <a:ext cx="1631632" cy="978979"/>
      </dsp:txXfrm>
    </dsp:sp>
    <dsp:sp modelId="{B23917B7-1DD1-4DDE-8F2A-728627A2FFF6}">
      <dsp:nvSpPr>
        <dsp:cNvPr id="0" name=""/>
        <dsp:cNvSpPr/>
      </dsp:nvSpPr>
      <dsp:spPr>
        <a:xfrm>
          <a:off x="1794795" y="412480"/>
          <a:ext cx="1631632" cy="97897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February 2026</a:t>
          </a:r>
          <a:endParaRPr lang="en-US" sz="2300" kern="1200"/>
        </a:p>
      </dsp:txBody>
      <dsp:txXfrm>
        <a:off x="1794795" y="412480"/>
        <a:ext cx="1631632" cy="978979"/>
      </dsp:txXfrm>
    </dsp:sp>
    <dsp:sp modelId="{CB1745D3-EBC3-4868-AE60-ED0D4D58E6EC}">
      <dsp:nvSpPr>
        <dsp:cNvPr id="0" name=""/>
        <dsp:cNvSpPr/>
      </dsp:nvSpPr>
      <dsp:spPr>
        <a:xfrm>
          <a:off x="3589591" y="412480"/>
          <a:ext cx="1631632" cy="97897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March 2026</a:t>
          </a:r>
          <a:endParaRPr lang="en-US" sz="2300" kern="1200"/>
        </a:p>
      </dsp:txBody>
      <dsp:txXfrm>
        <a:off x="3589591" y="412480"/>
        <a:ext cx="1631632" cy="978979"/>
      </dsp:txXfrm>
    </dsp:sp>
    <dsp:sp modelId="{450D1ACA-800A-4888-B906-26C168EE0F51}">
      <dsp:nvSpPr>
        <dsp:cNvPr id="0" name=""/>
        <dsp:cNvSpPr/>
      </dsp:nvSpPr>
      <dsp:spPr>
        <a:xfrm>
          <a:off x="0" y="1554622"/>
          <a:ext cx="1631632" cy="97897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April 2026</a:t>
          </a:r>
          <a:endParaRPr lang="en-US" sz="2300" kern="1200"/>
        </a:p>
      </dsp:txBody>
      <dsp:txXfrm>
        <a:off x="0" y="1554622"/>
        <a:ext cx="1631632" cy="978979"/>
      </dsp:txXfrm>
    </dsp:sp>
    <dsp:sp modelId="{68CC27EA-689F-406F-8272-9D646D688197}">
      <dsp:nvSpPr>
        <dsp:cNvPr id="0" name=""/>
        <dsp:cNvSpPr/>
      </dsp:nvSpPr>
      <dsp:spPr>
        <a:xfrm>
          <a:off x="1794795" y="1554622"/>
          <a:ext cx="1631632" cy="97897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May 2026</a:t>
          </a:r>
          <a:endParaRPr lang="en-US" sz="2300" kern="1200"/>
        </a:p>
      </dsp:txBody>
      <dsp:txXfrm>
        <a:off x="1794795" y="1554622"/>
        <a:ext cx="1631632" cy="978979"/>
      </dsp:txXfrm>
    </dsp:sp>
    <dsp:sp modelId="{220A4464-3FA0-4169-B7B2-A3EF33B377B8}">
      <dsp:nvSpPr>
        <dsp:cNvPr id="0" name=""/>
        <dsp:cNvSpPr/>
      </dsp:nvSpPr>
      <dsp:spPr>
        <a:xfrm>
          <a:off x="3589591" y="1554622"/>
          <a:ext cx="1631632" cy="97897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June 2026</a:t>
          </a:r>
          <a:endParaRPr lang="en-US" sz="2300" kern="1200"/>
        </a:p>
      </dsp:txBody>
      <dsp:txXfrm>
        <a:off x="3589591" y="1554622"/>
        <a:ext cx="1631632" cy="978979"/>
      </dsp:txXfrm>
    </dsp:sp>
    <dsp:sp modelId="{95CD5023-6202-41D3-B180-BDBCC5F072DF}">
      <dsp:nvSpPr>
        <dsp:cNvPr id="0" name=""/>
        <dsp:cNvSpPr/>
      </dsp:nvSpPr>
      <dsp:spPr>
        <a:xfrm>
          <a:off x="0" y="2696765"/>
          <a:ext cx="1631632" cy="97897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July 2026 </a:t>
          </a:r>
          <a:endParaRPr lang="en-US" sz="2300" kern="1200"/>
        </a:p>
      </dsp:txBody>
      <dsp:txXfrm>
        <a:off x="0" y="2696765"/>
        <a:ext cx="1631632" cy="978979"/>
      </dsp:txXfrm>
    </dsp:sp>
    <dsp:sp modelId="{924FEB04-B2C9-4F2D-B7AE-38B39036CB86}">
      <dsp:nvSpPr>
        <dsp:cNvPr id="0" name=""/>
        <dsp:cNvSpPr/>
      </dsp:nvSpPr>
      <dsp:spPr>
        <a:xfrm>
          <a:off x="1794795" y="2696765"/>
          <a:ext cx="1631632" cy="97897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August 2026</a:t>
          </a:r>
          <a:endParaRPr lang="en-US" sz="2300" kern="1200"/>
        </a:p>
      </dsp:txBody>
      <dsp:txXfrm>
        <a:off x="1794795" y="2696765"/>
        <a:ext cx="1631632" cy="978979"/>
      </dsp:txXfrm>
    </dsp:sp>
    <dsp:sp modelId="{C0DDB06F-C460-43C5-B4D1-162361528C80}">
      <dsp:nvSpPr>
        <dsp:cNvPr id="0" name=""/>
        <dsp:cNvSpPr/>
      </dsp:nvSpPr>
      <dsp:spPr>
        <a:xfrm>
          <a:off x="3589591" y="2696765"/>
          <a:ext cx="1631632" cy="97897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September 2026</a:t>
          </a:r>
          <a:endParaRPr lang="en-US" sz="2300" kern="1200"/>
        </a:p>
      </dsp:txBody>
      <dsp:txXfrm>
        <a:off x="3589591" y="2696765"/>
        <a:ext cx="1631632" cy="978979"/>
      </dsp:txXfrm>
    </dsp:sp>
    <dsp:sp modelId="{3C81A964-C4BA-4F56-BA86-78994ACC32FA}">
      <dsp:nvSpPr>
        <dsp:cNvPr id="0" name=""/>
        <dsp:cNvSpPr/>
      </dsp:nvSpPr>
      <dsp:spPr>
        <a:xfrm>
          <a:off x="0" y="3838908"/>
          <a:ext cx="1631632" cy="97897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October 2026</a:t>
          </a:r>
          <a:endParaRPr lang="en-US" sz="2300" kern="1200"/>
        </a:p>
      </dsp:txBody>
      <dsp:txXfrm>
        <a:off x="0" y="3838908"/>
        <a:ext cx="1631632" cy="978979"/>
      </dsp:txXfrm>
    </dsp:sp>
    <dsp:sp modelId="{ACDB1C8C-A344-40D1-ACF5-2FC44DEF5C3B}">
      <dsp:nvSpPr>
        <dsp:cNvPr id="0" name=""/>
        <dsp:cNvSpPr/>
      </dsp:nvSpPr>
      <dsp:spPr>
        <a:xfrm>
          <a:off x="1794795" y="3838908"/>
          <a:ext cx="1631632" cy="97897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November 2026</a:t>
          </a:r>
          <a:endParaRPr lang="en-US" sz="2300" kern="1200"/>
        </a:p>
      </dsp:txBody>
      <dsp:txXfrm>
        <a:off x="1794795" y="3838908"/>
        <a:ext cx="1631632" cy="978979"/>
      </dsp:txXfrm>
    </dsp:sp>
    <dsp:sp modelId="{B6785750-6D4F-4320-A927-6DB83C177448}">
      <dsp:nvSpPr>
        <dsp:cNvPr id="0" name=""/>
        <dsp:cNvSpPr/>
      </dsp:nvSpPr>
      <dsp:spPr>
        <a:xfrm>
          <a:off x="3589591" y="3838908"/>
          <a:ext cx="1631632" cy="97897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December 2026 </a:t>
          </a:r>
          <a:endParaRPr lang="en-US" sz="2300" kern="1200"/>
        </a:p>
      </dsp:txBody>
      <dsp:txXfrm>
        <a:off x="3589591" y="3838908"/>
        <a:ext cx="1631632" cy="9789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11C7B4-FF87-432D-A91E-C3A0B5A75D19}">
      <dsp:nvSpPr>
        <dsp:cNvPr id="0" name=""/>
        <dsp:cNvSpPr/>
      </dsp:nvSpPr>
      <dsp:spPr>
        <a:xfrm>
          <a:off x="629577" y="3964"/>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Safeguarding Adults Reviews </a:t>
          </a:r>
          <a:endParaRPr lang="en-US" sz="1600" kern="1200"/>
        </a:p>
      </dsp:txBody>
      <dsp:txXfrm>
        <a:off x="629577" y="3964"/>
        <a:ext cx="1714796" cy="1028877"/>
      </dsp:txXfrm>
    </dsp:sp>
    <dsp:sp modelId="{96DEBC50-D682-4FB7-9A1F-E3A95C7806C1}">
      <dsp:nvSpPr>
        <dsp:cNvPr id="0" name=""/>
        <dsp:cNvSpPr/>
      </dsp:nvSpPr>
      <dsp:spPr>
        <a:xfrm>
          <a:off x="2471543" y="3820"/>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Alcohol and Substance Misuse During Pregnancy </a:t>
          </a:r>
          <a:endParaRPr lang="en-US" sz="1600" kern="1200"/>
        </a:p>
      </dsp:txBody>
      <dsp:txXfrm>
        <a:off x="2471543" y="3820"/>
        <a:ext cx="1714796" cy="1028877"/>
      </dsp:txXfrm>
    </dsp:sp>
    <dsp:sp modelId="{34D2BB3B-293F-4E26-B456-F653B284F8BB}">
      <dsp:nvSpPr>
        <dsp:cNvPr id="0" name=""/>
        <dsp:cNvSpPr/>
      </dsp:nvSpPr>
      <dsp:spPr>
        <a:xfrm>
          <a:off x="585267" y="1204178"/>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Professional Boundaries </a:t>
          </a:r>
          <a:endParaRPr lang="en-US" sz="1600" kern="1200"/>
        </a:p>
      </dsp:txBody>
      <dsp:txXfrm>
        <a:off x="585267" y="1204178"/>
        <a:ext cx="1714796" cy="1028877"/>
      </dsp:txXfrm>
    </dsp:sp>
    <dsp:sp modelId="{89552E2C-3654-4422-9287-BC1E7576D579}">
      <dsp:nvSpPr>
        <dsp:cNvPr id="0" name=""/>
        <dsp:cNvSpPr/>
      </dsp:nvSpPr>
      <dsp:spPr>
        <a:xfrm>
          <a:off x="2471543" y="1204178"/>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Sarahs Law </a:t>
          </a:r>
          <a:endParaRPr lang="en-US" sz="1600" kern="1200"/>
        </a:p>
      </dsp:txBody>
      <dsp:txXfrm>
        <a:off x="2471543" y="1204178"/>
        <a:ext cx="1714796" cy="1028877"/>
      </dsp:txXfrm>
    </dsp:sp>
    <dsp:sp modelId="{79BB3888-464C-4B89-AFEF-1EFF26342495}">
      <dsp:nvSpPr>
        <dsp:cNvPr id="0" name=""/>
        <dsp:cNvSpPr/>
      </dsp:nvSpPr>
      <dsp:spPr>
        <a:xfrm>
          <a:off x="585267" y="2404535"/>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Professional Curiosity</a:t>
          </a:r>
        </a:p>
      </dsp:txBody>
      <dsp:txXfrm>
        <a:off x="585267" y="2404535"/>
        <a:ext cx="1714796" cy="1028877"/>
      </dsp:txXfrm>
    </dsp:sp>
    <dsp:sp modelId="{20B51705-1806-4BBB-AFB5-7C3D5FA897F1}">
      <dsp:nvSpPr>
        <dsp:cNvPr id="0" name=""/>
        <dsp:cNvSpPr/>
      </dsp:nvSpPr>
      <dsp:spPr>
        <a:xfrm>
          <a:off x="2471543" y="2404535"/>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Care Planning Briefing </a:t>
          </a:r>
          <a:endParaRPr lang="en-US" sz="1600" kern="1200"/>
        </a:p>
      </dsp:txBody>
      <dsp:txXfrm>
        <a:off x="2471543" y="2404535"/>
        <a:ext cx="1714796" cy="1028877"/>
      </dsp:txXfrm>
    </dsp:sp>
    <dsp:sp modelId="{F5A46551-D144-4733-ADB9-C1655D8C4C41}">
      <dsp:nvSpPr>
        <dsp:cNvPr id="0" name=""/>
        <dsp:cNvSpPr/>
      </dsp:nvSpPr>
      <dsp:spPr>
        <a:xfrm>
          <a:off x="585267" y="3604893"/>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Roles &amp; responsibilities </a:t>
          </a:r>
          <a:endParaRPr lang="en-US" sz="1600" kern="1200"/>
        </a:p>
      </dsp:txBody>
      <dsp:txXfrm>
        <a:off x="585267" y="3604893"/>
        <a:ext cx="1714796" cy="1028877"/>
      </dsp:txXfrm>
    </dsp:sp>
    <dsp:sp modelId="{E6357CB3-C6D1-438E-80BE-A0F87197C727}">
      <dsp:nvSpPr>
        <dsp:cNvPr id="0" name=""/>
        <dsp:cNvSpPr/>
      </dsp:nvSpPr>
      <dsp:spPr>
        <a:xfrm>
          <a:off x="2471543" y="3604893"/>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Supporting International Students </a:t>
          </a:r>
          <a:endParaRPr lang="en-US" sz="1600" kern="1200"/>
        </a:p>
      </dsp:txBody>
      <dsp:txXfrm>
        <a:off x="2471543" y="3604893"/>
        <a:ext cx="1714796" cy="1028877"/>
      </dsp:txXfrm>
    </dsp:sp>
    <dsp:sp modelId="{95838B8B-BE81-4049-84AD-869FAA03012D}">
      <dsp:nvSpPr>
        <dsp:cNvPr id="0" name=""/>
        <dsp:cNvSpPr/>
      </dsp:nvSpPr>
      <dsp:spPr>
        <a:xfrm>
          <a:off x="585267" y="4805250"/>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Information Sharing </a:t>
          </a:r>
          <a:endParaRPr lang="en-US" sz="1600" kern="1200"/>
        </a:p>
      </dsp:txBody>
      <dsp:txXfrm>
        <a:off x="585267" y="4805250"/>
        <a:ext cx="1714796" cy="1028877"/>
      </dsp:txXfrm>
    </dsp:sp>
    <dsp:sp modelId="{BF7B9D31-63DB-4731-AF59-72F844D2090C}">
      <dsp:nvSpPr>
        <dsp:cNvPr id="0" name=""/>
        <dsp:cNvSpPr/>
      </dsp:nvSpPr>
      <dsp:spPr>
        <a:xfrm>
          <a:off x="2471543" y="4805250"/>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Trauma Informed Practice </a:t>
          </a:r>
          <a:endParaRPr lang="en-US" sz="1600" kern="1200"/>
        </a:p>
      </dsp:txBody>
      <dsp:txXfrm>
        <a:off x="2471543" y="4805250"/>
        <a:ext cx="1714796" cy="10288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11C7B4-FF87-432D-A91E-C3A0B5A75D19}">
      <dsp:nvSpPr>
        <dsp:cNvPr id="0" name=""/>
        <dsp:cNvSpPr/>
      </dsp:nvSpPr>
      <dsp:spPr>
        <a:xfrm>
          <a:off x="629577" y="3964"/>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Online Safety </a:t>
          </a:r>
          <a:endParaRPr lang="en-US" sz="2000" kern="1200"/>
        </a:p>
      </dsp:txBody>
      <dsp:txXfrm>
        <a:off x="629577" y="3964"/>
        <a:ext cx="1714796" cy="1028877"/>
      </dsp:txXfrm>
    </dsp:sp>
    <dsp:sp modelId="{96DEBC50-D682-4FB7-9A1F-E3A95C7806C1}">
      <dsp:nvSpPr>
        <dsp:cNvPr id="0" name=""/>
        <dsp:cNvSpPr/>
      </dsp:nvSpPr>
      <dsp:spPr>
        <a:xfrm>
          <a:off x="2471543" y="3820"/>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Contextual Safeguarding </a:t>
          </a:r>
        </a:p>
      </dsp:txBody>
      <dsp:txXfrm>
        <a:off x="2471543" y="3820"/>
        <a:ext cx="1714796" cy="1028877"/>
      </dsp:txXfrm>
    </dsp:sp>
    <dsp:sp modelId="{34D2BB3B-293F-4E26-B456-F653B284F8BB}">
      <dsp:nvSpPr>
        <dsp:cNvPr id="0" name=""/>
        <dsp:cNvSpPr/>
      </dsp:nvSpPr>
      <dsp:spPr>
        <a:xfrm>
          <a:off x="585267" y="1204178"/>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Domestic Abuse</a:t>
          </a:r>
        </a:p>
      </dsp:txBody>
      <dsp:txXfrm>
        <a:off x="585267" y="1204178"/>
        <a:ext cx="1714796" cy="1028877"/>
      </dsp:txXfrm>
    </dsp:sp>
    <dsp:sp modelId="{89552E2C-3654-4422-9287-BC1E7576D579}">
      <dsp:nvSpPr>
        <dsp:cNvPr id="0" name=""/>
        <dsp:cNvSpPr/>
      </dsp:nvSpPr>
      <dsp:spPr>
        <a:xfrm>
          <a:off x="2471543" y="1204178"/>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Predatory Marriage</a:t>
          </a:r>
        </a:p>
      </dsp:txBody>
      <dsp:txXfrm>
        <a:off x="2471543" y="1204178"/>
        <a:ext cx="1714796" cy="1028877"/>
      </dsp:txXfrm>
    </dsp:sp>
    <dsp:sp modelId="{79BB3888-464C-4B89-AFEF-1EFF26342495}">
      <dsp:nvSpPr>
        <dsp:cNvPr id="0" name=""/>
        <dsp:cNvSpPr/>
      </dsp:nvSpPr>
      <dsp:spPr>
        <a:xfrm>
          <a:off x="585267" y="2404535"/>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DHRs and Suspected Suicide</a:t>
          </a:r>
        </a:p>
      </dsp:txBody>
      <dsp:txXfrm>
        <a:off x="585267" y="2404535"/>
        <a:ext cx="1714796" cy="1028877"/>
      </dsp:txXfrm>
    </dsp:sp>
    <dsp:sp modelId="{20B51705-1806-4BBB-AFB5-7C3D5FA897F1}">
      <dsp:nvSpPr>
        <dsp:cNvPr id="0" name=""/>
        <dsp:cNvSpPr/>
      </dsp:nvSpPr>
      <dsp:spPr>
        <a:xfrm>
          <a:off x="2471543" y="2404535"/>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Self Neglect</a:t>
          </a:r>
        </a:p>
      </dsp:txBody>
      <dsp:txXfrm>
        <a:off x="2471543" y="2404535"/>
        <a:ext cx="1714796" cy="1028877"/>
      </dsp:txXfrm>
    </dsp:sp>
    <dsp:sp modelId="{F5A46551-D144-4733-ADB9-C1655D8C4C41}">
      <dsp:nvSpPr>
        <dsp:cNvPr id="0" name=""/>
        <dsp:cNvSpPr/>
      </dsp:nvSpPr>
      <dsp:spPr>
        <a:xfrm>
          <a:off x="585267" y="3604893"/>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Modern Day Slavery</a:t>
          </a:r>
        </a:p>
      </dsp:txBody>
      <dsp:txXfrm>
        <a:off x="585267" y="3604893"/>
        <a:ext cx="1714796" cy="1028877"/>
      </dsp:txXfrm>
    </dsp:sp>
    <dsp:sp modelId="{E6357CB3-C6D1-438E-80BE-A0F87197C727}">
      <dsp:nvSpPr>
        <dsp:cNvPr id="0" name=""/>
        <dsp:cNvSpPr/>
      </dsp:nvSpPr>
      <dsp:spPr>
        <a:xfrm>
          <a:off x="2471543" y="3604893"/>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Home Takeover </a:t>
          </a:r>
        </a:p>
      </dsp:txBody>
      <dsp:txXfrm>
        <a:off x="2471543" y="3604893"/>
        <a:ext cx="1714796" cy="1028877"/>
      </dsp:txXfrm>
    </dsp:sp>
    <dsp:sp modelId="{95838B8B-BE81-4049-84AD-869FAA03012D}">
      <dsp:nvSpPr>
        <dsp:cNvPr id="0" name=""/>
        <dsp:cNvSpPr/>
      </dsp:nvSpPr>
      <dsp:spPr>
        <a:xfrm>
          <a:off x="593018" y="4809067"/>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93018" y="4809067"/>
        <a:ext cx="1714796" cy="1028877"/>
      </dsp:txXfrm>
    </dsp:sp>
    <dsp:sp modelId="{BF7B9D31-63DB-4731-AF59-72F844D2090C}">
      <dsp:nvSpPr>
        <dsp:cNvPr id="0" name=""/>
        <dsp:cNvSpPr/>
      </dsp:nvSpPr>
      <dsp:spPr>
        <a:xfrm>
          <a:off x="2471543" y="4805250"/>
          <a:ext cx="1714796" cy="10288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471543" y="4805250"/>
        <a:ext cx="1714796" cy="10288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A44C1-40B0-4C6C-9F48-47DBD71824A9}">
      <dsp:nvSpPr>
        <dsp:cNvPr id="0" name=""/>
        <dsp:cNvSpPr/>
      </dsp:nvSpPr>
      <dsp:spPr>
        <a:xfrm>
          <a:off x="0" y="471655"/>
          <a:ext cx="2124543" cy="1274726"/>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CSPR 9 </a:t>
          </a:r>
          <a:endParaRPr lang="en-US" sz="2100" kern="1200"/>
        </a:p>
      </dsp:txBody>
      <dsp:txXfrm>
        <a:off x="0" y="471655"/>
        <a:ext cx="2124543" cy="1274726"/>
      </dsp:txXfrm>
    </dsp:sp>
    <dsp:sp modelId="{97D0A1B6-C547-4F5E-8B17-DDC0967F81DA}">
      <dsp:nvSpPr>
        <dsp:cNvPr id="0" name=""/>
        <dsp:cNvSpPr/>
      </dsp:nvSpPr>
      <dsp:spPr>
        <a:xfrm>
          <a:off x="2336997" y="471655"/>
          <a:ext cx="2124543" cy="1274726"/>
        </a:xfrm>
        <a:prstGeom prst="rect">
          <a:avLst/>
        </a:prstGeom>
        <a:solidFill>
          <a:schemeClr val="accent5">
            <a:hueOff val="-348753"/>
            <a:satOff val="8468"/>
            <a:lumOff val="-12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CSPR 10 </a:t>
          </a:r>
          <a:endParaRPr lang="en-US" sz="2100" kern="1200"/>
        </a:p>
      </dsp:txBody>
      <dsp:txXfrm>
        <a:off x="2336997" y="471655"/>
        <a:ext cx="2124543" cy="1274726"/>
      </dsp:txXfrm>
    </dsp:sp>
    <dsp:sp modelId="{C27B0297-0B6E-4168-B73D-A953EB11B327}">
      <dsp:nvSpPr>
        <dsp:cNvPr id="0" name=""/>
        <dsp:cNvSpPr/>
      </dsp:nvSpPr>
      <dsp:spPr>
        <a:xfrm>
          <a:off x="4673995" y="471655"/>
          <a:ext cx="2124543" cy="1274726"/>
        </a:xfrm>
        <a:prstGeom prst="rect">
          <a:avLst/>
        </a:prstGeom>
        <a:solidFill>
          <a:schemeClr val="accent5">
            <a:hueOff val="-697505"/>
            <a:satOff val="16937"/>
            <a:lumOff val="-258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CSPR 14 &amp; 15 (Neglect thematic review) </a:t>
          </a:r>
          <a:endParaRPr lang="en-US" sz="2100" kern="1200"/>
        </a:p>
      </dsp:txBody>
      <dsp:txXfrm>
        <a:off x="4673995" y="471655"/>
        <a:ext cx="2124543" cy="1274726"/>
      </dsp:txXfrm>
    </dsp:sp>
    <dsp:sp modelId="{7E28A669-0F43-4AF3-AEF8-0C92F01F725A}">
      <dsp:nvSpPr>
        <dsp:cNvPr id="0" name=""/>
        <dsp:cNvSpPr/>
      </dsp:nvSpPr>
      <dsp:spPr>
        <a:xfrm>
          <a:off x="0" y="1958835"/>
          <a:ext cx="2124543" cy="1274726"/>
        </a:xfrm>
        <a:prstGeom prst="rect">
          <a:avLst/>
        </a:prstGeom>
        <a:solidFill>
          <a:schemeClr val="accent5">
            <a:hueOff val="-1046258"/>
            <a:satOff val="25405"/>
            <a:lumOff val="-388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CSPR 17</a:t>
          </a:r>
          <a:endParaRPr lang="en-US" sz="2100" kern="1200"/>
        </a:p>
      </dsp:txBody>
      <dsp:txXfrm>
        <a:off x="0" y="1958835"/>
        <a:ext cx="2124543" cy="1274726"/>
      </dsp:txXfrm>
    </dsp:sp>
    <dsp:sp modelId="{18C0CFCB-DB74-435A-AD3A-0E83BD7B9299}">
      <dsp:nvSpPr>
        <dsp:cNvPr id="0" name=""/>
        <dsp:cNvSpPr/>
      </dsp:nvSpPr>
      <dsp:spPr>
        <a:xfrm>
          <a:off x="2336997" y="1958835"/>
          <a:ext cx="2124543" cy="1274726"/>
        </a:xfrm>
        <a:prstGeom prst="rect">
          <a:avLst/>
        </a:prstGeom>
        <a:solidFill>
          <a:schemeClr val="accent5">
            <a:hueOff val="-1395010"/>
            <a:satOff val="33874"/>
            <a:lumOff val="-517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CSPR 18</a:t>
          </a:r>
          <a:endParaRPr lang="en-US" sz="2100" kern="1200"/>
        </a:p>
      </dsp:txBody>
      <dsp:txXfrm>
        <a:off x="2336997" y="1958835"/>
        <a:ext cx="2124543" cy="1274726"/>
      </dsp:txXfrm>
    </dsp:sp>
    <dsp:sp modelId="{8CA15A1A-C7CA-4A4C-A7A8-0AE25CCB166B}">
      <dsp:nvSpPr>
        <dsp:cNvPr id="0" name=""/>
        <dsp:cNvSpPr/>
      </dsp:nvSpPr>
      <dsp:spPr>
        <a:xfrm>
          <a:off x="4673995" y="1958835"/>
          <a:ext cx="2124543" cy="1274726"/>
        </a:xfrm>
        <a:prstGeom prst="rect">
          <a:avLst/>
        </a:prstGeom>
        <a:solidFill>
          <a:schemeClr val="accent5">
            <a:hueOff val="-1743763"/>
            <a:satOff val="42342"/>
            <a:lumOff val="-647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CSPR 25 </a:t>
          </a:r>
          <a:endParaRPr lang="en-US" sz="2100" kern="1200"/>
        </a:p>
      </dsp:txBody>
      <dsp:txXfrm>
        <a:off x="4673995" y="1958835"/>
        <a:ext cx="2124543" cy="12747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A44C1-40B0-4C6C-9F48-47DBD71824A9}">
      <dsp:nvSpPr>
        <dsp:cNvPr id="0" name=""/>
        <dsp:cNvSpPr/>
      </dsp:nvSpPr>
      <dsp:spPr>
        <a:xfrm>
          <a:off x="408642" y="1268"/>
          <a:ext cx="2848216" cy="1708929"/>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GB" sz="4700" kern="1200"/>
            <a:t>DHR 2</a:t>
          </a:r>
          <a:endParaRPr lang="en-US" sz="4700" kern="1200"/>
        </a:p>
      </dsp:txBody>
      <dsp:txXfrm>
        <a:off x="408642" y="1268"/>
        <a:ext cx="2848216" cy="1708929"/>
      </dsp:txXfrm>
    </dsp:sp>
    <dsp:sp modelId="{97D0A1B6-C547-4F5E-8B17-DDC0967F81DA}">
      <dsp:nvSpPr>
        <dsp:cNvPr id="0" name=""/>
        <dsp:cNvSpPr/>
      </dsp:nvSpPr>
      <dsp:spPr>
        <a:xfrm>
          <a:off x="3541680" y="3404"/>
          <a:ext cx="2848216" cy="1708929"/>
        </a:xfrm>
        <a:prstGeom prst="rect">
          <a:avLst/>
        </a:prstGeom>
        <a:solidFill>
          <a:schemeClr val="accent5">
            <a:hueOff val="-581254"/>
            <a:satOff val="14114"/>
            <a:lumOff val="-215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GB" sz="4700" kern="1200"/>
            <a:t>DHR 3  </a:t>
          </a:r>
          <a:endParaRPr lang="en-US" sz="4700" kern="1200"/>
        </a:p>
      </dsp:txBody>
      <dsp:txXfrm>
        <a:off x="3541680" y="3404"/>
        <a:ext cx="2848216" cy="1708929"/>
      </dsp:txXfrm>
    </dsp:sp>
    <dsp:sp modelId="{C27B0297-0B6E-4168-B73D-A953EB11B327}">
      <dsp:nvSpPr>
        <dsp:cNvPr id="0" name=""/>
        <dsp:cNvSpPr/>
      </dsp:nvSpPr>
      <dsp:spPr>
        <a:xfrm>
          <a:off x="408642" y="1995019"/>
          <a:ext cx="2848216" cy="1708929"/>
        </a:xfrm>
        <a:prstGeom prst="rect">
          <a:avLst/>
        </a:prstGeom>
        <a:solidFill>
          <a:schemeClr val="accent5">
            <a:hueOff val="-1162509"/>
            <a:satOff val="28228"/>
            <a:lumOff val="-431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GB" sz="4700" kern="1200"/>
            <a:t>DHR 4 </a:t>
          </a:r>
          <a:endParaRPr lang="en-US" sz="4700" kern="1200"/>
        </a:p>
      </dsp:txBody>
      <dsp:txXfrm>
        <a:off x="408642" y="1995019"/>
        <a:ext cx="2848216" cy="1708929"/>
      </dsp:txXfrm>
    </dsp:sp>
    <dsp:sp modelId="{7E28A669-0F43-4AF3-AEF8-0C92F01F725A}">
      <dsp:nvSpPr>
        <dsp:cNvPr id="0" name=""/>
        <dsp:cNvSpPr/>
      </dsp:nvSpPr>
      <dsp:spPr>
        <a:xfrm>
          <a:off x="3541680" y="1995019"/>
          <a:ext cx="2848216" cy="1708929"/>
        </a:xfrm>
        <a:prstGeom prst="rect">
          <a:avLst/>
        </a:prstGeom>
        <a:solidFill>
          <a:schemeClr val="accent5">
            <a:hueOff val="-1743763"/>
            <a:satOff val="42342"/>
            <a:lumOff val="-647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a:t>DHR Jason</a:t>
          </a:r>
        </a:p>
      </dsp:txBody>
      <dsp:txXfrm>
        <a:off x="3541680" y="1995019"/>
        <a:ext cx="2848216" cy="17089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A44C1-40B0-4C6C-9F48-47DBD71824A9}">
      <dsp:nvSpPr>
        <dsp:cNvPr id="0" name=""/>
        <dsp:cNvSpPr/>
      </dsp:nvSpPr>
      <dsp:spPr>
        <a:xfrm>
          <a:off x="408642" y="1268"/>
          <a:ext cx="2848216" cy="1708929"/>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a:t>SAR Lou</a:t>
          </a:r>
        </a:p>
      </dsp:txBody>
      <dsp:txXfrm>
        <a:off x="408642" y="1268"/>
        <a:ext cx="2848216" cy="1708929"/>
      </dsp:txXfrm>
    </dsp:sp>
    <dsp:sp modelId="{97D0A1B6-C547-4F5E-8B17-DDC0967F81DA}">
      <dsp:nvSpPr>
        <dsp:cNvPr id="0" name=""/>
        <dsp:cNvSpPr/>
      </dsp:nvSpPr>
      <dsp:spPr>
        <a:xfrm>
          <a:off x="3541680" y="3404"/>
          <a:ext cx="2848216" cy="1708929"/>
        </a:xfrm>
        <a:prstGeom prst="rect">
          <a:avLst/>
        </a:prstGeom>
        <a:solidFill>
          <a:schemeClr val="accent5">
            <a:hueOff val="-871881"/>
            <a:satOff val="21171"/>
            <a:lumOff val="-323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GB" sz="4700" kern="1200"/>
            <a:t>SAR Patricia   </a:t>
          </a:r>
          <a:endParaRPr lang="en-US" sz="4700" kern="1200"/>
        </a:p>
      </dsp:txBody>
      <dsp:txXfrm>
        <a:off x="3541680" y="3404"/>
        <a:ext cx="2848216" cy="1708929"/>
      </dsp:txXfrm>
    </dsp:sp>
    <dsp:sp modelId="{C27B0297-0B6E-4168-B73D-A953EB11B327}">
      <dsp:nvSpPr>
        <dsp:cNvPr id="0" name=""/>
        <dsp:cNvSpPr/>
      </dsp:nvSpPr>
      <dsp:spPr>
        <a:xfrm>
          <a:off x="1975161" y="1995019"/>
          <a:ext cx="2848216" cy="1708929"/>
        </a:xfrm>
        <a:prstGeom prst="rect">
          <a:avLst/>
        </a:prstGeom>
        <a:solidFill>
          <a:schemeClr val="accent5">
            <a:hueOff val="-1743763"/>
            <a:satOff val="42342"/>
            <a:lumOff val="-647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GB" sz="4700" kern="1200"/>
            <a:t>SAR Violet </a:t>
          </a:r>
          <a:endParaRPr lang="en-US" sz="4700" kern="1200"/>
        </a:p>
      </dsp:txBody>
      <dsp:txXfrm>
        <a:off x="1975161" y="1995019"/>
        <a:ext cx="2848216" cy="170892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4CC45-E70C-4D99-A8C7-1CA54244CDD8}" type="datetimeFigureOut">
              <a:rPr lang="en-GB" smtClean="0"/>
              <a:t>21/05/2026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163656-D608-4184-84F3-990716935F6E}" type="slidenum">
              <a:rPr lang="en-GB" smtClean="0"/>
              <a:t>‹#›</a:t>
            </a:fld>
            <a:endParaRPr lang="en-GB"/>
          </a:p>
        </p:txBody>
      </p:sp>
    </p:spTree>
    <p:extLst>
      <p:ext uri="{BB962C8B-B14F-4D97-AF65-F5344CB8AC3E}">
        <p14:creationId xmlns:p14="http://schemas.microsoft.com/office/powerpoint/2010/main" val="585498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3163656-D608-4184-84F3-990716935F6E}" type="slidenum">
              <a:rPr lang="en-GB" smtClean="0"/>
              <a:t>9</a:t>
            </a:fld>
            <a:endParaRPr lang="en-GB"/>
          </a:p>
        </p:txBody>
      </p:sp>
    </p:spTree>
    <p:extLst>
      <p:ext uri="{BB962C8B-B14F-4D97-AF65-F5344CB8AC3E}">
        <p14:creationId xmlns:p14="http://schemas.microsoft.com/office/powerpoint/2010/main" val="1353337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Please put under tab Education Training Page </a:t>
            </a:r>
          </a:p>
        </p:txBody>
      </p:sp>
      <p:sp>
        <p:nvSpPr>
          <p:cNvPr id="4" name="Slide Number Placeholder 3"/>
          <p:cNvSpPr>
            <a:spLocks noGrp="1"/>
          </p:cNvSpPr>
          <p:nvPr>
            <p:ph type="sldNum" sz="quarter" idx="5"/>
          </p:nvPr>
        </p:nvSpPr>
        <p:spPr/>
        <p:txBody>
          <a:bodyPr/>
          <a:lstStyle/>
          <a:p>
            <a:fld id="{00E6AB58-24C5-49C7-9C98-C69F1E894498}" type="slidenum">
              <a:t>23</a:t>
            </a:fld>
            <a:endParaRPr lang="en-GB"/>
          </a:p>
        </p:txBody>
      </p:sp>
    </p:spTree>
    <p:extLst>
      <p:ext uri="{BB962C8B-B14F-4D97-AF65-F5344CB8AC3E}">
        <p14:creationId xmlns:p14="http://schemas.microsoft.com/office/powerpoint/2010/main" val="479293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3163656-D608-4184-84F3-990716935F6E}" type="slidenum">
              <a:rPr lang="en-GB" smtClean="0"/>
              <a:t>29</a:t>
            </a:fld>
            <a:endParaRPr lang="en-GB"/>
          </a:p>
        </p:txBody>
      </p:sp>
    </p:spTree>
    <p:extLst>
      <p:ext uri="{BB962C8B-B14F-4D97-AF65-F5344CB8AC3E}">
        <p14:creationId xmlns:p14="http://schemas.microsoft.com/office/powerpoint/2010/main" val="2343137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0209D0C-21BC-49C3-809F-E56296980A9D}" type="slidenum">
              <a:rPr lang="en-GB" smtClean="0"/>
              <a:t>36</a:t>
            </a:fld>
            <a:endParaRPr lang="en-GB"/>
          </a:p>
        </p:txBody>
      </p:sp>
    </p:spTree>
    <p:extLst>
      <p:ext uri="{BB962C8B-B14F-4D97-AF65-F5344CB8AC3E}">
        <p14:creationId xmlns:p14="http://schemas.microsoft.com/office/powerpoint/2010/main" val="1898673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E6947E1-ED47-456B-9BF8-6AC885683CC3}" type="slidenum">
              <a:rPr lang="en-GB" smtClean="0"/>
              <a:t>37</a:t>
            </a:fld>
            <a:endParaRPr lang="en-GB"/>
          </a:p>
        </p:txBody>
      </p:sp>
    </p:spTree>
    <p:extLst>
      <p:ext uri="{BB962C8B-B14F-4D97-AF65-F5344CB8AC3E}">
        <p14:creationId xmlns:p14="http://schemas.microsoft.com/office/powerpoint/2010/main" val="235088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E9AE3F-1B7F-47F9-84C4-77622927D70C}" type="slidenum">
              <a:rPr lang="en-GB" smtClean="0"/>
              <a:t>41</a:t>
            </a:fld>
            <a:endParaRPr lang="en-GB"/>
          </a:p>
        </p:txBody>
      </p:sp>
    </p:spTree>
    <p:extLst>
      <p:ext uri="{BB962C8B-B14F-4D97-AF65-F5344CB8AC3E}">
        <p14:creationId xmlns:p14="http://schemas.microsoft.com/office/powerpoint/2010/main" val="1314507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E6947E1-ED47-456B-9BF8-6AC885683CC3}" type="slidenum">
              <a:rPr lang="en-GB" smtClean="0"/>
              <a:t>46</a:t>
            </a:fld>
            <a:endParaRPr lang="en-GB"/>
          </a:p>
        </p:txBody>
      </p:sp>
    </p:spTree>
    <p:extLst>
      <p:ext uri="{BB962C8B-B14F-4D97-AF65-F5344CB8AC3E}">
        <p14:creationId xmlns:p14="http://schemas.microsoft.com/office/powerpoint/2010/main" val="235088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953EB00-4037-4B6C-AA48-79C9279B2CCE}" type="slidenum">
              <a:rPr lang="en-GB" smtClean="0"/>
              <a:t>51</a:t>
            </a:fld>
            <a:endParaRPr lang="en-GB"/>
          </a:p>
        </p:txBody>
      </p:sp>
    </p:spTree>
    <p:extLst>
      <p:ext uri="{BB962C8B-B14F-4D97-AF65-F5344CB8AC3E}">
        <p14:creationId xmlns:p14="http://schemas.microsoft.com/office/powerpoint/2010/main" val="2564148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953EB00-4037-4B6C-AA48-79C9279B2CCE}" type="slidenum">
              <a:rPr lang="en-GB" smtClean="0"/>
              <a:t>53</a:t>
            </a:fld>
            <a:endParaRPr lang="en-GB"/>
          </a:p>
        </p:txBody>
      </p:sp>
    </p:spTree>
    <p:extLst>
      <p:ext uri="{BB962C8B-B14F-4D97-AF65-F5344CB8AC3E}">
        <p14:creationId xmlns:p14="http://schemas.microsoft.com/office/powerpoint/2010/main" val="2564148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7BF4D2-41F2-3A4A-839C-358DF3E1A5A1}" type="slidenum">
              <a:rPr lang="en-US" smtClean="0"/>
              <a:t>58</a:t>
            </a:fld>
            <a:endParaRPr lang="en-US"/>
          </a:p>
        </p:txBody>
      </p:sp>
    </p:spTree>
    <p:extLst>
      <p:ext uri="{BB962C8B-B14F-4D97-AF65-F5344CB8AC3E}">
        <p14:creationId xmlns:p14="http://schemas.microsoft.com/office/powerpoint/2010/main" val="2260362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7BF4D2-41F2-3A4A-839C-358DF3E1A5A1}" type="slidenum">
              <a:rPr lang="en-US" smtClean="0"/>
              <a:t>59</a:t>
            </a:fld>
            <a:endParaRPr lang="en-US"/>
          </a:p>
        </p:txBody>
      </p:sp>
    </p:spTree>
    <p:extLst>
      <p:ext uri="{BB962C8B-B14F-4D97-AF65-F5344CB8AC3E}">
        <p14:creationId xmlns:p14="http://schemas.microsoft.com/office/powerpoint/2010/main" val="2260362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3163656-D608-4184-84F3-990716935F6E}" type="slidenum">
              <a:rPr lang="en-GB" smtClean="0"/>
              <a:t>10</a:t>
            </a:fld>
            <a:endParaRPr lang="en-GB"/>
          </a:p>
        </p:txBody>
      </p:sp>
    </p:spTree>
    <p:extLst>
      <p:ext uri="{BB962C8B-B14F-4D97-AF65-F5344CB8AC3E}">
        <p14:creationId xmlns:p14="http://schemas.microsoft.com/office/powerpoint/2010/main" val="3996073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3163656-D608-4184-84F3-990716935F6E}" type="slidenum">
              <a:rPr lang="en-GB" smtClean="0"/>
              <a:t>14</a:t>
            </a:fld>
            <a:endParaRPr lang="en-GB"/>
          </a:p>
        </p:txBody>
      </p:sp>
    </p:spTree>
    <p:extLst>
      <p:ext uri="{BB962C8B-B14F-4D97-AF65-F5344CB8AC3E}">
        <p14:creationId xmlns:p14="http://schemas.microsoft.com/office/powerpoint/2010/main" val="2008088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3163656-D608-4184-84F3-990716935F6E}" type="slidenum">
              <a:rPr lang="en-GB" smtClean="0"/>
              <a:t>16</a:t>
            </a:fld>
            <a:endParaRPr lang="en-GB"/>
          </a:p>
        </p:txBody>
      </p:sp>
    </p:spTree>
    <p:extLst>
      <p:ext uri="{BB962C8B-B14F-4D97-AF65-F5344CB8AC3E}">
        <p14:creationId xmlns:p14="http://schemas.microsoft.com/office/powerpoint/2010/main" val="2978761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3163656-D608-4184-84F3-990716935F6E}" type="slidenum">
              <a:rPr lang="en-GB" smtClean="0"/>
              <a:t>18</a:t>
            </a:fld>
            <a:endParaRPr lang="en-GB"/>
          </a:p>
        </p:txBody>
      </p:sp>
    </p:spTree>
    <p:extLst>
      <p:ext uri="{BB962C8B-B14F-4D97-AF65-F5344CB8AC3E}">
        <p14:creationId xmlns:p14="http://schemas.microsoft.com/office/powerpoint/2010/main" val="4088166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DA999-CE6C-59FA-6019-90EEC13035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DAE74C-417B-ED42-9684-0D6AF9FB37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68B884-3D11-CA09-02E1-2D229F1A974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F24FEDA-6A21-A8AC-0154-66B9737BE26D}"/>
              </a:ext>
            </a:extLst>
          </p:cNvPr>
          <p:cNvSpPr>
            <a:spLocks noGrp="1"/>
          </p:cNvSpPr>
          <p:nvPr>
            <p:ph type="sldNum" sz="quarter" idx="5"/>
          </p:nvPr>
        </p:nvSpPr>
        <p:spPr/>
        <p:txBody>
          <a:bodyPr/>
          <a:lstStyle/>
          <a:p>
            <a:fld id="{33163656-D608-4184-84F3-990716935F6E}" type="slidenum">
              <a:rPr lang="en-GB" smtClean="0"/>
              <a:t>19</a:t>
            </a:fld>
            <a:endParaRPr lang="en-GB"/>
          </a:p>
        </p:txBody>
      </p:sp>
    </p:spTree>
    <p:extLst>
      <p:ext uri="{BB962C8B-B14F-4D97-AF65-F5344CB8AC3E}">
        <p14:creationId xmlns:p14="http://schemas.microsoft.com/office/powerpoint/2010/main" val="4171922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BB488-15DF-53C4-A6ED-CEFED91060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843E46-F7FB-C6F4-F99F-54864E9D78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079C11-88BB-6E95-A0C5-624156BEA45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92D1673-1511-3D74-097A-3754B1067B73}"/>
              </a:ext>
            </a:extLst>
          </p:cNvPr>
          <p:cNvSpPr>
            <a:spLocks noGrp="1"/>
          </p:cNvSpPr>
          <p:nvPr>
            <p:ph type="sldNum" sz="quarter" idx="5"/>
          </p:nvPr>
        </p:nvSpPr>
        <p:spPr/>
        <p:txBody>
          <a:bodyPr/>
          <a:lstStyle/>
          <a:p>
            <a:fld id="{33163656-D608-4184-84F3-990716935F6E}" type="slidenum">
              <a:rPr lang="en-GB" smtClean="0"/>
              <a:t>20</a:t>
            </a:fld>
            <a:endParaRPr lang="en-GB"/>
          </a:p>
        </p:txBody>
      </p:sp>
    </p:spTree>
    <p:extLst>
      <p:ext uri="{BB962C8B-B14F-4D97-AF65-F5344CB8AC3E}">
        <p14:creationId xmlns:p14="http://schemas.microsoft.com/office/powerpoint/2010/main" val="1639988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0E4EC-EB80-B765-E894-788197A9AF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4A5D1D-AFF0-8F34-1F41-A7A810AC0B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7B0D20-BF34-BA42-7CB5-6FEEE584A4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8ACEE6E-1ED1-CFD3-B425-BE778E9BB5EC}"/>
              </a:ext>
            </a:extLst>
          </p:cNvPr>
          <p:cNvSpPr>
            <a:spLocks noGrp="1"/>
          </p:cNvSpPr>
          <p:nvPr>
            <p:ph type="sldNum" sz="quarter" idx="5"/>
          </p:nvPr>
        </p:nvSpPr>
        <p:spPr/>
        <p:txBody>
          <a:bodyPr/>
          <a:lstStyle/>
          <a:p>
            <a:fld id="{33163656-D608-4184-84F3-990716935F6E}" type="slidenum">
              <a:rPr lang="en-GB" smtClean="0"/>
              <a:t>21</a:t>
            </a:fld>
            <a:endParaRPr lang="en-GB"/>
          </a:p>
        </p:txBody>
      </p:sp>
    </p:spTree>
    <p:extLst>
      <p:ext uri="{BB962C8B-B14F-4D97-AF65-F5344CB8AC3E}">
        <p14:creationId xmlns:p14="http://schemas.microsoft.com/office/powerpoint/2010/main" val="4209658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894E9-4F72-C518-6725-81C2024E4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845280-3E2A-E838-FFF1-96F53CAAA1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CBB4FE-04C0-07EA-693B-E7028B0BFF6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E87976F-AA79-9961-241E-3FA717403064}"/>
              </a:ext>
            </a:extLst>
          </p:cNvPr>
          <p:cNvSpPr>
            <a:spLocks noGrp="1"/>
          </p:cNvSpPr>
          <p:nvPr>
            <p:ph type="sldNum" sz="quarter" idx="5"/>
          </p:nvPr>
        </p:nvSpPr>
        <p:spPr/>
        <p:txBody>
          <a:bodyPr/>
          <a:lstStyle/>
          <a:p>
            <a:fld id="{33163656-D608-4184-84F3-990716935F6E}" type="slidenum">
              <a:rPr lang="en-GB" smtClean="0"/>
              <a:t>22</a:t>
            </a:fld>
            <a:endParaRPr lang="en-GB"/>
          </a:p>
        </p:txBody>
      </p:sp>
    </p:spTree>
    <p:extLst>
      <p:ext uri="{BB962C8B-B14F-4D97-AF65-F5344CB8AC3E}">
        <p14:creationId xmlns:p14="http://schemas.microsoft.com/office/powerpoint/2010/main" val="1412787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AB0143D-DD64-4BF4-A254-1218CA4ABB47}" type="datetimeFigureOut">
              <a:rPr lang="en-GB" smtClean="0"/>
              <a:t>21/05/2026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1D3CD9-0927-43D8-8825-E10F5B26ABB5}" type="slidenum">
              <a:rPr lang="en-GB" smtClean="0"/>
              <a:t>‹#›</a:t>
            </a:fld>
            <a:endParaRPr lang="en-GB"/>
          </a:p>
        </p:txBody>
      </p:sp>
    </p:spTree>
    <p:extLst>
      <p:ext uri="{BB962C8B-B14F-4D97-AF65-F5344CB8AC3E}">
        <p14:creationId xmlns:p14="http://schemas.microsoft.com/office/powerpoint/2010/main" val="676523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B0143D-DD64-4BF4-A254-1218CA4ABB47}" type="datetimeFigureOut">
              <a:rPr lang="en-GB" smtClean="0"/>
              <a:t>21/05/2026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1D3CD9-0927-43D8-8825-E10F5B26ABB5}" type="slidenum">
              <a:rPr lang="en-GB" smtClean="0"/>
              <a:t>‹#›</a:t>
            </a:fld>
            <a:endParaRPr lang="en-GB"/>
          </a:p>
        </p:txBody>
      </p:sp>
    </p:spTree>
    <p:extLst>
      <p:ext uri="{BB962C8B-B14F-4D97-AF65-F5344CB8AC3E}">
        <p14:creationId xmlns:p14="http://schemas.microsoft.com/office/powerpoint/2010/main" val="826439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B0143D-DD64-4BF4-A254-1218CA4ABB47}" type="datetimeFigureOut">
              <a:rPr lang="en-GB" smtClean="0"/>
              <a:t>21/05/2026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1D3CD9-0927-43D8-8825-E10F5B26ABB5}" type="slidenum">
              <a:rPr lang="en-GB" smtClean="0"/>
              <a:t>‹#›</a:t>
            </a:fld>
            <a:endParaRPr lang="en-GB"/>
          </a:p>
        </p:txBody>
      </p:sp>
    </p:spTree>
    <p:extLst>
      <p:ext uri="{BB962C8B-B14F-4D97-AF65-F5344CB8AC3E}">
        <p14:creationId xmlns:p14="http://schemas.microsoft.com/office/powerpoint/2010/main" val="696094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21/05/2026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21/05/2026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21/05/2026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21/05/2026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B0143D-DD64-4BF4-A254-1218CA4ABB47}" type="datetimeFigureOut">
              <a:rPr lang="en-GB" smtClean="0"/>
              <a:t>21/05/2026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1D3CD9-0927-43D8-8825-E10F5B26ABB5}" type="slidenum">
              <a:rPr lang="en-GB" smtClean="0"/>
              <a:t>‹#›</a:t>
            </a:fld>
            <a:endParaRPr lang="en-GB"/>
          </a:p>
        </p:txBody>
      </p:sp>
    </p:spTree>
    <p:extLst>
      <p:ext uri="{BB962C8B-B14F-4D97-AF65-F5344CB8AC3E}">
        <p14:creationId xmlns:p14="http://schemas.microsoft.com/office/powerpoint/2010/main" val="2971484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21/05/2026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B0143D-DD64-4BF4-A254-1218CA4ABB47}" type="datetimeFigureOut">
              <a:rPr lang="en-GB" smtClean="0"/>
              <a:t>21/05/2026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1D3CD9-0927-43D8-8825-E10F5B26ABB5}" type="slidenum">
              <a:rPr lang="en-GB" smtClean="0"/>
              <a:t>‹#›</a:t>
            </a:fld>
            <a:endParaRPr lang="en-GB"/>
          </a:p>
        </p:txBody>
      </p:sp>
    </p:spTree>
    <p:extLst>
      <p:ext uri="{BB962C8B-B14F-4D97-AF65-F5344CB8AC3E}">
        <p14:creationId xmlns:p14="http://schemas.microsoft.com/office/powerpoint/2010/main" val="3042272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B0143D-DD64-4BF4-A254-1218CA4ABB47}" type="datetimeFigureOut">
              <a:rPr lang="en-GB" smtClean="0"/>
              <a:t>21/05/2026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1D3CD9-0927-43D8-8825-E10F5B26ABB5}" type="slidenum">
              <a:rPr lang="en-GB" smtClean="0"/>
              <a:t>‹#›</a:t>
            </a:fld>
            <a:endParaRPr lang="en-GB"/>
          </a:p>
        </p:txBody>
      </p:sp>
    </p:spTree>
    <p:extLst>
      <p:ext uri="{BB962C8B-B14F-4D97-AF65-F5344CB8AC3E}">
        <p14:creationId xmlns:p14="http://schemas.microsoft.com/office/powerpoint/2010/main" val="1727182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B0143D-DD64-4BF4-A254-1218CA4ABB47}" type="datetimeFigureOut">
              <a:rPr lang="en-GB" smtClean="0"/>
              <a:t>21/05/2026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D1D3CD9-0927-43D8-8825-E10F5B26ABB5}" type="slidenum">
              <a:rPr lang="en-GB" smtClean="0"/>
              <a:t>‹#›</a:t>
            </a:fld>
            <a:endParaRPr lang="en-GB"/>
          </a:p>
        </p:txBody>
      </p:sp>
    </p:spTree>
    <p:extLst>
      <p:ext uri="{BB962C8B-B14F-4D97-AF65-F5344CB8AC3E}">
        <p14:creationId xmlns:p14="http://schemas.microsoft.com/office/powerpoint/2010/main" val="3350730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B0143D-DD64-4BF4-A254-1218CA4ABB47}"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D1D3CD9-0927-43D8-8825-E10F5B26ABB5}" type="slidenum">
              <a:rPr lang="en-GB" smtClean="0"/>
              <a:t>‹#›</a:t>
            </a:fld>
            <a:endParaRPr lang="en-GB"/>
          </a:p>
        </p:txBody>
      </p:sp>
    </p:spTree>
    <p:extLst>
      <p:ext uri="{BB962C8B-B14F-4D97-AF65-F5344CB8AC3E}">
        <p14:creationId xmlns:p14="http://schemas.microsoft.com/office/powerpoint/2010/main" val="3567750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B0143D-DD64-4BF4-A254-1218CA4ABB47}" type="datetimeFigureOut">
              <a:rPr lang="en-GB" smtClean="0"/>
              <a:t>21/05/2026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D1D3CD9-0927-43D8-8825-E10F5B26ABB5}" type="slidenum">
              <a:rPr lang="en-GB" smtClean="0"/>
              <a:t>‹#›</a:t>
            </a:fld>
            <a:endParaRPr lang="en-GB"/>
          </a:p>
        </p:txBody>
      </p:sp>
    </p:spTree>
    <p:extLst>
      <p:ext uri="{BB962C8B-B14F-4D97-AF65-F5344CB8AC3E}">
        <p14:creationId xmlns:p14="http://schemas.microsoft.com/office/powerpoint/2010/main" val="1054915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B0143D-DD64-4BF4-A254-1218CA4ABB47}" type="datetimeFigureOut">
              <a:rPr lang="en-GB" smtClean="0"/>
              <a:t>21/05/2026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1D3CD9-0927-43D8-8825-E10F5B26ABB5}" type="slidenum">
              <a:rPr lang="en-GB" smtClean="0"/>
              <a:t>‹#›</a:t>
            </a:fld>
            <a:endParaRPr lang="en-GB"/>
          </a:p>
        </p:txBody>
      </p:sp>
    </p:spTree>
    <p:extLst>
      <p:ext uri="{BB962C8B-B14F-4D97-AF65-F5344CB8AC3E}">
        <p14:creationId xmlns:p14="http://schemas.microsoft.com/office/powerpoint/2010/main" val="1431081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B0143D-DD64-4BF4-A254-1218CA4ABB47}" type="datetimeFigureOut">
              <a:rPr lang="en-GB" smtClean="0"/>
              <a:t>21/05/2026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1D3CD9-0927-43D8-8825-E10F5B26ABB5}" type="slidenum">
              <a:rPr lang="en-GB" smtClean="0"/>
              <a:t>‹#›</a:t>
            </a:fld>
            <a:endParaRPr lang="en-GB"/>
          </a:p>
        </p:txBody>
      </p:sp>
    </p:spTree>
    <p:extLst>
      <p:ext uri="{BB962C8B-B14F-4D97-AF65-F5344CB8AC3E}">
        <p14:creationId xmlns:p14="http://schemas.microsoft.com/office/powerpoint/2010/main" val="1241692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B0143D-DD64-4BF4-A254-1218CA4ABB47}" type="datetimeFigureOut">
              <a:rPr lang="en-GB" smtClean="0"/>
              <a:t>21/05/2026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1D3CD9-0927-43D8-8825-E10F5B26ABB5}" type="slidenum">
              <a:rPr lang="en-GB" smtClean="0"/>
              <a:t>‹#›</a:t>
            </a:fld>
            <a:endParaRPr lang="en-GB"/>
          </a:p>
        </p:txBody>
      </p:sp>
    </p:spTree>
    <p:extLst>
      <p:ext uri="{BB962C8B-B14F-4D97-AF65-F5344CB8AC3E}">
        <p14:creationId xmlns:p14="http://schemas.microsoft.com/office/powerpoint/2010/main" val="33343915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21/05/2026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s://telford.learningpool.com/course/view.php?id=1648"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news.comms.telford.gov.uk/3B3E1BCB7F991DEC3176CB5D1952DE7A13D3B609BC1A1244EA4140C07A3705C6/185CDF74A5BF9F0998408C25021A0BE4/LE35" TargetMode="Externa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news.comms.telford.gov.uk/D31ECD9260C77E9DF16B1DCBA9880B37E82DD33D447A09ABE48EAB273B1E05D5/185CDF74A5BF9F0998408C25021A0BE4/LE35" TargetMode="Externa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news.comms.telford.gov.uk/3673117E081690385E43FCC291FC3BA08890DC03245EF54A953DA57514BB4F67/185CDF74A5BF9F0998408C25021A0BE4/LE35" TargetMode="Externa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s://www.pexels.com/video/people-office-relationship-sitting-4100357/" TargetMode="Externa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hyperlink" Target="mailto:Partnerships@telford.gov.uk"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openclipart.org/detail/219677"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s://assets.publishing.service.gov.uk/media/6825b992a60aeba5ab34e006/The_families_first_partnership_programme_guide.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hyperlink" Target="https://www.freestock.com/free-videos/sunbeam-shooting-bridge-lake-water-1112518" TargetMode="Externa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Partnerships@telford.gov.uk" TargetMode="Externa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hyperlink" Target="mailto:Partnerships@telford.gov.uk"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rawpixel.com/search/collaboration?sort=curated&amp;premium=free&amp;page=1" TargetMode="External"/><Relationship Id="rId5" Type="http://schemas.openxmlformats.org/officeDocument/2006/relationships/image" Target="../media/image18.jpe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hyperlink" Target="https://www.eventbrite.com/e/lunch-learn-having-difficult-conversations-tickets-1985935658013?aff=oddtdtcreator&amp;keep_tld=tru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hyperlink" Target="https://www.eventbrite.com/e/twsp-lunch-learn-escalation-pathway-tickets-1985985985544?aff=oddtdtcreator&amp;keep_tld=tru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hyperlink" Target="https://www.eventbrite.com/cc/challenging-bias-in-safeguarding-da-practice-4836206?just_published=tru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hyperlink" Target="https://www.telfordeducationservices.co.uk/school-performance-team/schoolperformancedocs"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www.communitycare.co.uk/2017/06/19/top-tips-managing-professional-boundaries-social-work/" TargetMode="External"/><Relationship Id="rId3" Type="http://schemas.openxmlformats.org/officeDocument/2006/relationships/image" Target="../media/image35.emf"/><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emf"/><Relationship Id="rId4" Type="http://schemas.openxmlformats.org/officeDocument/2006/relationships/hyperlink" Target="https://www.partnersincare.org.uk/training-courses/professional-boundaries"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aegisuk.net/" TargetMode="External"/><Relationship Id="rId3" Type="http://schemas.openxmlformats.org/officeDocument/2006/relationships/image" Target="../media/image37.jpeg"/><Relationship Id="rId7" Type="http://schemas.openxmlformats.org/officeDocument/2006/relationships/hyperlink" Target="https://assets.publishing.service.gov.uk/media/66320b06c084007696fca731/Info_sharing_advice_content_May_2024.pdf"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assets.publishing.service.gov.uk/government/uploads/system/uploads/attachment_data/file/1177697/Improving_multi-agency_information_sharing_2023.pdf" TargetMode="External"/><Relationship Id="rId5" Type="http://schemas.openxmlformats.org/officeDocument/2006/relationships/hyperlink" Target="https://nhs-my.sharepoint.com/personal/laura_powell3_nhs_net/Documents/Documents/Personal/Current%20work/Telford%20pathways%20&amp;%20processes/CSPR/CSPR%2025/TW%20Movement%20into%20area%20pathway%20April%202025%20V2..docx" TargetMode="External"/><Relationship Id="rId10" Type="http://schemas.openxmlformats.org/officeDocument/2006/relationships/image" Target="../media/image40.png"/><Relationship Id="rId4" Type="http://schemas.openxmlformats.org/officeDocument/2006/relationships/image" Target="../media/image36.emf"/><Relationship Id="rId9" Type="http://schemas.openxmlformats.org/officeDocument/2006/relationships/image" Target="../media/image39.jpeg"/></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8" Type="http://schemas.openxmlformats.org/officeDocument/2006/relationships/hyperlink" Target="https://haveibeenpwned.com/" TargetMode="External"/><Relationship Id="rId3" Type="http://schemas.openxmlformats.org/officeDocument/2006/relationships/hyperlink" Target="https://www.actionfraud.police.uk/" TargetMode="External"/><Relationship Id="rId7" Type="http://schemas.openxmlformats.org/officeDocument/2006/relationships/hyperlink" Target="https://www.met.police.uk/police-forces/metropolitan-police/areas/campaigns/2019/little-guide-preventing-fraud/"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www.fca.org.uk/" TargetMode="External"/><Relationship Id="rId11" Type="http://schemas.openxmlformats.org/officeDocument/2006/relationships/image" Target="../media/image37.jpeg"/><Relationship Id="rId5" Type="http://schemas.openxmlformats.org/officeDocument/2006/relationships/hyperlink" Target="https://www.ncsc.gov.uk/section/about-this-website/report-scam-website" TargetMode="External"/><Relationship Id="rId10" Type="http://schemas.openxmlformats.org/officeDocument/2006/relationships/image" Target="../media/image36.emf"/><Relationship Id="rId4" Type="http://schemas.openxmlformats.org/officeDocument/2006/relationships/hyperlink" Target="mailto:report@phishing.gov.uk" TargetMode="External"/><Relationship Id="rId9" Type="http://schemas.openxmlformats.org/officeDocument/2006/relationships/hyperlink" Target="https://www.fca.org.uk/consumers/using-financial-services-register#:~:text=You%20can%20check%20our%20Financial,the%20firm%20has%20permission%20for.&amp;text=Search%20for%20the%20firm%20by,firm%20reference%20number%20(FRN)."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hyperlink" Target="https://camhs.mpft.nhs.uk/beeu" TargetMode="External"/><Relationship Id="rId2" Type="http://schemas.openxmlformats.org/officeDocument/2006/relationships/image" Target="../media/image36.emf"/><Relationship Id="rId1" Type="http://schemas.openxmlformats.org/officeDocument/2006/relationships/slideLayout" Target="../slideLayouts/slideLayout1.xml"/><Relationship Id="rId6" Type="http://schemas.openxmlformats.org/officeDocument/2006/relationships/hyperlink" Target="https://www.youngminds.org.uk/parent/parents-a-z-mental-health-guide/trauma/" TargetMode="External"/><Relationship Id="rId5" Type="http://schemas.openxmlformats.org/officeDocument/2006/relationships/hyperlink" Target="https://www.pngall.com/onion-png/download/2207" TargetMode="Externa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4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7.jpeg"/><Relationship Id="rId7" Type="http://schemas.openxmlformats.org/officeDocument/2006/relationships/hyperlink" Target="https://assets.publishing.service.gov.uk/media/65ba77e5f51b10000d6a7e7a/Child_Safeguarding_Review_Panel_annual_report_2022_to_2023.pdf"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assets.publishing.service.gov.uk/media/66320b06c084007696fca731/Info_sharing_advice_content_May_2024.pdf" TargetMode="External"/><Relationship Id="rId5" Type="http://schemas.openxmlformats.org/officeDocument/2006/relationships/hyperlink" Target="https://assets.publishing.service.gov.uk/government/uploads/system/uploads/attachment_data/file/1177697/Improving_multi-agency_information_sharing_2023.pdf" TargetMode="External"/><Relationship Id="rId4" Type="http://schemas.openxmlformats.org/officeDocument/2006/relationships/image" Target="../media/image36.emf"/><Relationship Id="rId9"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scie.org.uk/publications/guides/guide30/introduction/thinkchild.asp" TargetMode="External"/><Relationship Id="rId7" Type="http://schemas.openxmlformats.org/officeDocument/2006/relationships/image" Target="../media/image37.jpeg"/><Relationship Id="rId2" Type="http://schemas.openxmlformats.org/officeDocument/2006/relationships/image" Target="../media/image35.emf"/><Relationship Id="rId1" Type="http://schemas.openxmlformats.org/officeDocument/2006/relationships/slideLayout" Target="../slideLayouts/slideLayout1.xml"/><Relationship Id="rId6" Type="http://schemas.openxmlformats.org/officeDocument/2006/relationships/image" Target="../media/image36.emf"/><Relationship Id="rId5" Type="http://schemas.openxmlformats.org/officeDocument/2006/relationships/hyperlink" Target="https://www.telfordsafeguardingpartnership.org.uk/downloads/file/218/professional-curiosity" TargetMode="External"/><Relationship Id="rId4" Type="http://schemas.openxmlformats.org/officeDocument/2006/relationships/hyperlink" Target="https://www.telford.gov.uk/info/1006/children_and_young_people/5304/family_safeguarding"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emf"/><Relationship Id="rId7"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6.emf"/><Relationship Id="rId5" Type="http://schemas.openxmlformats.org/officeDocument/2006/relationships/hyperlink" Target="https://www.telfordsafeguardingpartnership.org.uk/downloads/file/29/escalation-policy" TargetMode="External"/><Relationship Id="rId4" Type="http://schemas.openxmlformats.org/officeDocument/2006/relationships/hyperlink" Target="https://www.telfordsafeguardingpartnership.org.uk/downloads/file/218/professional-curiosity"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hyperlink" Target="https://www.telfordsafeguardingpartnership.org.uk/downloads/file/262/cultural-competence-guidance" TargetMode="External"/><Relationship Id="rId7"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xml"/><Relationship Id="rId6" Type="http://schemas.openxmlformats.org/officeDocument/2006/relationships/hyperlink" Target="https://www.telfordsafeguardingpartnership.org.uk/downloads/file/33/hoarding-and-clutter-image-rating-assessment" TargetMode="External"/><Relationship Id="rId5" Type="http://schemas.openxmlformats.org/officeDocument/2006/relationships/hyperlink" Target="https://www.telfordsafeguardingpartnership.org.uk/downloads/file/183/home-conditions-procedure-2022" TargetMode="External"/><Relationship Id="rId4" Type="http://schemas.openxmlformats.org/officeDocument/2006/relationships/hyperlink" Target="https://www.telfordsafeguardingpartnership.org.uk/downloads/file/218/professional-curiosity" TargetMode="External"/><Relationship Id="rId9" Type="http://schemas.openxmlformats.org/officeDocument/2006/relationships/image" Target="../media/image38.png"/></Relationships>
</file>

<file path=ppt/slides/_rels/slide5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6.emf"/></Relationships>
</file>

<file path=ppt/slides/_rels/slide5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5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emf"/><Relationship Id="rId4" Type="http://schemas.openxmlformats.org/officeDocument/2006/relationships/hyperlink" Target="https://www.telfordsafeguardingpartnership.org.uk/downloads/file/29/escalation-policy"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6.emf"/><Relationship Id="rId5" Type="http://schemas.openxmlformats.org/officeDocument/2006/relationships/hyperlink" Target="https://www.telfordsafeguardingpartnership.org.uk/downloads/file/217/self-neglect" TargetMode="External"/><Relationship Id="rId4" Type="http://schemas.openxmlformats.org/officeDocument/2006/relationships/hyperlink" Target="https://www.telfordsafeguardingpartnership.org.uk/downloads/file/218/professional-curiosity"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www.telfordsafeguardingpartnership.org.uk/downloads/file/296/sab-manager-network-professional-curiosity" TargetMode="Externa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telfordsafeguardingpartnership.org.uk/downloads/file/262/cultural-competence-guidance" TargetMode="Externa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telfordsafeguardingpartnership.org.uk/downloads/file/267/best-practice-language-guide" TargetMode="External"/><Relationship Id="rId1" Type="http://schemas.openxmlformats.org/officeDocument/2006/relationships/slideLayout" Target="../slideLayouts/slideLayout2.xml"/><Relationship Id="rId5" Type="http://schemas.openxmlformats.org/officeDocument/2006/relationships/hyperlink" Target="https://wealthylike.com/blog/why-romanian-language-platforms-matter-in-europes-digital-gaming-space/" TargetMode="Externa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telford.learningpool.com/mod/facetoface/view.php?id=7726"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7" name="Group 6">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Subtitle 2">
            <a:extLst>
              <a:ext uri="{FF2B5EF4-FFF2-40B4-BE49-F238E27FC236}">
                <a16:creationId xmlns:a16="http://schemas.microsoft.com/office/drawing/2014/main" id="{1CCC006E-8DE4-D59E-DC0D-F9D6A38E08D0}"/>
              </a:ext>
            </a:extLst>
          </p:cNvPr>
          <p:cNvSpPr>
            <a:spLocks noGrp="1"/>
          </p:cNvSpPr>
          <p:nvPr>
            <p:ph type="subTitle" idx="1"/>
          </p:nvPr>
        </p:nvSpPr>
        <p:spPr>
          <a:xfrm>
            <a:off x="6096000" y="1213163"/>
            <a:ext cx="4887497" cy="3967516"/>
          </a:xfrm>
        </p:spPr>
        <p:txBody>
          <a:bodyPr vert="horz" lIns="91440" tIns="45720" rIns="91440" bIns="45720" rtlCol="0" anchor="ctr">
            <a:normAutofit fontScale="92500" lnSpcReduction="10000"/>
          </a:bodyPr>
          <a:lstStyle/>
          <a:p>
            <a:endParaRPr lang="en-US" sz="1800">
              <a:solidFill>
                <a:schemeClr val="tx2"/>
              </a:solidFill>
            </a:endParaRPr>
          </a:p>
          <a:p>
            <a:endParaRPr lang="en-US" sz="1800">
              <a:solidFill>
                <a:schemeClr val="tx2"/>
              </a:solidFill>
            </a:endParaRPr>
          </a:p>
          <a:p>
            <a:endParaRPr lang="en-US" sz="1800">
              <a:solidFill>
                <a:schemeClr val="tx2"/>
              </a:solidFill>
            </a:endParaRPr>
          </a:p>
          <a:p>
            <a:endParaRPr lang="en-US" sz="1800">
              <a:solidFill>
                <a:schemeClr val="tx2"/>
              </a:solidFill>
            </a:endParaRPr>
          </a:p>
          <a:p>
            <a:endParaRPr lang="en-US" sz="1800">
              <a:solidFill>
                <a:schemeClr val="tx2"/>
              </a:solidFill>
            </a:endParaRPr>
          </a:p>
          <a:p>
            <a:endParaRPr lang="en-US" sz="1800" b="1">
              <a:solidFill>
                <a:schemeClr val="tx2"/>
              </a:solidFill>
            </a:endParaRPr>
          </a:p>
          <a:p>
            <a:r>
              <a:rPr lang="en-US" sz="1800" b="1">
                <a:solidFill>
                  <a:schemeClr val="tx2"/>
                </a:solidFill>
              </a:rPr>
              <a:t>Training Offer 2025 – 2026 </a:t>
            </a:r>
          </a:p>
          <a:p>
            <a:pPr indent="-228600">
              <a:buFont typeface="Arial" panose="020B0604020202020204" pitchFamily="34" charset="0"/>
              <a:buChar char="•"/>
            </a:pPr>
            <a:endParaRPr lang="en-US" sz="1800" b="1" i="1">
              <a:solidFill>
                <a:schemeClr val="tx2"/>
              </a:solidFill>
            </a:endParaRPr>
          </a:p>
          <a:p>
            <a:pPr indent="-228600">
              <a:buFont typeface="Arial" panose="020B0604020202020204" pitchFamily="34" charset="0"/>
              <a:buChar char="•"/>
            </a:pPr>
            <a:endParaRPr lang="en-US" sz="1800" b="1" i="1">
              <a:solidFill>
                <a:schemeClr val="tx2"/>
              </a:solidFill>
            </a:endParaRPr>
          </a:p>
          <a:p>
            <a:r>
              <a:rPr lang="en-US" sz="1800" b="1" i="1">
                <a:solidFill>
                  <a:schemeClr val="tx2"/>
                </a:solidFill>
              </a:rPr>
              <a:t>“Empowering agencies, protecting communities:</a:t>
            </a:r>
          </a:p>
          <a:p>
            <a:r>
              <a:rPr lang="en-US" sz="1800" b="1" i="1">
                <a:solidFill>
                  <a:schemeClr val="tx2"/>
                </a:solidFill>
              </a:rPr>
              <a:t>Learning that safeguards every child”</a:t>
            </a:r>
          </a:p>
          <a:p>
            <a:pPr indent="-228600" algn="l">
              <a:buFont typeface="Arial" panose="020B0604020202020204" pitchFamily="34" charset="0"/>
              <a:buChar char="•"/>
            </a:pPr>
            <a:endParaRPr lang="en-US" sz="1800">
              <a:solidFill>
                <a:schemeClr val="tx2"/>
              </a:solidFill>
            </a:endParaRPr>
          </a:p>
          <a:p>
            <a:pPr indent="-228600" algn="l">
              <a:buFont typeface="Arial" panose="020B0604020202020204" pitchFamily="34" charset="0"/>
              <a:buChar char="•"/>
            </a:pPr>
            <a:endParaRPr lang="en-US" sz="1800">
              <a:solidFill>
                <a:schemeClr val="tx2"/>
              </a:solidFill>
            </a:endParaRPr>
          </a:p>
          <a:p>
            <a:pPr indent="-228600" algn="l">
              <a:buFont typeface="Arial" panose="020B0604020202020204" pitchFamily="34" charset="0"/>
              <a:buChar char="•"/>
            </a:pPr>
            <a:endParaRPr lang="en-US" sz="1800">
              <a:solidFill>
                <a:schemeClr val="tx2"/>
              </a:solidFill>
            </a:endParaRPr>
          </a:p>
          <a:p>
            <a:pPr indent="-228600" algn="l">
              <a:buFont typeface="Arial" panose="020B0604020202020204" pitchFamily="34" charset="0"/>
              <a:buChar char="•"/>
            </a:pPr>
            <a:endParaRPr lang="en-US" sz="1800">
              <a:solidFill>
                <a:schemeClr val="tx2"/>
              </a:solidFill>
            </a:endParaRPr>
          </a:p>
          <a:p>
            <a:pPr indent="-228600" algn="l">
              <a:buFont typeface="Arial" panose="020B0604020202020204" pitchFamily="34" charset="0"/>
              <a:buChar char="•"/>
            </a:pPr>
            <a:endParaRPr lang="en-US" sz="1800">
              <a:solidFill>
                <a:schemeClr val="tx2"/>
              </a:solidFill>
            </a:endParaRPr>
          </a:p>
          <a:p>
            <a:pPr indent="-228600" algn="l">
              <a:buFont typeface="Arial" panose="020B0604020202020204" pitchFamily="34" charset="0"/>
              <a:buChar char="•"/>
            </a:pPr>
            <a:endParaRPr lang="en-US" sz="1800">
              <a:solidFill>
                <a:schemeClr val="tx2"/>
              </a:solidFill>
            </a:endParaRPr>
          </a:p>
          <a:p>
            <a:pPr algn="l"/>
            <a:endParaRPr lang="en-US" sz="1800">
              <a:solidFill>
                <a:schemeClr val="tx2"/>
              </a:solidFill>
            </a:endParaRPr>
          </a:p>
          <a:p>
            <a:pPr indent="-228600" algn="l">
              <a:buFont typeface="Arial" panose="020B0604020202020204" pitchFamily="34" charset="0"/>
              <a:buChar char="•"/>
            </a:pPr>
            <a:endParaRPr lang="en-US" sz="1800">
              <a:solidFill>
                <a:schemeClr val="tx2"/>
              </a:solidFill>
            </a:endParaRPr>
          </a:p>
        </p:txBody>
      </p:sp>
      <p:pic>
        <p:nvPicPr>
          <p:cNvPr id="2050" name="Picture 2" descr="Telford and Wrekin Safeguarding Partnership logo">
            <a:extLst>
              <a:ext uri="{FF2B5EF4-FFF2-40B4-BE49-F238E27FC236}">
                <a16:creationId xmlns:a16="http://schemas.microsoft.com/office/drawing/2014/main" id="{496F6182-8C6B-FB62-F73B-CF66D1237B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873" y="2420760"/>
            <a:ext cx="3851562" cy="26501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CC logo">
            <a:extLst>
              <a:ext uri="{FF2B5EF4-FFF2-40B4-BE49-F238E27FC236}">
                <a16:creationId xmlns:a16="http://schemas.microsoft.com/office/drawing/2014/main" id="{95D52B4C-294F-579D-2A3A-1C94EE43F3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679" y="5488765"/>
            <a:ext cx="2257764" cy="106114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est Mercia Police | Worcester">
            <a:extLst>
              <a:ext uri="{FF2B5EF4-FFF2-40B4-BE49-F238E27FC236}">
                <a16:creationId xmlns:a16="http://schemas.microsoft.com/office/drawing/2014/main" id="{36B589E6-35A7-3AD4-E7C9-CFBEF246B8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6117" y="5267440"/>
            <a:ext cx="14097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elford and Wrekin Council - Extraordinary Bodies">
            <a:extLst>
              <a:ext uri="{FF2B5EF4-FFF2-40B4-BE49-F238E27FC236}">
                <a16:creationId xmlns:a16="http://schemas.microsoft.com/office/drawing/2014/main" id="{208EFF51-433C-75AB-1BBA-6469585D2E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7305" y="5488765"/>
            <a:ext cx="2091351" cy="1173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337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39F5C8-E32E-92D8-F2E9-2B1AF1DBA48E}"/>
              </a:ext>
            </a:extLst>
          </p:cNvPr>
          <p:cNvSpPr>
            <a:spLocks noGrp="1"/>
          </p:cNvSpPr>
          <p:nvPr>
            <p:ph type="title"/>
          </p:nvPr>
        </p:nvSpPr>
        <p:spPr>
          <a:xfrm>
            <a:off x="580852" y="1715525"/>
            <a:ext cx="4353116" cy="1474666"/>
          </a:xfrm>
        </p:spPr>
        <p:txBody>
          <a:bodyPr anchor="b">
            <a:normAutofit/>
          </a:bodyPr>
          <a:lstStyle/>
          <a:p>
            <a:pPr algn="ctr"/>
            <a:r>
              <a:rPr lang="en-GB" sz="28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Managing Allegations LADO</a:t>
            </a:r>
          </a:p>
        </p:txBody>
      </p:sp>
      <p:sp>
        <p:nvSpPr>
          <p:cNvPr id="3" name="Content Placeholder 2">
            <a:extLst>
              <a:ext uri="{FF2B5EF4-FFF2-40B4-BE49-F238E27FC236}">
                <a16:creationId xmlns:a16="http://schemas.microsoft.com/office/drawing/2014/main" id="{8ED009E8-2F27-3F61-E7E0-55826631202A}"/>
              </a:ext>
            </a:extLst>
          </p:cNvPr>
          <p:cNvSpPr>
            <a:spLocks noGrp="1"/>
          </p:cNvSpPr>
          <p:nvPr>
            <p:ph idx="1"/>
          </p:nvPr>
        </p:nvSpPr>
        <p:spPr>
          <a:xfrm>
            <a:off x="871442" y="3364356"/>
            <a:ext cx="4353116" cy="2516628"/>
          </a:xfrm>
        </p:spPr>
        <p:txBody>
          <a:bodyPr anchor="t">
            <a:normAutofit/>
          </a:bodyPr>
          <a:lstStyle/>
          <a:p>
            <a:pPr marL="0" indent="0">
              <a:buNone/>
            </a:pPr>
            <a:r>
              <a:rPr lang="en-GB" sz="2000">
                <a:solidFill>
                  <a:srgbClr val="595959"/>
                </a:solidFill>
              </a:rPr>
              <a:t>This training covers how to manage and respond to allegations against individuals working with children, following statutory guidance and the Local Authority Designated Officer (LADO) process to ensure safe, fair and consistent handling of concerns.</a:t>
            </a:r>
          </a:p>
        </p:txBody>
      </p:sp>
      <p:graphicFrame>
        <p:nvGraphicFramePr>
          <p:cNvPr id="4" name="Table 3">
            <a:extLst>
              <a:ext uri="{FF2B5EF4-FFF2-40B4-BE49-F238E27FC236}">
                <a16:creationId xmlns:a16="http://schemas.microsoft.com/office/drawing/2014/main" id="{454DA08C-0638-5A78-9711-0293BB3A585E}"/>
              </a:ext>
            </a:extLst>
          </p:cNvPr>
          <p:cNvGraphicFramePr>
            <a:graphicFrameLocks noGrp="1"/>
          </p:cNvGraphicFramePr>
          <p:nvPr>
            <p:extLst>
              <p:ext uri="{D42A27DB-BD31-4B8C-83A1-F6EECF244321}">
                <p14:modId xmlns:p14="http://schemas.microsoft.com/office/powerpoint/2010/main" val="3246800448"/>
              </p:ext>
            </p:extLst>
          </p:nvPr>
        </p:nvGraphicFramePr>
        <p:xfrm>
          <a:off x="6528816" y="1371598"/>
          <a:ext cx="4882896" cy="4565468"/>
        </p:xfrm>
        <a:graphic>
          <a:graphicData uri="http://schemas.openxmlformats.org/drawingml/2006/table">
            <a:tbl>
              <a:tblPr firstRow="1" bandRow="1">
                <a:tableStyleId>{FABFCF23-3B69-468F-B69F-88F6DE6A72F2}</a:tableStyleId>
              </a:tblPr>
              <a:tblGrid>
                <a:gridCol w="3162385">
                  <a:extLst>
                    <a:ext uri="{9D8B030D-6E8A-4147-A177-3AD203B41FA5}">
                      <a16:colId xmlns:a16="http://schemas.microsoft.com/office/drawing/2014/main" val="374593819"/>
                    </a:ext>
                  </a:extLst>
                </a:gridCol>
                <a:gridCol w="1720511">
                  <a:extLst>
                    <a:ext uri="{9D8B030D-6E8A-4147-A177-3AD203B41FA5}">
                      <a16:colId xmlns:a16="http://schemas.microsoft.com/office/drawing/2014/main" val="858795405"/>
                    </a:ext>
                  </a:extLst>
                </a:gridCol>
              </a:tblGrid>
              <a:tr h="458240">
                <a:tc>
                  <a:txBody>
                    <a:bodyPr/>
                    <a:lstStyle/>
                    <a:p>
                      <a:r>
                        <a:rPr lang="en-GB" sz="2200"/>
                        <a:t>Date</a:t>
                      </a:r>
                    </a:p>
                  </a:txBody>
                  <a:tcPr marL="115435" marR="115435" marT="57718" marB="57718"/>
                </a:tc>
                <a:tc>
                  <a:txBody>
                    <a:bodyPr/>
                    <a:lstStyle/>
                    <a:p>
                      <a:r>
                        <a:rPr lang="en-GB" sz="2200"/>
                        <a:t>Time </a:t>
                      </a:r>
                    </a:p>
                  </a:txBody>
                  <a:tcPr marL="115435" marR="115435" marT="57718" marB="57718"/>
                </a:tc>
                <a:extLst>
                  <a:ext uri="{0D108BD9-81ED-4DB2-BD59-A6C34878D82A}">
                    <a16:rowId xmlns:a16="http://schemas.microsoft.com/office/drawing/2014/main" val="2840753131"/>
                  </a:ext>
                </a:extLst>
              </a:tr>
              <a:tr h="458240">
                <a:tc gridSpan="2">
                  <a:txBody>
                    <a:bodyPr/>
                    <a:lstStyle/>
                    <a:p>
                      <a:r>
                        <a:rPr lang="en-GB" sz="2200" b="1"/>
                        <a:t>Meeting Point House, Telford </a:t>
                      </a:r>
                    </a:p>
                  </a:txBody>
                  <a:tcPr marL="115435" marR="115435" marT="57718" marB="57718"/>
                </a:tc>
                <a:tc hMerge="1">
                  <a:txBody>
                    <a:bodyPr/>
                    <a:lstStyle/>
                    <a:p>
                      <a:endParaRPr lang="en-GB"/>
                    </a:p>
                  </a:txBody>
                  <a:tcPr/>
                </a:tc>
                <a:extLst>
                  <a:ext uri="{0D108BD9-81ED-4DB2-BD59-A6C34878D82A}">
                    <a16:rowId xmlns:a16="http://schemas.microsoft.com/office/drawing/2014/main" val="2703661566"/>
                  </a:ext>
                </a:extLst>
              </a:tr>
              <a:tr h="593568">
                <a:tc>
                  <a:txBody>
                    <a:bodyPr/>
                    <a:lstStyle/>
                    <a:p>
                      <a:r>
                        <a:rPr lang="en-GB" sz="2200" b="1"/>
                        <a:t>2</a:t>
                      </a:r>
                      <a:r>
                        <a:rPr lang="en-GB" sz="2200" b="1" baseline="30000"/>
                        <a:t>nd</a:t>
                      </a:r>
                      <a:r>
                        <a:rPr lang="en-GB" sz="2200" b="1"/>
                        <a:t> March 2026</a:t>
                      </a:r>
                    </a:p>
                  </a:txBody>
                  <a:tcPr marL="115435" marR="115435" marT="57718" marB="57718"/>
                </a:tc>
                <a:tc>
                  <a:txBody>
                    <a:bodyPr/>
                    <a:lstStyle/>
                    <a:p>
                      <a:r>
                        <a:rPr lang="en-GB" sz="2200" b="1"/>
                        <a:t>09:00-13:00</a:t>
                      </a:r>
                    </a:p>
                  </a:txBody>
                  <a:tcPr marL="115435" marR="115435" marT="57718" marB="57718"/>
                </a:tc>
                <a:extLst>
                  <a:ext uri="{0D108BD9-81ED-4DB2-BD59-A6C34878D82A}">
                    <a16:rowId xmlns:a16="http://schemas.microsoft.com/office/drawing/2014/main" val="2484470686"/>
                  </a:ext>
                </a:extLst>
              </a:tr>
              <a:tr h="593568">
                <a:tc>
                  <a:txBody>
                    <a:bodyPr/>
                    <a:lstStyle/>
                    <a:p>
                      <a:r>
                        <a:rPr lang="en-GB" sz="2200" b="1"/>
                        <a:t>1</a:t>
                      </a:r>
                      <a:r>
                        <a:rPr lang="en-GB" sz="2200" b="1" baseline="30000"/>
                        <a:t>st</a:t>
                      </a:r>
                      <a:r>
                        <a:rPr lang="en-GB" sz="2200" b="1"/>
                        <a:t> June 2026  </a:t>
                      </a:r>
                    </a:p>
                  </a:txBody>
                  <a:tcPr marL="115435" marR="115435" marT="57718" marB="57718"/>
                </a:tc>
                <a:tc>
                  <a:txBody>
                    <a:bodyPr/>
                    <a:lstStyle/>
                    <a:p>
                      <a:r>
                        <a:rPr lang="en-GB" sz="2200" b="1"/>
                        <a:t>14:00-17:00</a:t>
                      </a:r>
                    </a:p>
                  </a:txBody>
                  <a:tcPr marL="115435" marR="115435" marT="57718" marB="57718"/>
                </a:tc>
                <a:extLst>
                  <a:ext uri="{0D108BD9-81ED-4DB2-BD59-A6C34878D82A}">
                    <a16:rowId xmlns:a16="http://schemas.microsoft.com/office/drawing/2014/main" val="3927221640"/>
                  </a:ext>
                </a:extLst>
              </a:tr>
              <a:tr h="593568">
                <a:tc>
                  <a:txBody>
                    <a:bodyPr/>
                    <a:lstStyle/>
                    <a:p>
                      <a:r>
                        <a:rPr lang="en-GB" sz="2200" b="1"/>
                        <a:t>7</a:t>
                      </a:r>
                      <a:r>
                        <a:rPr lang="en-GB" sz="2200" b="1" baseline="30000"/>
                        <a:t>th</a:t>
                      </a:r>
                      <a:r>
                        <a:rPr lang="en-GB" sz="2200" b="1"/>
                        <a:t> September 2026</a:t>
                      </a:r>
                    </a:p>
                  </a:txBody>
                  <a:tcPr marL="115435" marR="115435" marT="57718" marB="57718"/>
                </a:tc>
                <a:tc>
                  <a:txBody>
                    <a:bodyPr/>
                    <a:lstStyle/>
                    <a:p>
                      <a:r>
                        <a:rPr lang="en-GB" sz="2200" b="1"/>
                        <a:t>14:00-17:00</a:t>
                      </a:r>
                    </a:p>
                  </a:txBody>
                  <a:tcPr marL="115435" marR="115435" marT="57718" marB="57718"/>
                </a:tc>
                <a:extLst>
                  <a:ext uri="{0D108BD9-81ED-4DB2-BD59-A6C34878D82A}">
                    <a16:rowId xmlns:a16="http://schemas.microsoft.com/office/drawing/2014/main" val="3694621277"/>
                  </a:ext>
                </a:extLst>
              </a:tr>
              <a:tr h="593568">
                <a:tc>
                  <a:txBody>
                    <a:bodyPr/>
                    <a:lstStyle/>
                    <a:p>
                      <a:r>
                        <a:rPr lang="en-GB" sz="2200" b="1"/>
                        <a:t>7</a:t>
                      </a:r>
                      <a:r>
                        <a:rPr lang="en-GB" sz="2200" b="1" baseline="30000"/>
                        <a:t>th</a:t>
                      </a:r>
                      <a:r>
                        <a:rPr lang="en-GB" sz="2200" b="1"/>
                        <a:t> December 2026 </a:t>
                      </a:r>
                    </a:p>
                  </a:txBody>
                  <a:tcPr marL="115435" marR="115435" marT="57718" marB="57718"/>
                </a:tc>
                <a:tc>
                  <a:txBody>
                    <a:bodyPr/>
                    <a:lstStyle/>
                    <a:p>
                      <a:r>
                        <a:rPr lang="en-GB" sz="2200" b="1"/>
                        <a:t>09:00-13:00</a:t>
                      </a:r>
                    </a:p>
                  </a:txBody>
                  <a:tcPr marL="115435" marR="115435" marT="57718" marB="57718"/>
                </a:tc>
                <a:extLst>
                  <a:ext uri="{0D108BD9-81ED-4DB2-BD59-A6C34878D82A}">
                    <a16:rowId xmlns:a16="http://schemas.microsoft.com/office/drawing/2014/main" val="2164433111"/>
                  </a:ext>
                </a:extLst>
              </a:tr>
              <a:tr h="458240">
                <a:tc gridSpan="2">
                  <a:txBody>
                    <a:bodyPr/>
                    <a:lstStyle/>
                    <a:p>
                      <a:r>
                        <a:rPr lang="en-GB" sz="2200" b="1"/>
                        <a:t>Follow the link to book:</a:t>
                      </a:r>
                    </a:p>
                  </a:txBody>
                  <a:tcPr marL="115435" marR="115435" marT="57718" marB="57718"/>
                </a:tc>
                <a:tc hMerge="1">
                  <a:txBody>
                    <a:bodyPr/>
                    <a:lstStyle/>
                    <a:p>
                      <a:endParaRPr lang="en-GB"/>
                    </a:p>
                  </a:txBody>
                  <a:tcPr/>
                </a:tc>
                <a:extLst>
                  <a:ext uri="{0D108BD9-81ED-4DB2-BD59-A6C34878D82A}">
                    <a16:rowId xmlns:a16="http://schemas.microsoft.com/office/drawing/2014/main" val="2511261094"/>
                  </a:ext>
                </a:extLst>
              </a:tr>
              <a:tr h="630988">
                <a:tc gridSpan="2">
                  <a:txBody>
                    <a:bodyPr/>
                    <a:lstStyle/>
                    <a:p>
                      <a:r>
                        <a:rPr lang="en-GB" sz="2300">
                          <a:hlinkClick r:id="rId3"/>
                        </a:rPr>
                        <a:t>Course: Managing Allegations (LADO)</a:t>
                      </a:r>
                      <a:endParaRPr lang="en-GB" sz="2200"/>
                    </a:p>
                  </a:txBody>
                  <a:tcPr marL="115435" marR="115435" marT="57718" marB="57718"/>
                </a:tc>
                <a:tc hMerge="1">
                  <a:txBody>
                    <a:bodyPr/>
                    <a:lstStyle/>
                    <a:p>
                      <a:endParaRPr lang="en-GB"/>
                    </a:p>
                  </a:txBody>
                  <a:tcPr/>
                </a:tc>
                <a:extLst>
                  <a:ext uri="{0D108BD9-81ED-4DB2-BD59-A6C34878D82A}">
                    <a16:rowId xmlns:a16="http://schemas.microsoft.com/office/drawing/2014/main" val="776927029"/>
                  </a:ext>
                </a:extLst>
              </a:tr>
            </a:tbl>
          </a:graphicData>
        </a:graphic>
      </p:graphicFrame>
      <p:pic>
        <p:nvPicPr>
          <p:cNvPr id="5" name="Picture 4" descr="A logo for a safeguarding partnership&#10;&#10;AI-generated content may be incorrect.">
            <a:extLst>
              <a:ext uri="{FF2B5EF4-FFF2-40B4-BE49-F238E27FC236}">
                <a16:creationId xmlns:a16="http://schemas.microsoft.com/office/drawing/2014/main" id="{3D40D422-A268-DF47-74DB-EB9C84F0F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5745" y="792936"/>
            <a:ext cx="2263330" cy="1557337"/>
          </a:xfrm>
          <a:prstGeom prst="rect">
            <a:avLst/>
          </a:prstGeom>
        </p:spPr>
      </p:pic>
      <p:pic>
        <p:nvPicPr>
          <p:cNvPr id="7" name="Picture 6" descr="Sunlit desk">
            <a:extLst>
              <a:ext uri="{FF2B5EF4-FFF2-40B4-BE49-F238E27FC236}">
                <a16:creationId xmlns:a16="http://schemas.microsoft.com/office/drawing/2014/main" id="{32D3F885-164A-4578-6B20-6902DF7EDB4B}"/>
              </a:ext>
            </a:extLst>
          </p:cNvPr>
          <p:cNvPicPr>
            <a:picLocks noChangeAspect="1"/>
          </p:cNvPicPr>
          <p:nvPr/>
        </p:nvPicPr>
        <p:blipFill>
          <a:blip r:embed="rId5">
            <a:alphaModFix amt="16000"/>
            <a:extLst>
              <a:ext uri="{28A0092B-C50C-407E-A947-70E740481C1C}">
                <a14:useLocalDpi xmlns:a14="http://schemas.microsoft.com/office/drawing/2010/main" val="0"/>
              </a:ext>
            </a:extLst>
          </a:blip>
          <a:stretch>
            <a:fillRect/>
          </a:stretch>
        </p:blipFill>
        <p:spPr>
          <a:xfrm>
            <a:off x="6095256" y="0"/>
            <a:ext cx="6097489" cy="6858000"/>
          </a:xfrm>
          <a:prstGeom prst="rect">
            <a:avLst/>
          </a:prstGeom>
        </p:spPr>
      </p:pic>
    </p:spTree>
    <p:extLst>
      <p:ext uri="{BB962C8B-B14F-4D97-AF65-F5344CB8AC3E}">
        <p14:creationId xmlns:p14="http://schemas.microsoft.com/office/powerpoint/2010/main" val="4096809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B902ED-538E-2C22-301F-4A01179AD812}"/>
              </a:ext>
            </a:extLst>
          </p:cNvPr>
          <p:cNvSpPr>
            <a:spLocks noGrp="1"/>
          </p:cNvSpPr>
          <p:nvPr>
            <p:ph type="title"/>
          </p:nvPr>
        </p:nvSpPr>
        <p:spPr>
          <a:xfrm>
            <a:off x="613142" y="1954334"/>
            <a:ext cx="4353116" cy="1474666"/>
          </a:xfrm>
        </p:spPr>
        <p:txBody>
          <a:bodyPr anchor="b">
            <a:normAutofit/>
          </a:bodyPr>
          <a:lstStyle/>
          <a:p>
            <a:pPr algn="ctr"/>
            <a:r>
              <a:rPr lang="en-GB" sz="3200" b="1">
                <a:ln/>
                <a:solidFill>
                  <a:srgbClr val="595959"/>
                </a:solidFill>
                <a:effectLst>
                  <a:outerShdw blurRad="38100" dist="19050" dir="2700000" algn="tl" rotWithShape="0">
                    <a:schemeClr val="dk1">
                      <a:lumMod val="50000"/>
                      <a:alpha val="40000"/>
                    </a:schemeClr>
                  </a:outerShdw>
                </a:effectLst>
              </a:rPr>
              <a:t>Raising Awareness of Private </a:t>
            </a:r>
            <a:r>
              <a:rPr lang="en-GB" sz="2800" b="1">
                <a:ln/>
                <a:solidFill>
                  <a:srgbClr val="595959"/>
                </a:solidFill>
                <a:effectLst>
                  <a:outerShdw blurRad="38100" dist="19050" dir="2700000" algn="tl" rotWithShape="0">
                    <a:schemeClr val="dk1">
                      <a:lumMod val="50000"/>
                      <a:alpha val="40000"/>
                    </a:schemeClr>
                  </a:outerShdw>
                </a:effectLst>
              </a:rPr>
              <a:t>Fostering</a:t>
            </a:r>
            <a:r>
              <a:rPr lang="en-GB" sz="3200" b="1">
                <a:ln/>
                <a:solidFill>
                  <a:srgbClr val="595959"/>
                </a:solidFill>
                <a:effectLst>
                  <a:outerShdw blurRad="38100" dist="19050" dir="2700000" algn="tl" rotWithShape="0">
                    <a:schemeClr val="dk1">
                      <a:lumMod val="50000"/>
                      <a:alpha val="40000"/>
                    </a:schemeClr>
                  </a:outerShdw>
                </a:effectLst>
              </a:rPr>
              <a:t> </a:t>
            </a:r>
          </a:p>
        </p:txBody>
      </p:sp>
      <p:sp>
        <p:nvSpPr>
          <p:cNvPr id="3" name="Content Placeholder 2">
            <a:extLst>
              <a:ext uri="{FF2B5EF4-FFF2-40B4-BE49-F238E27FC236}">
                <a16:creationId xmlns:a16="http://schemas.microsoft.com/office/drawing/2014/main" id="{1AFE0A83-682F-07E7-0496-53EC858153FC}"/>
              </a:ext>
            </a:extLst>
          </p:cNvPr>
          <p:cNvSpPr>
            <a:spLocks noGrp="1"/>
          </p:cNvSpPr>
          <p:nvPr>
            <p:ph idx="1"/>
          </p:nvPr>
        </p:nvSpPr>
        <p:spPr>
          <a:xfrm>
            <a:off x="613142" y="3644765"/>
            <a:ext cx="4611416" cy="3770434"/>
          </a:xfrm>
        </p:spPr>
        <p:txBody>
          <a:bodyPr anchor="t">
            <a:normAutofit/>
          </a:bodyPr>
          <a:lstStyle/>
          <a:p>
            <a:pPr marL="0" indent="0">
              <a:buNone/>
            </a:pPr>
            <a:r>
              <a:rPr lang="en-GB" sz="2000">
                <a:solidFill>
                  <a:srgbClr val="595959"/>
                </a:solidFill>
              </a:rPr>
              <a:t>The Telford and Wrekin Safeguarding Partnership(TWSP) Raising Awareness of Private Fostering training provides a brief overview of what private fostering is, the legal requirements for notification, and the responsibilities of professionals in identifying and reporting private fostering arrangements to safeguard children.</a:t>
            </a:r>
          </a:p>
        </p:txBody>
      </p:sp>
      <p:graphicFrame>
        <p:nvGraphicFramePr>
          <p:cNvPr id="5" name="Table 4">
            <a:extLst>
              <a:ext uri="{FF2B5EF4-FFF2-40B4-BE49-F238E27FC236}">
                <a16:creationId xmlns:a16="http://schemas.microsoft.com/office/drawing/2014/main" id="{D2BB675D-CF85-F72C-F67A-883BAC04E576}"/>
              </a:ext>
            </a:extLst>
          </p:cNvPr>
          <p:cNvGraphicFramePr>
            <a:graphicFrameLocks noGrp="1"/>
          </p:cNvGraphicFramePr>
          <p:nvPr>
            <p:extLst>
              <p:ext uri="{D42A27DB-BD31-4B8C-83A1-F6EECF244321}">
                <p14:modId xmlns:p14="http://schemas.microsoft.com/office/powerpoint/2010/main" val="919043567"/>
              </p:ext>
            </p:extLst>
          </p:nvPr>
        </p:nvGraphicFramePr>
        <p:xfrm>
          <a:off x="6781801" y="1043873"/>
          <a:ext cx="4797057" cy="4815825"/>
        </p:xfrm>
        <a:graphic>
          <a:graphicData uri="http://schemas.openxmlformats.org/drawingml/2006/table">
            <a:tbl>
              <a:tblPr firstRow="1" bandRow="1">
                <a:tableStyleId>{FABFCF23-3B69-468F-B69F-88F6DE6A72F2}</a:tableStyleId>
              </a:tblPr>
              <a:tblGrid>
                <a:gridCol w="2928367">
                  <a:extLst>
                    <a:ext uri="{9D8B030D-6E8A-4147-A177-3AD203B41FA5}">
                      <a16:colId xmlns:a16="http://schemas.microsoft.com/office/drawing/2014/main" val="374593819"/>
                    </a:ext>
                  </a:extLst>
                </a:gridCol>
                <a:gridCol w="1868690">
                  <a:extLst>
                    <a:ext uri="{9D8B030D-6E8A-4147-A177-3AD203B41FA5}">
                      <a16:colId xmlns:a16="http://schemas.microsoft.com/office/drawing/2014/main" val="858795405"/>
                    </a:ext>
                  </a:extLst>
                </a:gridCol>
              </a:tblGrid>
              <a:tr h="461381">
                <a:tc>
                  <a:txBody>
                    <a:bodyPr/>
                    <a:lstStyle/>
                    <a:p>
                      <a:r>
                        <a:rPr lang="en-GB" sz="2100"/>
                        <a:t>Date</a:t>
                      </a:r>
                    </a:p>
                  </a:txBody>
                  <a:tcPr marL="109297" marR="109297" marT="54649" marB="54649"/>
                </a:tc>
                <a:tc>
                  <a:txBody>
                    <a:bodyPr/>
                    <a:lstStyle/>
                    <a:p>
                      <a:r>
                        <a:rPr lang="en-GB" sz="2100"/>
                        <a:t>Time </a:t>
                      </a:r>
                    </a:p>
                  </a:txBody>
                  <a:tcPr marL="109297" marR="109297" marT="54649" marB="54649"/>
                </a:tc>
                <a:extLst>
                  <a:ext uri="{0D108BD9-81ED-4DB2-BD59-A6C34878D82A}">
                    <a16:rowId xmlns:a16="http://schemas.microsoft.com/office/drawing/2014/main" val="2840753131"/>
                  </a:ext>
                </a:extLst>
              </a:tr>
              <a:tr h="461381">
                <a:tc gridSpan="2">
                  <a:txBody>
                    <a:bodyPr/>
                    <a:lstStyle/>
                    <a:p>
                      <a:r>
                        <a:rPr lang="en-GB" sz="2100" b="1"/>
                        <a:t>Microsoft Teams</a:t>
                      </a:r>
                    </a:p>
                  </a:txBody>
                  <a:tcPr marL="109297" marR="109297" marT="54649" marB="54649"/>
                </a:tc>
                <a:tc hMerge="1">
                  <a:txBody>
                    <a:bodyPr/>
                    <a:lstStyle/>
                    <a:p>
                      <a:endParaRPr lang="en-GB"/>
                    </a:p>
                  </a:txBody>
                  <a:tcPr/>
                </a:tc>
                <a:extLst>
                  <a:ext uri="{0D108BD9-81ED-4DB2-BD59-A6C34878D82A}">
                    <a16:rowId xmlns:a16="http://schemas.microsoft.com/office/drawing/2014/main" val="2703661566"/>
                  </a:ext>
                </a:extLst>
              </a:tr>
              <a:tr h="461381">
                <a:tc>
                  <a:txBody>
                    <a:bodyPr/>
                    <a:lstStyle/>
                    <a:p>
                      <a:r>
                        <a:rPr lang="en-GB" sz="2100" b="1"/>
                        <a:t>9</a:t>
                      </a:r>
                      <a:r>
                        <a:rPr lang="en-GB" sz="2100" b="1" baseline="30000"/>
                        <a:t>th</a:t>
                      </a:r>
                      <a:r>
                        <a:rPr lang="en-GB" sz="2100" b="1"/>
                        <a:t> January 2026</a:t>
                      </a:r>
                    </a:p>
                  </a:txBody>
                  <a:tcPr marL="109297" marR="109297" marT="54649" marB="54649"/>
                </a:tc>
                <a:tc>
                  <a:txBody>
                    <a:bodyPr/>
                    <a:lstStyle/>
                    <a:p>
                      <a:r>
                        <a:rPr lang="en-GB" sz="2100" b="1"/>
                        <a:t>12:00-13:00</a:t>
                      </a:r>
                    </a:p>
                  </a:txBody>
                  <a:tcPr marL="109297" marR="109297" marT="54649" marB="54649"/>
                </a:tc>
                <a:extLst>
                  <a:ext uri="{0D108BD9-81ED-4DB2-BD59-A6C34878D82A}">
                    <a16:rowId xmlns:a16="http://schemas.microsoft.com/office/drawing/2014/main" val="2484470686"/>
                  </a:ext>
                </a:extLst>
              </a:tr>
              <a:tr h="461381">
                <a:tc>
                  <a:txBody>
                    <a:bodyPr/>
                    <a:lstStyle/>
                    <a:p>
                      <a:r>
                        <a:rPr lang="en-GB" sz="2100" b="1"/>
                        <a:t>18th March 2026  </a:t>
                      </a:r>
                    </a:p>
                  </a:txBody>
                  <a:tcPr marL="109297" marR="109297" marT="54649" marB="54649"/>
                </a:tc>
                <a:tc>
                  <a:txBody>
                    <a:bodyPr/>
                    <a:lstStyle/>
                    <a:p>
                      <a:r>
                        <a:rPr lang="en-GB" sz="2100" b="1"/>
                        <a:t>10:00-11:00</a:t>
                      </a:r>
                    </a:p>
                  </a:txBody>
                  <a:tcPr marL="109297" marR="109297" marT="54649" marB="54649"/>
                </a:tc>
                <a:extLst>
                  <a:ext uri="{0D108BD9-81ED-4DB2-BD59-A6C34878D82A}">
                    <a16:rowId xmlns:a16="http://schemas.microsoft.com/office/drawing/2014/main" val="3927221640"/>
                  </a:ext>
                </a:extLst>
              </a:tr>
              <a:tr h="461381">
                <a:tc>
                  <a:txBody>
                    <a:bodyPr/>
                    <a:lstStyle/>
                    <a:p>
                      <a:r>
                        <a:rPr lang="en-GB" sz="2100" b="1"/>
                        <a:t>14</a:t>
                      </a:r>
                      <a:r>
                        <a:rPr lang="en-GB" sz="2100" b="1" baseline="30000"/>
                        <a:t>th</a:t>
                      </a:r>
                      <a:r>
                        <a:rPr lang="en-GB" sz="2100" b="1"/>
                        <a:t> May 2026</a:t>
                      </a:r>
                    </a:p>
                  </a:txBody>
                  <a:tcPr marL="109297" marR="109297" marT="54649" marB="54649"/>
                </a:tc>
                <a:tc>
                  <a:txBody>
                    <a:bodyPr/>
                    <a:lstStyle/>
                    <a:p>
                      <a:r>
                        <a:rPr lang="en-GB" sz="2100" b="1"/>
                        <a:t>15:00-16:00</a:t>
                      </a:r>
                    </a:p>
                  </a:txBody>
                  <a:tcPr marL="109297" marR="109297" marT="54649" marB="54649"/>
                </a:tc>
                <a:extLst>
                  <a:ext uri="{0D108BD9-81ED-4DB2-BD59-A6C34878D82A}">
                    <a16:rowId xmlns:a16="http://schemas.microsoft.com/office/drawing/2014/main" val="3694621277"/>
                  </a:ext>
                </a:extLst>
              </a:tr>
              <a:tr h="461381">
                <a:tc>
                  <a:txBody>
                    <a:bodyPr/>
                    <a:lstStyle/>
                    <a:p>
                      <a:r>
                        <a:rPr lang="en-GB" sz="2100" b="1"/>
                        <a:t>10</a:t>
                      </a:r>
                      <a:r>
                        <a:rPr lang="en-GB" sz="2100" b="1" baseline="30000"/>
                        <a:t>th</a:t>
                      </a:r>
                      <a:r>
                        <a:rPr lang="en-GB" sz="2100" b="1"/>
                        <a:t> July 2026 </a:t>
                      </a:r>
                    </a:p>
                  </a:txBody>
                  <a:tcPr marL="109297" marR="109297" marT="54649" marB="54649"/>
                </a:tc>
                <a:tc>
                  <a:txBody>
                    <a:bodyPr/>
                    <a:lstStyle/>
                    <a:p>
                      <a:r>
                        <a:rPr lang="en-GB" sz="2100" b="1"/>
                        <a:t>12:00-13:00</a:t>
                      </a:r>
                    </a:p>
                  </a:txBody>
                  <a:tcPr marL="109297" marR="109297" marT="54649" marB="54649"/>
                </a:tc>
                <a:extLst>
                  <a:ext uri="{0D108BD9-81ED-4DB2-BD59-A6C34878D82A}">
                    <a16:rowId xmlns:a16="http://schemas.microsoft.com/office/drawing/2014/main" val="2164433111"/>
                  </a:ext>
                </a:extLst>
              </a:tr>
              <a:tr h="461381">
                <a:tc>
                  <a:txBody>
                    <a:bodyPr/>
                    <a:lstStyle/>
                    <a:p>
                      <a:r>
                        <a:rPr lang="en-GB" sz="2100" b="1"/>
                        <a:t>16</a:t>
                      </a:r>
                      <a:r>
                        <a:rPr lang="en-GB" sz="2100" b="1" baseline="30000"/>
                        <a:t>th</a:t>
                      </a:r>
                      <a:r>
                        <a:rPr lang="en-GB" sz="2100" b="1"/>
                        <a:t> September 2026</a:t>
                      </a:r>
                    </a:p>
                  </a:txBody>
                  <a:tcPr marL="109297" marR="109297" marT="54649" marB="54649"/>
                </a:tc>
                <a:tc>
                  <a:txBody>
                    <a:bodyPr/>
                    <a:lstStyle/>
                    <a:p>
                      <a:r>
                        <a:rPr lang="en-GB" sz="2100" b="1"/>
                        <a:t>17:00-18:00</a:t>
                      </a:r>
                    </a:p>
                  </a:txBody>
                  <a:tcPr marL="109297" marR="109297" marT="54649" marB="54649"/>
                </a:tc>
                <a:extLst>
                  <a:ext uri="{0D108BD9-81ED-4DB2-BD59-A6C34878D82A}">
                    <a16:rowId xmlns:a16="http://schemas.microsoft.com/office/drawing/2014/main" val="415390933"/>
                  </a:ext>
                </a:extLst>
              </a:tr>
              <a:tr h="461381">
                <a:tc>
                  <a:txBody>
                    <a:bodyPr/>
                    <a:lstStyle/>
                    <a:p>
                      <a:r>
                        <a:rPr lang="en-GB" sz="2100" b="1"/>
                        <a:t>6</a:t>
                      </a:r>
                      <a:r>
                        <a:rPr lang="en-GB" sz="2100" b="1" baseline="30000"/>
                        <a:t>th</a:t>
                      </a:r>
                      <a:r>
                        <a:rPr lang="en-GB" sz="2100" b="1"/>
                        <a:t> November 2026</a:t>
                      </a:r>
                    </a:p>
                  </a:txBody>
                  <a:tcPr marL="109297" marR="109297" marT="54649" marB="54649"/>
                </a:tc>
                <a:tc>
                  <a:txBody>
                    <a:bodyPr/>
                    <a:lstStyle/>
                    <a:p>
                      <a:r>
                        <a:rPr lang="en-GB" sz="2100" b="1"/>
                        <a:t>09:30-10:30</a:t>
                      </a:r>
                    </a:p>
                  </a:txBody>
                  <a:tcPr marL="109297" marR="109297" marT="54649" marB="54649"/>
                </a:tc>
                <a:extLst>
                  <a:ext uri="{0D108BD9-81ED-4DB2-BD59-A6C34878D82A}">
                    <a16:rowId xmlns:a16="http://schemas.microsoft.com/office/drawing/2014/main" val="1113123231"/>
                  </a:ext>
                </a:extLst>
              </a:tr>
              <a:tr h="461381">
                <a:tc gridSpan="2">
                  <a:txBody>
                    <a:bodyPr/>
                    <a:lstStyle/>
                    <a:p>
                      <a:r>
                        <a:rPr lang="en-GB" sz="2100" b="1"/>
                        <a:t>Follow the link to book:</a:t>
                      </a:r>
                    </a:p>
                  </a:txBody>
                  <a:tcPr marL="109297" marR="109297" marT="54649" marB="54649"/>
                </a:tc>
                <a:tc hMerge="1">
                  <a:txBody>
                    <a:bodyPr/>
                    <a:lstStyle/>
                    <a:p>
                      <a:endParaRPr lang="en-GB"/>
                    </a:p>
                  </a:txBody>
                  <a:tcPr/>
                </a:tc>
                <a:extLst>
                  <a:ext uri="{0D108BD9-81ED-4DB2-BD59-A6C34878D82A}">
                    <a16:rowId xmlns:a16="http://schemas.microsoft.com/office/drawing/2014/main" val="2511261094"/>
                  </a:ext>
                </a:extLst>
              </a:tr>
              <a:tr h="663396">
                <a:tc gridSpan="2">
                  <a:txBody>
                    <a:bodyPr/>
                    <a:lstStyle/>
                    <a:p>
                      <a:r>
                        <a:rPr lang="en-GB" sz="1700" b="0" u="sng" kern="1200">
                          <a:solidFill>
                            <a:schemeClr val="tx1"/>
                          </a:solidFill>
                          <a:effectLst/>
                          <a:hlinkClick r:id="rId2" tooltip="https://news.comms.telford.gov.uk/3B3E1BCB7F991DEC3176CB5D1952DE7A13D3B609BC1A1244EA4140C07A3705C6/185CDF74A5BF9F0998408C25021A0BE4/LE35"/>
                        </a:rPr>
                        <a:t>TWSP Raising Awareness of Private Fostering Briefing</a:t>
                      </a:r>
                      <a:endParaRPr lang="en-GB" sz="2100"/>
                    </a:p>
                  </a:txBody>
                  <a:tcPr marL="109297" marR="109297" marT="54649" marB="54649"/>
                </a:tc>
                <a:tc hMerge="1">
                  <a:txBody>
                    <a:bodyPr/>
                    <a:lstStyle/>
                    <a:p>
                      <a:endParaRPr lang="en-GB"/>
                    </a:p>
                  </a:txBody>
                  <a:tcPr/>
                </a:tc>
                <a:extLst>
                  <a:ext uri="{0D108BD9-81ED-4DB2-BD59-A6C34878D82A}">
                    <a16:rowId xmlns:a16="http://schemas.microsoft.com/office/drawing/2014/main" val="776927029"/>
                  </a:ext>
                </a:extLst>
              </a:tr>
            </a:tbl>
          </a:graphicData>
        </a:graphic>
      </p:graphicFrame>
      <p:pic>
        <p:nvPicPr>
          <p:cNvPr id="6" name="Picture 5" descr="A logo for a safeguarding partnership&#10;&#10;AI-generated content may be incorrect.">
            <a:extLst>
              <a:ext uri="{FF2B5EF4-FFF2-40B4-BE49-F238E27FC236}">
                <a16:creationId xmlns:a16="http://schemas.microsoft.com/office/drawing/2014/main" id="{C074BC1C-A4A2-354F-D418-343FB56EC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528" y="648724"/>
            <a:ext cx="2263330" cy="1557337"/>
          </a:xfrm>
          <a:prstGeom prst="rect">
            <a:avLst/>
          </a:prstGeom>
        </p:spPr>
      </p:pic>
      <p:pic>
        <p:nvPicPr>
          <p:cNvPr id="7" name="Picture 6" descr="People hugging outdoors">
            <a:extLst>
              <a:ext uri="{FF2B5EF4-FFF2-40B4-BE49-F238E27FC236}">
                <a16:creationId xmlns:a16="http://schemas.microsoft.com/office/drawing/2014/main" id="{53F967EF-4AEF-2966-1445-FB973597C5B6}"/>
              </a:ext>
            </a:extLst>
          </p:cNvPr>
          <p:cNvPicPr>
            <a:picLocks noChangeAspect="1"/>
          </p:cNvPicPr>
          <p:nvPr/>
        </p:nvPicPr>
        <p:blipFill>
          <a:blip r:embed="rId4">
            <a:alphaModFix amt="11000"/>
            <a:extLst>
              <a:ext uri="{28A0092B-C50C-407E-A947-70E740481C1C}">
                <a14:useLocalDpi xmlns:a14="http://schemas.microsoft.com/office/drawing/2010/main" val="0"/>
              </a:ext>
            </a:extLst>
          </a:blip>
          <a:stretch>
            <a:fillRect/>
          </a:stretch>
        </p:blipFill>
        <p:spPr>
          <a:xfrm>
            <a:off x="6096000" y="-1"/>
            <a:ext cx="6096000" cy="6857999"/>
          </a:xfrm>
          <a:prstGeom prst="rect">
            <a:avLst/>
          </a:prstGeom>
        </p:spPr>
      </p:pic>
    </p:spTree>
    <p:extLst>
      <p:ext uri="{BB962C8B-B14F-4D97-AF65-F5344CB8AC3E}">
        <p14:creationId xmlns:p14="http://schemas.microsoft.com/office/powerpoint/2010/main" val="3910165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16B340-370A-3286-1C07-674961FF6E39}"/>
              </a:ext>
            </a:extLst>
          </p:cNvPr>
          <p:cNvSpPr>
            <a:spLocks noGrp="1"/>
          </p:cNvSpPr>
          <p:nvPr>
            <p:ph type="title"/>
          </p:nvPr>
        </p:nvSpPr>
        <p:spPr>
          <a:xfrm>
            <a:off x="555755" y="2412389"/>
            <a:ext cx="4353116" cy="1474666"/>
          </a:xfrm>
        </p:spPr>
        <p:txBody>
          <a:bodyPr anchor="b">
            <a:normAutofit/>
          </a:bodyPr>
          <a:lstStyle/>
          <a:p>
            <a:pPr algn="ctr"/>
            <a:r>
              <a:rPr lang="en-GB" sz="2800" b="1">
                <a:ln/>
                <a:solidFill>
                  <a:srgbClr val="595959"/>
                </a:solidFill>
                <a:effectLst>
                  <a:outerShdw blurRad="38100" dist="19050" dir="2700000" algn="tl" rotWithShape="0">
                    <a:schemeClr val="dk1">
                      <a:lumMod val="50000"/>
                      <a:alpha val="40000"/>
                    </a:schemeClr>
                  </a:outerShdw>
                </a:effectLst>
              </a:rPr>
              <a:t>Raising Awareness of Exploitation and Vulnerability </a:t>
            </a:r>
          </a:p>
        </p:txBody>
      </p:sp>
      <p:sp>
        <p:nvSpPr>
          <p:cNvPr id="3" name="Content Placeholder 2">
            <a:extLst>
              <a:ext uri="{FF2B5EF4-FFF2-40B4-BE49-F238E27FC236}">
                <a16:creationId xmlns:a16="http://schemas.microsoft.com/office/drawing/2014/main" id="{6234A736-DDA0-65CB-871E-59187776CDC8}"/>
              </a:ext>
            </a:extLst>
          </p:cNvPr>
          <p:cNvSpPr>
            <a:spLocks noGrp="1"/>
          </p:cNvSpPr>
          <p:nvPr>
            <p:ph idx="1"/>
          </p:nvPr>
        </p:nvSpPr>
        <p:spPr>
          <a:xfrm>
            <a:off x="555755" y="3887055"/>
            <a:ext cx="4669387" cy="2662223"/>
          </a:xfrm>
        </p:spPr>
        <p:txBody>
          <a:bodyPr anchor="t">
            <a:normAutofit/>
          </a:bodyPr>
          <a:lstStyle/>
          <a:p>
            <a:pPr marL="0" indent="0">
              <a:buNone/>
            </a:pPr>
            <a:r>
              <a:rPr lang="en-GB" sz="2000">
                <a:solidFill>
                  <a:srgbClr val="595959"/>
                </a:solidFill>
              </a:rPr>
              <a:t>The Raising Awareness of Exploitation and Vulnerability training helps professionals understand different forms of exploitation, recognise indicators of vulnerability and learn how to respond effectively to protect children and young people.</a:t>
            </a:r>
          </a:p>
        </p:txBody>
      </p:sp>
      <p:graphicFrame>
        <p:nvGraphicFramePr>
          <p:cNvPr id="5" name="Table 4">
            <a:extLst>
              <a:ext uri="{FF2B5EF4-FFF2-40B4-BE49-F238E27FC236}">
                <a16:creationId xmlns:a16="http://schemas.microsoft.com/office/drawing/2014/main" id="{FF3CAFE8-88A3-14A0-4C6C-B62EF5219D8F}"/>
              </a:ext>
            </a:extLst>
          </p:cNvPr>
          <p:cNvGraphicFramePr>
            <a:graphicFrameLocks noGrp="1"/>
          </p:cNvGraphicFramePr>
          <p:nvPr>
            <p:extLst>
              <p:ext uri="{D42A27DB-BD31-4B8C-83A1-F6EECF244321}">
                <p14:modId xmlns:p14="http://schemas.microsoft.com/office/powerpoint/2010/main" val="3150659965"/>
              </p:ext>
            </p:extLst>
          </p:nvPr>
        </p:nvGraphicFramePr>
        <p:xfrm>
          <a:off x="6574971" y="685799"/>
          <a:ext cx="5261429" cy="5531974"/>
        </p:xfrm>
        <a:graphic>
          <a:graphicData uri="http://schemas.openxmlformats.org/drawingml/2006/table">
            <a:tbl>
              <a:tblPr firstRow="1" bandRow="1">
                <a:tableStyleId>{FABFCF23-3B69-468F-B69F-88F6DE6A72F2}</a:tableStyleId>
              </a:tblPr>
              <a:tblGrid>
                <a:gridCol w="3717277">
                  <a:extLst>
                    <a:ext uri="{9D8B030D-6E8A-4147-A177-3AD203B41FA5}">
                      <a16:colId xmlns:a16="http://schemas.microsoft.com/office/drawing/2014/main" val="374593819"/>
                    </a:ext>
                  </a:extLst>
                </a:gridCol>
                <a:gridCol w="1544152">
                  <a:extLst>
                    <a:ext uri="{9D8B030D-6E8A-4147-A177-3AD203B41FA5}">
                      <a16:colId xmlns:a16="http://schemas.microsoft.com/office/drawing/2014/main" val="858795405"/>
                    </a:ext>
                  </a:extLst>
                </a:gridCol>
              </a:tblGrid>
              <a:tr h="437981">
                <a:tc>
                  <a:txBody>
                    <a:bodyPr/>
                    <a:lstStyle/>
                    <a:p>
                      <a:r>
                        <a:rPr lang="en-GB" sz="2000"/>
                        <a:t>Date</a:t>
                      </a:r>
                    </a:p>
                  </a:txBody>
                  <a:tcPr marL="102744" marR="102744" marT="51373" marB="51373"/>
                </a:tc>
                <a:tc>
                  <a:txBody>
                    <a:bodyPr/>
                    <a:lstStyle/>
                    <a:p>
                      <a:r>
                        <a:rPr lang="en-GB" sz="2000"/>
                        <a:t>Time </a:t>
                      </a:r>
                    </a:p>
                  </a:txBody>
                  <a:tcPr marL="102744" marR="102744" marT="51373" marB="51373"/>
                </a:tc>
                <a:extLst>
                  <a:ext uri="{0D108BD9-81ED-4DB2-BD59-A6C34878D82A}">
                    <a16:rowId xmlns:a16="http://schemas.microsoft.com/office/drawing/2014/main" val="2840753131"/>
                  </a:ext>
                </a:extLst>
              </a:tr>
              <a:tr h="437981">
                <a:tc gridSpan="2">
                  <a:txBody>
                    <a:bodyPr/>
                    <a:lstStyle/>
                    <a:p>
                      <a:r>
                        <a:rPr lang="en-GB" sz="2000" b="1"/>
                        <a:t>Microsoft Teams</a:t>
                      </a:r>
                    </a:p>
                  </a:txBody>
                  <a:tcPr marL="102744" marR="102744" marT="51373" marB="51373"/>
                </a:tc>
                <a:tc hMerge="1">
                  <a:txBody>
                    <a:bodyPr/>
                    <a:lstStyle/>
                    <a:p>
                      <a:endParaRPr lang="en-GB"/>
                    </a:p>
                  </a:txBody>
                  <a:tcPr/>
                </a:tc>
                <a:extLst>
                  <a:ext uri="{0D108BD9-81ED-4DB2-BD59-A6C34878D82A}">
                    <a16:rowId xmlns:a16="http://schemas.microsoft.com/office/drawing/2014/main" val="2703661566"/>
                  </a:ext>
                </a:extLst>
              </a:tr>
              <a:tr h="738833">
                <a:tc>
                  <a:txBody>
                    <a:bodyPr/>
                    <a:lstStyle/>
                    <a:p>
                      <a:r>
                        <a:rPr lang="en-GB" sz="2000" b="1"/>
                        <a:t>22nd January 2026</a:t>
                      </a:r>
                    </a:p>
                  </a:txBody>
                  <a:tcPr marL="102744" marR="102744" marT="51373" marB="51373"/>
                </a:tc>
                <a:tc>
                  <a:txBody>
                    <a:bodyPr/>
                    <a:lstStyle/>
                    <a:p>
                      <a:r>
                        <a:rPr lang="en-GB" sz="2000" b="1"/>
                        <a:t>09:00-11:00</a:t>
                      </a:r>
                    </a:p>
                  </a:txBody>
                  <a:tcPr marL="102744" marR="102744" marT="51373" marB="51373"/>
                </a:tc>
                <a:extLst>
                  <a:ext uri="{0D108BD9-81ED-4DB2-BD59-A6C34878D82A}">
                    <a16:rowId xmlns:a16="http://schemas.microsoft.com/office/drawing/2014/main" val="2484470686"/>
                  </a:ext>
                </a:extLst>
              </a:tr>
              <a:tr h="738833">
                <a:tc>
                  <a:txBody>
                    <a:bodyPr/>
                    <a:lstStyle/>
                    <a:p>
                      <a:r>
                        <a:rPr lang="en-GB" sz="2000" b="1"/>
                        <a:t>21</a:t>
                      </a:r>
                      <a:r>
                        <a:rPr lang="en-GB" sz="2000" b="1" baseline="30000"/>
                        <a:t>st</a:t>
                      </a:r>
                      <a:r>
                        <a:rPr lang="en-GB" sz="2000" b="1"/>
                        <a:t> April 2026  </a:t>
                      </a:r>
                    </a:p>
                  </a:txBody>
                  <a:tcPr marL="102744" marR="102744" marT="51373" marB="51373"/>
                </a:tc>
                <a:tc>
                  <a:txBody>
                    <a:bodyPr/>
                    <a:lstStyle/>
                    <a:p>
                      <a:r>
                        <a:rPr lang="en-GB" sz="2000" b="1"/>
                        <a:t>10:00-12:00</a:t>
                      </a:r>
                    </a:p>
                  </a:txBody>
                  <a:tcPr marL="102744" marR="102744" marT="51373" marB="51373"/>
                </a:tc>
                <a:extLst>
                  <a:ext uri="{0D108BD9-81ED-4DB2-BD59-A6C34878D82A}">
                    <a16:rowId xmlns:a16="http://schemas.microsoft.com/office/drawing/2014/main" val="3927221640"/>
                  </a:ext>
                </a:extLst>
              </a:tr>
              <a:tr h="738833">
                <a:tc>
                  <a:txBody>
                    <a:bodyPr/>
                    <a:lstStyle/>
                    <a:p>
                      <a:r>
                        <a:rPr lang="en-GB" sz="2000" b="1"/>
                        <a:t>6</a:t>
                      </a:r>
                      <a:r>
                        <a:rPr lang="en-GB" sz="2000" b="1" baseline="30000"/>
                        <a:t>th</a:t>
                      </a:r>
                      <a:r>
                        <a:rPr lang="en-GB" sz="2000" b="1"/>
                        <a:t> July 2026</a:t>
                      </a:r>
                    </a:p>
                  </a:txBody>
                  <a:tcPr marL="102744" marR="102744" marT="51373" marB="51373"/>
                </a:tc>
                <a:tc>
                  <a:txBody>
                    <a:bodyPr/>
                    <a:lstStyle/>
                    <a:p>
                      <a:r>
                        <a:rPr lang="en-GB" sz="2000" b="1"/>
                        <a:t>12:00-14:00</a:t>
                      </a:r>
                    </a:p>
                  </a:txBody>
                  <a:tcPr marL="102744" marR="102744" marT="51373" marB="51373"/>
                </a:tc>
                <a:extLst>
                  <a:ext uri="{0D108BD9-81ED-4DB2-BD59-A6C34878D82A}">
                    <a16:rowId xmlns:a16="http://schemas.microsoft.com/office/drawing/2014/main" val="3694621277"/>
                  </a:ext>
                </a:extLst>
              </a:tr>
              <a:tr h="738833">
                <a:tc>
                  <a:txBody>
                    <a:bodyPr/>
                    <a:lstStyle/>
                    <a:p>
                      <a:r>
                        <a:rPr lang="en-GB" sz="2000" b="1"/>
                        <a:t>1</a:t>
                      </a:r>
                      <a:r>
                        <a:rPr lang="en-GB" sz="2000" b="1" baseline="30000"/>
                        <a:t>st</a:t>
                      </a:r>
                      <a:r>
                        <a:rPr lang="en-GB" sz="2000" b="1"/>
                        <a:t> October 2026 </a:t>
                      </a:r>
                    </a:p>
                  </a:txBody>
                  <a:tcPr marL="102744" marR="102744" marT="51373" marB="51373"/>
                </a:tc>
                <a:tc>
                  <a:txBody>
                    <a:bodyPr/>
                    <a:lstStyle/>
                    <a:p>
                      <a:r>
                        <a:rPr lang="en-GB" sz="2000" b="1"/>
                        <a:t>11:00-13:00</a:t>
                      </a:r>
                    </a:p>
                  </a:txBody>
                  <a:tcPr marL="102744" marR="102744" marT="51373" marB="51373"/>
                </a:tc>
                <a:extLst>
                  <a:ext uri="{0D108BD9-81ED-4DB2-BD59-A6C34878D82A}">
                    <a16:rowId xmlns:a16="http://schemas.microsoft.com/office/drawing/2014/main" val="2164433111"/>
                  </a:ext>
                </a:extLst>
              </a:tr>
              <a:tr h="738833">
                <a:tc>
                  <a:txBody>
                    <a:bodyPr/>
                    <a:lstStyle/>
                    <a:p>
                      <a:r>
                        <a:rPr lang="en-GB" sz="2000" b="1"/>
                        <a:t>15</a:t>
                      </a:r>
                      <a:r>
                        <a:rPr lang="en-GB" sz="2000" b="1" baseline="30000"/>
                        <a:t>th</a:t>
                      </a:r>
                      <a:r>
                        <a:rPr lang="en-GB" sz="2000" b="1"/>
                        <a:t> December 2026</a:t>
                      </a:r>
                    </a:p>
                  </a:txBody>
                  <a:tcPr marL="102744" marR="102744" marT="51373" marB="51373"/>
                </a:tc>
                <a:tc>
                  <a:txBody>
                    <a:bodyPr/>
                    <a:lstStyle/>
                    <a:p>
                      <a:r>
                        <a:rPr lang="en-GB" sz="2000" b="1"/>
                        <a:t>10:00-12:00</a:t>
                      </a:r>
                    </a:p>
                  </a:txBody>
                  <a:tcPr marL="102744" marR="102744" marT="51373" marB="51373"/>
                </a:tc>
                <a:extLst>
                  <a:ext uri="{0D108BD9-81ED-4DB2-BD59-A6C34878D82A}">
                    <a16:rowId xmlns:a16="http://schemas.microsoft.com/office/drawing/2014/main" val="415390933"/>
                  </a:ext>
                </a:extLst>
              </a:tr>
              <a:tr h="437981">
                <a:tc gridSpan="2">
                  <a:txBody>
                    <a:bodyPr/>
                    <a:lstStyle/>
                    <a:p>
                      <a:r>
                        <a:rPr lang="en-GB" sz="2000" b="1"/>
                        <a:t>Follow the link to book:</a:t>
                      </a:r>
                    </a:p>
                  </a:txBody>
                  <a:tcPr marL="102744" marR="102744" marT="51373" marB="51373"/>
                </a:tc>
                <a:tc hMerge="1">
                  <a:txBody>
                    <a:bodyPr/>
                    <a:lstStyle/>
                    <a:p>
                      <a:endParaRPr lang="en-GB"/>
                    </a:p>
                  </a:txBody>
                  <a:tcPr/>
                </a:tc>
                <a:extLst>
                  <a:ext uri="{0D108BD9-81ED-4DB2-BD59-A6C34878D82A}">
                    <a16:rowId xmlns:a16="http://schemas.microsoft.com/office/drawing/2014/main" val="2511261094"/>
                  </a:ext>
                </a:extLst>
              </a:tr>
              <a:tr h="523866">
                <a:tc gridSpan="2">
                  <a:txBody>
                    <a:bodyPr/>
                    <a:lstStyle/>
                    <a:p>
                      <a:pPr algn="l">
                        <a:lnSpc>
                          <a:spcPts val="1800"/>
                        </a:lnSpc>
                        <a:buNone/>
                      </a:pPr>
                      <a:r>
                        <a:rPr lang="en-GB" sz="1700" u="sng">
                          <a:solidFill>
                            <a:srgbClr val="45818E"/>
                          </a:solidFill>
                          <a:effectLst/>
                          <a:hlinkClick r:id="rId2" tooltip="https://news.comms.telford.gov.uk/D31ECD9260C77E9DF16B1DCBA9880B37E82DD33D447A09ABE48EAB273B1E05D5/185CDF74A5BF9F0998408C25021A0BE4/LE35"/>
                        </a:rPr>
                        <a:t>TWSP Raising Awareness of Exploitation and Vulnerability</a:t>
                      </a:r>
                      <a:endParaRPr lang="en-GB" sz="1700">
                        <a:solidFill>
                          <a:srgbClr val="000000"/>
                        </a:solidFill>
                        <a:effectLst/>
                        <a:latin typeface="arial" panose="020B0604020202020204" pitchFamily="34" charset="0"/>
                      </a:endParaRPr>
                    </a:p>
                  </a:txBody>
                  <a:tcPr marL="0" marR="0" marT="59693" marB="0"/>
                </a:tc>
                <a:tc hMerge="1">
                  <a:txBody>
                    <a:bodyPr/>
                    <a:lstStyle/>
                    <a:p>
                      <a:pPr algn="l">
                        <a:lnSpc>
                          <a:spcPts val="1800"/>
                        </a:lnSpc>
                        <a:buNone/>
                      </a:pPr>
                      <a:endParaRPr lang="en-GB">
                        <a:solidFill>
                          <a:srgbClr val="000000"/>
                        </a:solidFill>
                        <a:effectLst/>
                        <a:latin typeface="arial" panose="020B0604020202020204" pitchFamily="34" charset="0"/>
                      </a:endParaRPr>
                    </a:p>
                  </a:txBody>
                  <a:tcPr marL="0" marR="0" marT="63500" marB="0"/>
                </a:tc>
                <a:extLst>
                  <a:ext uri="{0D108BD9-81ED-4DB2-BD59-A6C34878D82A}">
                    <a16:rowId xmlns:a16="http://schemas.microsoft.com/office/drawing/2014/main" val="725865350"/>
                  </a:ext>
                </a:extLst>
              </a:tr>
            </a:tbl>
          </a:graphicData>
        </a:graphic>
      </p:graphicFrame>
      <p:pic>
        <p:nvPicPr>
          <p:cNvPr id="6" name="Picture 5" descr="A logo for a safeguarding partnership&#10;&#10;AI-generated content may be incorrect.">
            <a:extLst>
              <a:ext uri="{FF2B5EF4-FFF2-40B4-BE49-F238E27FC236}">
                <a16:creationId xmlns:a16="http://schemas.microsoft.com/office/drawing/2014/main" id="{40B8FA00-E8DC-4D6A-2E47-A44533113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648" y="685799"/>
            <a:ext cx="2263330" cy="1557337"/>
          </a:xfrm>
          <a:prstGeom prst="rect">
            <a:avLst/>
          </a:prstGeom>
        </p:spPr>
      </p:pic>
      <p:pic>
        <p:nvPicPr>
          <p:cNvPr id="7" name="Picture 6" descr="Person with skipping rope">
            <a:extLst>
              <a:ext uri="{FF2B5EF4-FFF2-40B4-BE49-F238E27FC236}">
                <a16:creationId xmlns:a16="http://schemas.microsoft.com/office/drawing/2014/main" id="{DF88F560-8B9B-B469-9AA3-9FCDB0F2A7A6}"/>
              </a:ext>
            </a:extLst>
          </p:cNvPr>
          <p:cNvPicPr>
            <a:picLocks noChangeAspect="1"/>
          </p:cNvPicPr>
          <p:nvPr/>
        </p:nvPicPr>
        <p:blipFill>
          <a:blip r:embed="rId4">
            <a:alphaModFix amt="8000"/>
            <a:extLst>
              <a:ext uri="{28A0092B-C50C-407E-A947-70E740481C1C}">
                <a14:useLocalDpi xmlns:a14="http://schemas.microsoft.com/office/drawing/2010/main" val="0"/>
              </a:ext>
            </a:extLst>
          </a:blip>
          <a:stretch>
            <a:fillRect/>
          </a:stretch>
        </p:blipFill>
        <p:spPr>
          <a:xfrm>
            <a:off x="6096000" y="-7473"/>
            <a:ext cx="6096000" cy="6872946"/>
          </a:xfrm>
          <a:prstGeom prst="rect">
            <a:avLst/>
          </a:prstGeom>
        </p:spPr>
      </p:pic>
    </p:spTree>
    <p:extLst>
      <p:ext uri="{BB962C8B-B14F-4D97-AF65-F5344CB8AC3E}">
        <p14:creationId xmlns:p14="http://schemas.microsoft.com/office/powerpoint/2010/main" val="2564775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975F63-EBA5-7A9B-D3BA-3D5AB416E7CB}"/>
              </a:ext>
            </a:extLst>
          </p:cNvPr>
          <p:cNvSpPr>
            <a:spLocks noGrp="1"/>
          </p:cNvSpPr>
          <p:nvPr>
            <p:ph type="title"/>
          </p:nvPr>
        </p:nvSpPr>
        <p:spPr>
          <a:xfrm>
            <a:off x="740813" y="1878135"/>
            <a:ext cx="4353116" cy="1474666"/>
          </a:xfrm>
        </p:spPr>
        <p:txBody>
          <a:bodyPr anchor="b">
            <a:normAutofit/>
          </a:bodyPr>
          <a:lstStyle/>
          <a:p>
            <a:pPr algn="ctr"/>
            <a:r>
              <a:rPr lang="en-GB" sz="28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Brook Traffic Light Tool </a:t>
            </a:r>
          </a:p>
        </p:txBody>
      </p:sp>
      <p:sp>
        <p:nvSpPr>
          <p:cNvPr id="3" name="Content Placeholder 2">
            <a:extLst>
              <a:ext uri="{FF2B5EF4-FFF2-40B4-BE49-F238E27FC236}">
                <a16:creationId xmlns:a16="http://schemas.microsoft.com/office/drawing/2014/main" id="{9966B49D-27EB-89D8-72C9-9D214ECC4A1F}"/>
              </a:ext>
            </a:extLst>
          </p:cNvPr>
          <p:cNvSpPr>
            <a:spLocks noGrp="1"/>
          </p:cNvSpPr>
          <p:nvPr>
            <p:ph idx="1"/>
          </p:nvPr>
        </p:nvSpPr>
        <p:spPr>
          <a:xfrm>
            <a:off x="544286" y="3505199"/>
            <a:ext cx="4680272" cy="2712571"/>
          </a:xfrm>
        </p:spPr>
        <p:txBody>
          <a:bodyPr anchor="t">
            <a:normAutofit/>
          </a:bodyPr>
          <a:lstStyle/>
          <a:p>
            <a:pPr marL="0" indent="0">
              <a:buNone/>
            </a:pPr>
            <a:r>
              <a:rPr lang="en-GB" sz="2000">
                <a:solidFill>
                  <a:srgbClr val="595959"/>
                </a:solidFill>
              </a:rPr>
              <a:t>The TWSP Brook Traffic Light Tool training teaches professionals how to use the Brook Traffic Light System to identify, assess and respond appropriately to sexual behaviours in children and young people, distinguishing between healthy, concerning and harmful behaviours.</a:t>
            </a:r>
          </a:p>
        </p:txBody>
      </p:sp>
      <p:graphicFrame>
        <p:nvGraphicFramePr>
          <p:cNvPr id="5" name="Table 4">
            <a:extLst>
              <a:ext uri="{FF2B5EF4-FFF2-40B4-BE49-F238E27FC236}">
                <a16:creationId xmlns:a16="http://schemas.microsoft.com/office/drawing/2014/main" id="{FF910779-8690-59B9-2683-9630A1B60612}"/>
              </a:ext>
            </a:extLst>
          </p:cNvPr>
          <p:cNvGraphicFramePr>
            <a:graphicFrameLocks noGrp="1"/>
          </p:cNvGraphicFramePr>
          <p:nvPr>
            <p:extLst>
              <p:ext uri="{D42A27DB-BD31-4B8C-83A1-F6EECF244321}">
                <p14:modId xmlns:p14="http://schemas.microsoft.com/office/powerpoint/2010/main" val="4220393538"/>
              </p:ext>
            </p:extLst>
          </p:nvPr>
        </p:nvGraphicFramePr>
        <p:xfrm>
          <a:off x="6421120" y="685799"/>
          <a:ext cx="5384800" cy="5583356"/>
        </p:xfrm>
        <a:graphic>
          <a:graphicData uri="http://schemas.openxmlformats.org/drawingml/2006/table">
            <a:tbl>
              <a:tblPr firstRow="1" bandRow="1">
                <a:tableStyleId>{FABFCF23-3B69-468F-B69F-88F6DE6A72F2}</a:tableStyleId>
              </a:tblPr>
              <a:tblGrid>
                <a:gridCol w="3454202">
                  <a:extLst>
                    <a:ext uri="{9D8B030D-6E8A-4147-A177-3AD203B41FA5}">
                      <a16:colId xmlns:a16="http://schemas.microsoft.com/office/drawing/2014/main" val="374593819"/>
                    </a:ext>
                  </a:extLst>
                </a:gridCol>
                <a:gridCol w="236257">
                  <a:extLst>
                    <a:ext uri="{9D8B030D-6E8A-4147-A177-3AD203B41FA5}">
                      <a16:colId xmlns:a16="http://schemas.microsoft.com/office/drawing/2014/main" val="1808627325"/>
                    </a:ext>
                  </a:extLst>
                </a:gridCol>
                <a:gridCol w="1694341">
                  <a:extLst>
                    <a:ext uri="{9D8B030D-6E8A-4147-A177-3AD203B41FA5}">
                      <a16:colId xmlns:a16="http://schemas.microsoft.com/office/drawing/2014/main" val="858795405"/>
                    </a:ext>
                  </a:extLst>
                </a:gridCol>
              </a:tblGrid>
              <a:tr h="533401">
                <a:tc>
                  <a:txBody>
                    <a:bodyPr/>
                    <a:lstStyle/>
                    <a:p>
                      <a:r>
                        <a:rPr lang="en-GB" sz="2200"/>
                        <a:t>Date</a:t>
                      </a:r>
                    </a:p>
                  </a:txBody>
                  <a:tcPr marL="111511" marR="111511" marT="55757" marB="55757"/>
                </a:tc>
                <a:tc gridSpan="2">
                  <a:txBody>
                    <a:bodyPr/>
                    <a:lstStyle/>
                    <a:p>
                      <a:r>
                        <a:rPr lang="en-GB" sz="2200"/>
                        <a:t>Time </a:t>
                      </a:r>
                    </a:p>
                  </a:txBody>
                  <a:tcPr marL="111511" marR="111511" marT="55757" marB="55757"/>
                </a:tc>
                <a:tc hMerge="1">
                  <a:txBody>
                    <a:bodyPr/>
                    <a:lstStyle/>
                    <a:p>
                      <a:r>
                        <a:rPr lang="en-GB" sz="2200"/>
                        <a:t>Time </a:t>
                      </a:r>
                    </a:p>
                  </a:txBody>
                  <a:tcPr marL="111511" marR="111511" marT="55757" marB="55757"/>
                </a:tc>
                <a:extLst>
                  <a:ext uri="{0D108BD9-81ED-4DB2-BD59-A6C34878D82A}">
                    <a16:rowId xmlns:a16="http://schemas.microsoft.com/office/drawing/2014/main" val="2840753131"/>
                  </a:ext>
                </a:extLst>
              </a:tr>
              <a:tr h="482019">
                <a:tc gridSpan="3">
                  <a:txBody>
                    <a:bodyPr/>
                    <a:lstStyle/>
                    <a:p>
                      <a:r>
                        <a:rPr lang="en-GB" sz="2200" b="1"/>
                        <a:t>Meeting Point House </a:t>
                      </a:r>
                    </a:p>
                  </a:txBody>
                  <a:tcPr marL="111511" marR="111511" marT="55757" marB="55757"/>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03661566"/>
                  </a:ext>
                </a:extLst>
              </a:tr>
              <a:tr h="812827">
                <a:tc gridSpan="2">
                  <a:txBody>
                    <a:bodyPr/>
                    <a:lstStyle/>
                    <a:p>
                      <a:r>
                        <a:rPr lang="en-GB" sz="2200" b="1"/>
                        <a:t>20</a:t>
                      </a:r>
                      <a:r>
                        <a:rPr lang="en-GB" sz="2200" b="1" baseline="30000"/>
                        <a:t>th</a:t>
                      </a:r>
                      <a:r>
                        <a:rPr lang="en-GB" sz="2200" b="1"/>
                        <a:t> January 2026</a:t>
                      </a:r>
                    </a:p>
                  </a:txBody>
                  <a:tcPr marL="111511" marR="111511" marT="55757" marB="55757"/>
                </a:tc>
                <a:tc hMerge="1">
                  <a:txBody>
                    <a:bodyPr/>
                    <a:lstStyle/>
                    <a:p>
                      <a:endParaRPr lang="en-GB" sz="2200" b="1"/>
                    </a:p>
                  </a:txBody>
                  <a:tcPr marL="111511" marR="111511" marT="55757" marB="55757"/>
                </a:tc>
                <a:tc>
                  <a:txBody>
                    <a:bodyPr/>
                    <a:lstStyle/>
                    <a:p>
                      <a:r>
                        <a:rPr lang="en-GB" sz="2200" b="1"/>
                        <a:t>09:00-13:00</a:t>
                      </a:r>
                    </a:p>
                  </a:txBody>
                  <a:tcPr marL="111511" marR="111511" marT="55757" marB="55757"/>
                </a:tc>
                <a:extLst>
                  <a:ext uri="{0D108BD9-81ED-4DB2-BD59-A6C34878D82A}">
                    <a16:rowId xmlns:a16="http://schemas.microsoft.com/office/drawing/2014/main" val="2484470686"/>
                  </a:ext>
                </a:extLst>
              </a:tr>
              <a:tr h="482019">
                <a:tc gridSpan="3">
                  <a:txBody>
                    <a:bodyPr/>
                    <a:lstStyle/>
                    <a:p>
                      <a:r>
                        <a:rPr lang="en-GB" sz="2200" b="1"/>
                        <a:t>Microsoft Teams </a:t>
                      </a:r>
                    </a:p>
                  </a:txBody>
                  <a:tcPr marL="111511" marR="111511" marT="55757" marB="55757"/>
                </a:tc>
                <a:tc hMerge="1">
                  <a:txBody>
                    <a:bodyPr/>
                    <a:lstStyle/>
                    <a:p>
                      <a:endParaRPr lang="en-GB"/>
                    </a:p>
                  </a:txBody>
                  <a:tcPr/>
                </a:tc>
                <a:tc hMerge="1">
                  <a:txBody>
                    <a:bodyPr/>
                    <a:lstStyle/>
                    <a:p>
                      <a:endParaRPr lang="en-GB" sz="2000"/>
                    </a:p>
                  </a:txBody>
                  <a:tcPr marL="102744" marR="102744" marT="51373" marB="51373"/>
                </a:tc>
                <a:extLst>
                  <a:ext uri="{0D108BD9-81ED-4DB2-BD59-A6C34878D82A}">
                    <a16:rowId xmlns:a16="http://schemas.microsoft.com/office/drawing/2014/main" val="3927221640"/>
                  </a:ext>
                </a:extLst>
              </a:tr>
              <a:tr h="812827">
                <a:tc gridSpan="2">
                  <a:txBody>
                    <a:bodyPr/>
                    <a:lstStyle/>
                    <a:p>
                      <a:r>
                        <a:rPr lang="en-GB" sz="2200" b="1"/>
                        <a:t>3</a:t>
                      </a:r>
                      <a:r>
                        <a:rPr lang="en-GB" sz="2200" b="1" baseline="30000"/>
                        <a:t>rd</a:t>
                      </a:r>
                      <a:r>
                        <a:rPr lang="en-GB" sz="2200" b="1"/>
                        <a:t> March 2026</a:t>
                      </a:r>
                    </a:p>
                  </a:txBody>
                  <a:tcPr marL="111511" marR="111511" marT="55757" marB="55757"/>
                </a:tc>
                <a:tc hMerge="1">
                  <a:txBody>
                    <a:bodyPr/>
                    <a:lstStyle/>
                    <a:p>
                      <a:endParaRPr lang="en-GB" sz="2200" b="1"/>
                    </a:p>
                  </a:txBody>
                  <a:tcPr marL="111511" marR="111511" marT="55757" marB="55757"/>
                </a:tc>
                <a:tc>
                  <a:txBody>
                    <a:bodyPr/>
                    <a:lstStyle/>
                    <a:p>
                      <a:r>
                        <a:rPr lang="en-GB" sz="2200" b="1"/>
                        <a:t>18:00-20:00</a:t>
                      </a:r>
                    </a:p>
                  </a:txBody>
                  <a:tcPr marL="111511" marR="111511" marT="55757" marB="55757"/>
                </a:tc>
                <a:extLst>
                  <a:ext uri="{0D108BD9-81ED-4DB2-BD59-A6C34878D82A}">
                    <a16:rowId xmlns:a16="http://schemas.microsoft.com/office/drawing/2014/main" val="3694621277"/>
                  </a:ext>
                </a:extLst>
              </a:tr>
              <a:tr h="812827">
                <a:tc gridSpan="2">
                  <a:txBody>
                    <a:bodyPr/>
                    <a:lstStyle/>
                    <a:p>
                      <a:r>
                        <a:rPr lang="en-GB" sz="2200" b="1"/>
                        <a:t>17</a:t>
                      </a:r>
                      <a:r>
                        <a:rPr lang="en-GB" sz="2200" b="1" baseline="30000"/>
                        <a:t>th</a:t>
                      </a:r>
                      <a:r>
                        <a:rPr lang="en-GB" sz="2200" b="1"/>
                        <a:t> March 2026 </a:t>
                      </a:r>
                    </a:p>
                  </a:txBody>
                  <a:tcPr marL="111511" marR="111511" marT="55757" marB="55757"/>
                </a:tc>
                <a:tc hMerge="1">
                  <a:txBody>
                    <a:bodyPr/>
                    <a:lstStyle/>
                    <a:p>
                      <a:endParaRPr lang="en-GB" sz="2200" b="1"/>
                    </a:p>
                  </a:txBody>
                  <a:tcPr marL="111511" marR="111511" marT="55757" marB="55757"/>
                </a:tc>
                <a:tc>
                  <a:txBody>
                    <a:bodyPr/>
                    <a:lstStyle/>
                    <a:p>
                      <a:r>
                        <a:rPr lang="en-GB" sz="2200" b="1"/>
                        <a:t>18:00-20:00</a:t>
                      </a:r>
                    </a:p>
                  </a:txBody>
                  <a:tcPr marL="111511" marR="111511" marT="55757" marB="55757"/>
                </a:tc>
                <a:extLst>
                  <a:ext uri="{0D108BD9-81ED-4DB2-BD59-A6C34878D82A}">
                    <a16:rowId xmlns:a16="http://schemas.microsoft.com/office/drawing/2014/main" val="2164433111"/>
                  </a:ext>
                </a:extLst>
              </a:tr>
              <a:tr h="812827">
                <a:tc gridSpan="3">
                  <a:txBody>
                    <a:bodyPr/>
                    <a:lstStyle/>
                    <a:p>
                      <a:r>
                        <a:rPr lang="en-GB" sz="2200" b="1"/>
                        <a:t>(Both online sessions must be attended)</a:t>
                      </a:r>
                    </a:p>
                  </a:txBody>
                  <a:tcPr marL="111511" marR="111511" marT="55757" marB="55757"/>
                </a:tc>
                <a:tc hMerge="1">
                  <a:txBody>
                    <a:bodyPr/>
                    <a:lstStyle/>
                    <a:p>
                      <a:endParaRPr lang="en-GB"/>
                    </a:p>
                  </a:txBody>
                  <a:tcPr/>
                </a:tc>
                <a:tc hMerge="1">
                  <a:txBody>
                    <a:bodyPr/>
                    <a:lstStyle/>
                    <a:p>
                      <a:endParaRPr lang="en-GB" sz="2000"/>
                    </a:p>
                  </a:txBody>
                  <a:tcPr marL="102744" marR="102744" marT="51373" marB="51373"/>
                </a:tc>
                <a:extLst>
                  <a:ext uri="{0D108BD9-81ED-4DB2-BD59-A6C34878D82A}">
                    <a16:rowId xmlns:a16="http://schemas.microsoft.com/office/drawing/2014/main" val="1196940159"/>
                  </a:ext>
                </a:extLst>
              </a:tr>
              <a:tr h="482019">
                <a:tc gridSpan="3">
                  <a:txBody>
                    <a:bodyPr/>
                    <a:lstStyle/>
                    <a:p>
                      <a:r>
                        <a:rPr lang="en-GB" sz="2200" b="1"/>
                        <a:t>Follow the link to book:</a:t>
                      </a:r>
                    </a:p>
                  </a:txBody>
                  <a:tcPr marL="111511" marR="111511" marT="55757" marB="55757"/>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511261094"/>
                  </a:ext>
                </a:extLst>
              </a:tr>
              <a:tr h="352590">
                <a:tc gridSpan="3">
                  <a:txBody>
                    <a:bodyPr/>
                    <a:lstStyle/>
                    <a:p>
                      <a:pPr algn="l">
                        <a:lnSpc>
                          <a:spcPts val="1800"/>
                        </a:lnSpc>
                        <a:buNone/>
                      </a:pPr>
                      <a:r>
                        <a:rPr lang="en-GB" sz="2000" b="0" u="sng" kern="1200">
                          <a:solidFill>
                            <a:schemeClr val="tx1"/>
                          </a:solidFill>
                          <a:effectLst/>
                          <a:hlinkClick r:id="rId2" tooltip="https://news.comms.telford.gov.uk/3673117E081690385E43FCC291FC3BA08890DC03245EF54A953DA57514BB4F67/185CDF74A5BF9F0998408C25021A0BE4/LE35"/>
                        </a:rPr>
                        <a:t>TWSP - Brook Traffic Light Tool</a:t>
                      </a:r>
                      <a:endParaRPr lang="en-GB" sz="1800">
                        <a:solidFill>
                          <a:srgbClr val="000000"/>
                        </a:solidFill>
                        <a:effectLst/>
                        <a:latin typeface="arial" panose="020B0604020202020204" pitchFamily="34" charset="0"/>
                      </a:endParaRPr>
                    </a:p>
                  </a:txBody>
                  <a:tcPr marL="0" marR="0" marT="64787" marB="0"/>
                </a:tc>
                <a:tc hMerge="1">
                  <a:txBody>
                    <a:bodyPr/>
                    <a:lstStyle/>
                    <a:p>
                      <a:endParaRPr lang="en-GB"/>
                    </a:p>
                  </a:txBody>
                  <a:tcPr/>
                </a:tc>
                <a:tc hMerge="1">
                  <a:txBody>
                    <a:bodyPr/>
                    <a:lstStyle/>
                    <a:p>
                      <a:pPr algn="l">
                        <a:lnSpc>
                          <a:spcPts val="1800"/>
                        </a:lnSpc>
                        <a:buNone/>
                      </a:pPr>
                      <a:endParaRPr lang="en-GB">
                        <a:solidFill>
                          <a:srgbClr val="000000"/>
                        </a:solidFill>
                        <a:effectLst/>
                        <a:latin typeface="arial" panose="020B0604020202020204" pitchFamily="34" charset="0"/>
                      </a:endParaRPr>
                    </a:p>
                  </a:txBody>
                  <a:tcPr marL="0" marR="0" marT="63500" marB="0"/>
                </a:tc>
                <a:extLst>
                  <a:ext uri="{0D108BD9-81ED-4DB2-BD59-A6C34878D82A}">
                    <a16:rowId xmlns:a16="http://schemas.microsoft.com/office/drawing/2014/main" val="725865350"/>
                  </a:ext>
                </a:extLst>
              </a:tr>
            </a:tbl>
          </a:graphicData>
        </a:graphic>
      </p:graphicFrame>
      <p:pic>
        <p:nvPicPr>
          <p:cNvPr id="6" name="Picture 5" descr="A logo for a safeguarding partnership&#10;&#10;AI-generated content may be incorrect.">
            <a:extLst>
              <a:ext uri="{FF2B5EF4-FFF2-40B4-BE49-F238E27FC236}">
                <a16:creationId xmlns:a16="http://schemas.microsoft.com/office/drawing/2014/main" id="{EA373B1D-A336-86A3-BF5F-1BEA045D5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1534" y="973931"/>
            <a:ext cx="2263330" cy="1557337"/>
          </a:xfrm>
          <a:prstGeom prst="rect">
            <a:avLst/>
          </a:prstGeom>
        </p:spPr>
      </p:pic>
      <p:pic>
        <p:nvPicPr>
          <p:cNvPr id="7" name="Graphic 6" descr="Traffic light outline">
            <a:extLst>
              <a:ext uri="{FF2B5EF4-FFF2-40B4-BE49-F238E27FC236}">
                <a16:creationId xmlns:a16="http://schemas.microsoft.com/office/drawing/2014/main" id="{B2214E22-C0D1-4874-66F6-980316A3280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96000" y="435433"/>
            <a:ext cx="5987134" cy="5987134"/>
          </a:xfrm>
          <a:prstGeom prst="rect">
            <a:avLst/>
          </a:prstGeom>
        </p:spPr>
      </p:pic>
    </p:spTree>
    <p:extLst>
      <p:ext uri="{BB962C8B-B14F-4D97-AF65-F5344CB8AC3E}">
        <p14:creationId xmlns:p14="http://schemas.microsoft.com/office/powerpoint/2010/main" val="1891423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F660AA-8D1A-DC5B-C4D1-5B3FDA23797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30867A-C691-4717-8F2E-F8ECACBC30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49C668F-F492-64CC-939D-16FBA1B791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2E4AAE-4F21-4DCA-7A29-418FA44C779A}"/>
              </a:ext>
            </a:extLst>
          </p:cNvPr>
          <p:cNvSpPr>
            <a:spLocks noGrp="1"/>
          </p:cNvSpPr>
          <p:nvPr>
            <p:ph type="title"/>
          </p:nvPr>
        </p:nvSpPr>
        <p:spPr>
          <a:xfrm>
            <a:off x="740813" y="1878135"/>
            <a:ext cx="4353116" cy="1474666"/>
          </a:xfrm>
        </p:spPr>
        <p:txBody>
          <a:bodyPr anchor="b">
            <a:normAutofit/>
          </a:bodyPr>
          <a:lstStyle/>
          <a:p>
            <a:pPr algn="ctr"/>
            <a:r>
              <a:rPr lang="en-GB" sz="28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TWSP Understanding the role of the SARC </a:t>
            </a:r>
          </a:p>
        </p:txBody>
      </p:sp>
      <p:sp>
        <p:nvSpPr>
          <p:cNvPr id="3" name="Content Placeholder 2">
            <a:extLst>
              <a:ext uri="{FF2B5EF4-FFF2-40B4-BE49-F238E27FC236}">
                <a16:creationId xmlns:a16="http://schemas.microsoft.com/office/drawing/2014/main" id="{03CA6525-6630-1D05-DCB7-C6D08BA8A318}"/>
              </a:ext>
            </a:extLst>
          </p:cNvPr>
          <p:cNvSpPr>
            <a:spLocks noGrp="1"/>
          </p:cNvSpPr>
          <p:nvPr>
            <p:ph idx="1"/>
          </p:nvPr>
        </p:nvSpPr>
        <p:spPr>
          <a:xfrm>
            <a:off x="141950" y="3352801"/>
            <a:ext cx="3543082" cy="3386327"/>
          </a:xfrm>
        </p:spPr>
        <p:txBody>
          <a:bodyPr anchor="t">
            <a:normAutofit fontScale="70000" lnSpcReduction="20000"/>
          </a:bodyPr>
          <a:lstStyle/>
          <a:p>
            <a:pPr marL="0" indent="0">
              <a:buNone/>
            </a:pPr>
            <a:br>
              <a:rPr lang="en-GB" sz="2000"/>
            </a:br>
            <a:r>
              <a:rPr lang="en-GB"/>
              <a:t>Join us for essential training sessions delivered by a specialist practitioner from the SARC, designed to strengthen professional understanding of sexual assault support, referral pathways, and best practice when working with adults and young people.</a:t>
            </a:r>
          </a:p>
          <a:p>
            <a:pPr marL="0" indent="0">
              <a:buNone/>
            </a:pPr>
            <a:endParaRPr lang="en-GB" sz="2000"/>
          </a:p>
          <a:p>
            <a:pPr marL="0" indent="0">
              <a:buNone/>
            </a:pPr>
            <a:r>
              <a:rPr lang="en-GB" sz="2000"/>
              <a:t>Delivered by Martyne Roberts</a:t>
            </a:r>
          </a:p>
          <a:p>
            <a:pPr marL="0" indent="0">
              <a:buNone/>
            </a:pPr>
            <a:r>
              <a:rPr lang="en-GB" sz="2000"/>
              <a:t> </a:t>
            </a:r>
          </a:p>
        </p:txBody>
      </p:sp>
      <p:graphicFrame>
        <p:nvGraphicFramePr>
          <p:cNvPr id="5" name="Table 4">
            <a:extLst>
              <a:ext uri="{FF2B5EF4-FFF2-40B4-BE49-F238E27FC236}">
                <a16:creationId xmlns:a16="http://schemas.microsoft.com/office/drawing/2014/main" id="{89ABF34C-90FE-563D-FEB3-B5C2DB4F4D38}"/>
              </a:ext>
            </a:extLst>
          </p:cNvPr>
          <p:cNvGraphicFramePr>
            <a:graphicFrameLocks noGrp="1"/>
          </p:cNvGraphicFramePr>
          <p:nvPr>
            <p:extLst>
              <p:ext uri="{D42A27DB-BD31-4B8C-83A1-F6EECF244321}">
                <p14:modId xmlns:p14="http://schemas.microsoft.com/office/powerpoint/2010/main" val="2001882312"/>
              </p:ext>
            </p:extLst>
          </p:nvPr>
        </p:nvGraphicFramePr>
        <p:xfrm>
          <a:off x="6236208" y="1000292"/>
          <a:ext cx="5733288" cy="5215086"/>
        </p:xfrm>
        <a:graphic>
          <a:graphicData uri="http://schemas.openxmlformats.org/drawingml/2006/table">
            <a:tbl>
              <a:tblPr firstRow="1" bandRow="1">
                <a:tableStyleId>{FABFCF23-3B69-468F-B69F-88F6DE6A72F2}</a:tableStyleId>
              </a:tblPr>
              <a:tblGrid>
                <a:gridCol w="3677747">
                  <a:extLst>
                    <a:ext uri="{9D8B030D-6E8A-4147-A177-3AD203B41FA5}">
                      <a16:colId xmlns:a16="http://schemas.microsoft.com/office/drawing/2014/main" val="374593819"/>
                    </a:ext>
                  </a:extLst>
                </a:gridCol>
                <a:gridCol w="2055541">
                  <a:extLst>
                    <a:ext uri="{9D8B030D-6E8A-4147-A177-3AD203B41FA5}">
                      <a16:colId xmlns:a16="http://schemas.microsoft.com/office/drawing/2014/main" val="1808627325"/>
                    </a:ext>
                  </a:extLst>
                </a:gridCol>
              </a:tblGrid>
              <a:tr h="533401">
                <a:tc>
                  <a:txBody>
                    <a:bodyPr/>
                    <a:lstStyle/>
                    <a:p>
                      <a:r>
                        <a:rPr lang="en-GB" sz="2200"/>
                        <a:t>Date</a:t>
                      </a:r>
                    </a:p>
                  </a:txBody>
                  <a:tcPr marL="111511" marR="111511" marT="55757" marB="55757"/>
                </a:tc>
                <a:tc>
                  <a:txBody>
                    <a:bodyPr/>
                    <a:lstStyle/>
                    <a:p>
                      <a:r>
                        <a:rPr lang="en-GB" sz="2200"/>
                        <a:t>Time </a:t>
                      </a:r>
                    </a:p>
                  </a:txBody>
                  <a:tcPr marL="111511" marR="111511" marT="55757" marB="55757"/>
                </a:tc>
                <a:extLst>
                  <a:ext uri="{0D108BD9-81ED-4DB2-BD59-A6C34878D82A}">
                    <a16:rowId xmlns:a16="http://schemas.microsoft.com/office/drawing/2014/main" val="2840753131"/>
                  </a:ext>
                </a:extLst>
              </a:tr>
              <a:tr h="533401">
                <a:tc>
                  <a:txBody>
                    <a:bodyPr/>
                    <a:lstStyle/>
                    <a:p>
                      <a:r>
                        <a:rPr lang="en-GB" sz="2200"/>
                        <a:t>Face to Face </a:t>
                      </a:r>
                    </a:p>
                    <a:p>
                      <a:r>
                        <a:rPr lang="en-GB" sz="2200"/>
                        <a:t>(Southwater One)</a:t>
                      </a:r>
                    </a:p>
                  </a:txBody>
                  <a:tcPr marL="111511" marR="111511" marT="55757" marB="55757"/>
                </a:tc>
                <a:tc>
                  <a:txBody>
                    <a:bodyPr/>
                    <a:lstStyle/>
                    <a:p>
                      <a:endParaRPr lang="en-GB" sz="2200"/>
                    </a:p>
                  </a:txBody>
                  <a:tcPr marL="111511" marR="111511" marT="55757" marB="55757"/>
                </a:tc>
                <a:extLst>
                  <a:ext uri="{0D108BD9-81ED-4DB2-BD59-A6C34878D82A}">
                    <a16:rowId xmlns:a16="http://schemas.microsoft.com/office/drawing/2014/main" val="2642396671"/>
                  </a:ext>
                </a:extLst>
              </a:tr>
              <a:tr h="533401">
                <a:tc>
                  <a:txBody>
                    <a:bodyPr/>
                    <a:lstStyle/>
                    <a:p>
                      <a:r>
                        <a:rPr lang="en-GB" sz="2200"/>
                        <a:t>18</a:t>
                      </a:r>
                      <a:r>
                        <a:rPr lang="en-GB" sz="2200" baseline="30000"/>
                        <a:t>th</a:t>
                      </a:r>
                      <a:r>
                        <a:rPr lang="en-GB" sz="2200"/>
                        <a:t> May 2026 </a:t>
                      </a:r>
                    </a:p>
                  </a:txBody>
                  <a:tcPr marL="111511" marR="111511" marT="55757" marB="55757"/>
                </a:tc>
                <a:tc>
                  <a:txBody>
                    <a:bodyPr/>
                    <a:lstStyle/>
                    <a:p>
                      <a:r>
                        <a:rPr lang="en-GB" sz="2200"/>
                        <a:t>1pm-2.30pm</a:t>
                      </a:r>
                    </a:p>
                  </a:txBody>
                  <a:tcPr marL="111511" marR="111511" marT="55757" marB="55757"/>
                </a:tc>
                <a:extLst>
                  <a:ext uri="{0D108BD9-81ED-4DB2-BD59-A6C34878D82A}">
                    <a16:rowId xmlns:a16="http://schemas.microsoft.com/office/drawing/2014/main" val="506731816"/>
                  </a:ext>
                </a:extLst>
              </a:tr>
              <a:tr h="533401">
                <a:tc>
                  <a:txBody>
                    <a:bodyPr/>
                    <a:lstStyle/>
                    <a:p>
                      <a:r>
                        <a:rPr lang="en-GB" sz="2200"/>
                        <a:t>16</a:t>
                      </a:r>
                      <a:r>
                        <a:rPr lang="en-GB" sz="2200" baseline="30000"/>
                        <a:t>th</a:t>
                      </a:r>
                      <a:r>
                        <a:rPr lang="en-GB" sz="2200"/>
                        <a:t> July </a:t>
                      </a:r>
                    </a:p>
                  </a:txBody>
                  <a:tcPr marL="111511" marR="111511" marT="55757" marB="55757"/>
                </a:tc>
                <a:tc>
                  <a:txBody>
                    <a:bodyPr/>
                    <a:lstStyle/>
                    <a:p>
                      <a:r>
                        <a:rPr lang="en-GB" sz="2200"/>
                        <a:t>10.30am-12pm</a:t>
                      </a:r>
                    </a:p>
                  </a:txBody>
                  <a:tcPr marL="111511" marR="111511" marT="55757" marB="55757"/>
                </a:tc>
                <a:extLst>
                  <a:ext uri="{0D108BD9-81ED-4DB2-BD59-A6C34878D82A}">
                    <a16:rowId xmlns:a16="http://schemas.microsoft.com/office/drawing/2014/main" val="1607600149"/>
                  </a:ext>
                </a:extLst>
              </a:tr>
              <a:tr h="533401">
                <a:tc>
                  <a:txBody>
                    <a:bodyPr/>
                    <a:lstStyle/>
                    <a:p>
                      <a:r>
                        <a:rPr lang="en-GB" sz="2200"/>
                        <a:t>Online (Microsoft Teams) </a:t>
                      </a:r>
                    </a:p>
                  </a:txBody>
                  <a:tcPr marL="111511" marR="111511" marT="55757" marB="55757"/>
                </a:tc>
                <a:tc>
                  <a:txBody>
                    <a:bodyPr/>
                    <a:lstStyle/>
                    <a:p>
                      <a:endParaRPr lang="en-GB" sz="2200"/>
                    </a:p>
                  </a:txBody>
                  <a:tcPr marL="111511" marR="111511" marT="55757" marB="55757"/>
                </a:tc>
                <a:extLst>
                  <a:ext uri="{0D108BD9-81ED-4DB2-BD59-A6C34878D82A}">
                    <a16:rowId xmlns:a16="http://schemas.microsoft.com/office/drawing/2014/main" val="4079265042"/>
                  </a:ext>
                </a:extLst>
              </a:tr>
              <a:tr h="533401">
                <a:tc>
                  <a:txBody>
                    <a:bodyPr/>
                    <a:lstStyle/>
                    <a:p>
                      <a:r>
                        <a:rPr lang="en-GB" sz="2200"/>
                        <a:t>15</a:t>
                      </a:r>
                      <a:r>
                        <a:rPr lang="en-GB" sz="2200" baseline="30000"/>
                        <a:t>th</a:t>
                      </a:r>
                      <a:r>
                        <a:rPr lang="en-GB" sz="2200"/>
                        <a:t> July </a:t>
                      </a:r>
                    </a:p>
                  </a:txBody>
                  <a:tcPr marL="111511" marR="111511" marT="55757" marB="55757"/>
                </a:tc>
                <a:tc>
                  <a:txBody>
                    <a:bodyPr/>
                    <a:lstStyle/>
                    <a:p>
                      <a:r>
                        <a:rPr lang="en-GB" sz="2200"/>
                        <a:t>10am-11am</a:t>
                      </a:r>
                    </a:p>
                  </a:txBody>
                  <a:tcPr marL="111511" marR="111511" marT="55757" marB="55757"/>
                </a:tc>
                <a:extLst>
                  <a:ext uri="{0D108BD9-81ED-4DB2-BD59-A6C34878D82A}">
                    <a16:rowId xmlns:a16="http://schemas.microsoft.com/office/drawing/2014/main" val="3405491216"/>
                  </a:ext>
                </a:extLst>
              </a:tr>
              <a:tr h="533401">
                <a:tc>
                  <a:txBody>
                    <a:bodyPr/>
                    <a:lstStyle/>
                    <a:p>
                      <a:r>
                        <a:rPr lang="en-GB" sz="2200"/>
                        <a:t>18</a:t>
                      </a:r>
                      <a:r>
                        <a:rPr lang="en-GB" sz="2200" baseline="30000"/>
                        <a:t>th</a:t>
                      </a:r>
                      <a:r>
                        <a:rPr lang="en-GB" sz="2200"/>
                        <a:t> September </a:t>
                      </a:r>
                    </a:p>
                  </a:txBody>
                  <a:tcPr marL="111511" marR="111511" marT="55757" marB="55757"/>
                </a:tc>
                <a:tc>
                  <a:txBody>
                    <a:bodyPr/>
                    <a:lstStyle/>
                    <a:p>
                      <a:r>
                        <a:rPr lang="en-GB" sz="2200"/>
                        <a:t>9am-10am</a:t>
                      </a:r>
                    </a:p>
                  </a:txBody>
                  <a:tcPr marL="111511" marR="111511" marT="55757" marB="55757"/>
                </a:tc>
                <a:extLst>
                  <a:ext uri="{0D108BD9-81ED-4DB2-BD59-A6C34878D82A}">
                    <a16:rowId xmlns:a16="http://schemas.microsoft.com/office/drawing/2014/main" val="1324327396"/>
                  </a:ext>
                </a:extLst>
              </a:tr>
              <a:tr h="482019">
                <a:tc gridSpan="2">
                  <a:txBody>
                    <a:bodyPr/>
                    <a:lstStyle/>
                    <a:p>
                      <a:r>
                        <a:rPr lang="en-GB" sz="2200" b="1"/>
                        <a:t>To book a place follow link:</a:t>
                      </a:r>
                    </a:p>
                  </a:txBody>
                  <a:tcPr marL="111511" marR="111511" marT="55757" marB="55757"/>
                </a:tc>
                <a:tc hMerge="1">
                  <a:txBody>
                    <a:bodyPr/>
                    <a:lstStyle/>
                    <a:p>
                      <a:endParaRPr lang="en-GB"/>
                    </a:p>
                  </a:txBody>
                  <a:tcPr/>
                </a:tc>
                <a:extLst>
                  <a:ext uri="{0D108BD9-81ED-4DB2-BD59-A6C34878D82A}">
                    <a16:rowId xmlns:a16="http://schemas.microsoft.com/office/drawing/2014/main" val="2511261094"/>
                  </a:ext>
                </a:extLst>
              </a:tr>
              <a:tr h="352590">
                <a:tc gridSpan="2">
                  <a:txBody>
                    <a:bodyPr/>
                    <a:lstStyle/>
                    <a:p>
                      <a:pPr algn="l">
                        <a:lnSpc>
                          <a:spcPts val="1800"/>
                        </a:lnSpc>
                        <a:buNone/>
                      </a:pPr>
                      <a:r>
                        <a:rPr lang="en-GB" sz="1800" b="0" i="0" kern="1200">
                          <a:solidFill>
                            <a:schemeClr val="dk1"/>
                          </a:solidFill>
                          <a:effectLst/>
                          <a:latin typeface="+mn-lt"/>
                          <a:ea typeface="+mn-ea"/>
                          <a:cs typeface="+mn-cs"/>
                        </a:rPr>
                        <a:t>https://www.eventbrite.com/cc/twsp-understanding-the-role-of-the-sarc-4824272?just_published=true </a:t>
                      </a:r>
                    </a:p>
                    <a:p>
                      <a:pPr algn="l">
                        <a:lnSpc>
                          <a:spcPts val="1800"/>
                        </a:lnSpc>
                        <a:buNone/>
                      </a:pPr>
                      <a:endParaRPr lang="en-GB" sz="1800">
                        <a:solidFill>
                          <a:srgbClr val="000000"/>
                        </a:solidFill>
                        <a:effectLst/>
                        <a:latin typeface="arial" panose="020B0604020202020204" pitchFamily="34" charset="0"/>
                      </a:endParaRPr>
                    </a:p>
                  </a:txBody>
                  <a:tcPr marL="0" marR="0" marT="64787" marB="0"/>
                </a:tc>
                <a:tc hMerge="1">
                  <a:txBody>
                    <a:bodyPr/>
                    <a:lstStyle/>
                    <a:p>
                      <a:endParaRPr lang="en-GB"/>
                    </a:p>
                  </a:txBody>
                  <a:tcPr/>
                </a:tc>
                <a:extLst>
                  <a:ext uri="{0D108BD9-81ED-4DB2-BD59-A6C34878D82A}">
                    <a16:rowId xmlns:a16="http://schemas.microsoft.com/office/drawing/2014/main" val="725865350"/>
                  </a:ext>
                </a:extLst>
              </a:tr>
            </a:tbl>
          </a:graphicData>
        </a:graphic>
      </p:graphicFrame>
      <p:pic>
        <p:nvPicPr>
          <p:cNvPr id="6" name="Picture 5" descr="A logo for a safeguarding partnership&#10;&#10;AI-generated content may be incorrect.">
            <a:extLst>
              <a:ext uri="{FF2B5EF4-FFF2-40B4-BE49-F238E27FC236}">
                <a16:creationId xmlns:a16="http://schemas.microsoft.com/office/drawing/2014/main" id="{E41B9AE4-3A66-7904-A67F-8C8C4D4C2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1534" y="842196"/>
            <a:ext cx="2263330" cy="1557337"/>
          </a:xfrm>
          <a:prstGeom prst="rect">
            <a:avLst/>
          </a:prstGeom>
        </p:spPr>
      </p:pic>
      <p:pic>
        <p:nvPicPr>
          <p:cNvPr id="11" name="Picture 10" descr="A person wearing glasses while another person is sitting&#10;&#10;AI-generated content may be incorrect.">
            <a:extLst>
              <a:ext uri="{FF2B5EF4-FFF2-40B4-BE49-F238E27FC236}">
                <a16:creationId xmlns:a16="http://schemas.microsoft.com/office/drawing/2014/main" id="{87E4424F-E785-82A0-40CC-B05DC9096DEE}"/>
              </a:ext>
            </a:extLst>
          </p:cNvPr>
          <p:cNvPicPr>
            <a:picLocks noChangeAspect="1"/>
          </p:cNvPicPr>
          <p:nvPr/>
        </p:nvPicPr>
        <p:blipFill>
          <a:blip r:embed="rId4">
            <a:alphaModFix amt="20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095279" y="-7473"/>
            <a:ext cx="6096721" cy="6858000"/>
          </a:xfrm>
          <a:prstGeom prst="rect">
            <a:avLst/>
          </a:prstGeom>
        </p:spPr>
      </p:pic>
      <p:pic>
        <p:nvPicPr>
          <p:cNvPr id="4" name="Picture 3">
            <a:extLst>
              <a:ext uri="{FF2B5EF4-FFF2-40B4-BE49-F238E27FC236}">
                <a16:creationId xmlns:a16="http://schemas.microsoft.com/office/drawing/2014/main" id="{A045FF89-1BA1-9833-4D83-42C68F9C088D}"/>
              </a:ext>
            </a:extLst>
          </p:cNvPr>
          <p:cNvPicPr>
            <a:picLocks noChangeAspect="1"/>
          </p:cNvPicPr>
          <p:nvPr/>
        </p:nvPicPr>
        <p:blipFill>
          <a:blip r:embed="rId6"/>
          <a:stretch>
            <a:fillRect/>
          </a:stretch>
        </p:blipFill>
        <p:spPr>
          <a:xfrm>
            <a:off x="3987869" y="3505200"/>
            <a:ext cx="1804572" cy="2487384"/>
          </a:xfrm>
          <a:prstGeom prst="rect">
            <a:avLst/>
          </a:prstGeom>
        </p:spPr>
      </p:pic>
    </p:spTree>
    <p:extLst>
      <p:ext uri="{BB962C8B-B14F-4D97-AF65-F5344CB8AC3E}">
        <p14:creationId xmlns:p14="http://schemas.microsoft.com/office/powerpoint/2010/main" val="1809978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54B9AB-8EB2-9F73-F4D1-D3CCD74392B6}"/>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8A0D686-3667-1833-712B-FFE4EDE63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334D651-CB45-E6AE-B31B-0A5BE9B3B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4CA6CE-F5A8-B566-0955-C620A0060BB3}"/>
              </a:ext>
            </a:extLst>
          </p:cNvPr>
          <p:cNvSpPr>
            <a:spLocks noGrp="1"/>
          </p:cNvSpPr>
          <p:nvPr>
            <p:ph type="title"/>
          </p:nvPr>
        </p:nvSpPr>
        <p:spPr>
          <a:xfrm>
            <a:off x="113100" y="2025062"/>
            <a:ext cx="5923490" cy="1474666"/>
          </a:xfrm>
        </p:spPr>
        <p:txBody>
          <a:bodyPr anchor="b">
            <a:normAutofit fontScale="90000"/>
          </a:bodyPr>
          <a:lstStyle/>
          <a:p>
            <a:pPr algn="ctr"/>
            <a:r>
              <a:rPr lang="en-GB" sz="28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Raising Critical Consciousness and Strengthening Culturally</a:t>
            </a:r>
            <a:br>
              <a:rPr lang="en-GB" sz="28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br>
            <a:r>
              <a:rPr lang="en-GB" sz="28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aware practice with Children and Families</a:t>
            </a:r>
          </a:p>
        </p:txBody>
      </p:sp>
      <p:sp>
        <p:nvSpPr>
          <p:cNvPr id="3" name="Content Placeholder 2">
            <a:extLst>
              <a:ext uri="{FF2B5EF4-FFF2-40B4-BE49-F238E27FC236}">
                <a16:creationId xmlns:a16="http://schemas.microsoft.com/office/drawing/2014/main" id="{3987EBBF-A562-7B5D-18F6-03B51A1FB388}"/>
              </a:ext>
            </a:extLst>
          </p:cNvPr>
          <p:cNvSpPr>
            <a:spLocks noGrp="1"/>
          </p:cNvSpPr>
          <p:nvPr>
            <p:ph idx="1"/>
          </p:nvPr>
        </p:nvSpPr>
        <p:spPr>
          <a:xfrm>
            <a:off x="113100" y="3727342"/>
            <a:ext cx="6096000" cy="3176853"/>
          </a:xfrm>
        </p:spPr>
        <p:txBody>
          <a:bodyPr anchor="t">
            <a:normAutofit fontScale="92500"/>
          </a:bodyPr>
          <a:lstStyle/>
          <a:p>
            <a:pPr marL="0" indent="0">
              <a:buNone/>
            </a:pPr>
            <a:r>
              <a:rPr lang="en-GB" sz="1600"/>
              <a:t>Aims:</a:t>
            </a:r>
            <a:br>
              <a:rPr lang="en-GB" sz="1600"/>
            </a:br>
            <a:r>
              <a:rPr lang="en-GB" sz="1600"/>
              <a:t>1. Understand the problem</a:t>
            </a:r>
            <a:br>
              <a:rPr lang="en-GB" sz="1600"/>
            </a:br>
            <a:r>
              <a:rPr lang="en-GB" sz="1600"/>
              <a:t>Recognise how culturally unaware practice and systemic bias impact</a:t>
            </a:r>
            <a:br>
              <a:rPr lang="en-GB" sz="1600"/>
            </a:br>
            <a:r>
              <a:rPr lang="en-GB" sz="1600"/>
              <a:t>relationships, decision-making and outcomes in working with Children</a:t>
            </a:r>
            <a:br>
              <a:rPr lang="en-GB" sz="1600"/>
            </a:br>
            <a:r>
              <a:rPr lang="en-GB" sz="1600"/>
              <a:t>and Families.</a:t>
            </a:r>
            <a:br>
              <a:rPr lang="en-GB" sz="1600"/>
            </a:br>
            <a:br>
              <a:rPr lang="en-GB" sz="1600"/>
            </a:br>
            <a:r>
              <a:rPr lang="en-GB" sz="1600"/>
              <a:t>2. Raising consciousness</a:t>
            </a:r>
            <a:br>
              <a:rPr lang="en-GB" sz="1600"/>
            </a:br>
            <a:r>
              <a:rPr lang="en-GB" sz="1600"/>
              <a:t>Increase awareness of personal and structural biases and practice</a:t>
            </a:r>
            <a:br>
              <a:rPr lang="en-GB" sz="1600"/>
            </a:br>
            <a:r>
              <a:rPr lang="en-GB" sz="1600"/>
              <a:t>techniques to notice and interrupt these.</a:t>
            </a:r>
            <a:br>
              <a:rPr lang="en-GB" sz="1600"/>
            </a:br>
            <a:br>
              <a:rPr lang="en-GB" sz="1600"/>
            </a:br>
            <a:r>
              <a:rPr lang="en-GB" sz="1600"/>
              <a:t>3. Strengthen practice</a:t>
            </a:r>
            <a:br>
              <a:rPr lang="en-GB" sz="1600"/>
            </a:br>
            <a:r>
              <a:rPr lang="en-GB" sz="1600"/>
              <a:t>Apply evidence-based frameworks and tools to support culturally</a:t>
            </a:r>
            <a:br>
              <a:rPr lang="en-GB" sz="1600"/>
            </a:br>
            <a:r>
              <a:rPr lang="en-GB" sz="1600"/>
              <a:t>curious and aware practice embedding anti oppressive practice in</a:t>
            </a:r>
            <a:br>
              <a:rPr lang="en-GB" sz="1600"/>
            </a:br>
            <a:r>
              <a:rPr lang="en-GB" sz="1600"/>
              <a:t>everyday decision making.</a:t>
            </a:r>
          </a:p>
        </p:txBody>
      </p:sp>
      <p:pic>
        <p:nvPicPr>
          <p:cNvPr id="8" name="Picture 7" descr="A logo for a safeguarding partnership&#10;&#10;AI-generated content may be incorrect.">
            <a:extLst>
              <a:ext uri="{FF2B5EF4-FFF2-40B4-BE49-F238E27FC236}">
                <a16:creationId xmlns:a16="http://schemas.microsoft.com/office/drawing/2014/main" id="{90B02618-7D40-21BC-E76E-23157B507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3664" y="680705"/>
            <a:ext cx="2263330" cy="1557337"/>
          </a:xfrm>
          <a:prstGeom prst="rect">
            <a:avLst/>
          </a:prstGeom>
        </p:spPr>
      </p:pic>
      <p:graphicFrame>
        <p:nvGraphicFramePr>
          <p:cNvPr id="4" name="Table 3">
            <a:extLst>
              <a:ext uri="{FF2B5EF4-FFF2-40B4-BE49-F238E27FC236}">
                <a16:creationId xmlns:a16="http://schemas.microsoft.com/office/drawing/2014/main" id="{7B4D021B-24FD-694D-8BAE-B86B8C88BDA0}"/>
              </a:ext>
            </a:extLst>
          </p:cNvPr>
          <p:cNvGraphicFramePr>
            <a:graphicFrameLocks noGrp="1"/>
          </p:cNvGraphicFramePr>
          <p:nvPr>
            <p:extLst>
              <p:ext uri="{D42A27DB-BD31-4B8C-83A1-F6EECF244321}">
                <p14:modId xmlns:p14="http://schemas.microsoft.com/office/powerpoint/2010/main" val="1960308662"/>
              </p:ext>
            </p:extLst>
          </p:nvPr>
        </p:nvGraphicFramePr>
        <p:xfrm>
          <a:off x="6471557" y="1821320"/>
          <a:ext cx="5344886" cy="3522158"/>
        </p:xfrm>
        <a:graphic>
          <a:graphicData uri="http://schemas.openxmlformats.org/drawingml/2006/table">
            <a:tbl>
              <a:tblPr firstRow="1" bandRow="1">
                <a:tableStyleId>{FABFCF23-3B69-468F-B69F-88F6DE6A72F2}</a:tableStyleId>
              </a:tblPr>
              <a:tblGrid>
                <a:gridCol w="3353526">
                  <a:extLst>
                    <a:ext uri="{9D8B030D-6E8A-4147-A177-3AD203B41FA5}">
                      <a16:colId xmlns:a16="http://schemas.microsoft.com/office/drawing/2014/main" val="374593819"/>
                    </a:ext>
                  </a:extLst>
                </a:gridCol>
                <a:gridCol w="1991360">
                  <a:extLst>
                    <a:ext uri="{9D8B030D-6E8A-4147-A177-3AD203B41FA5}">
                      <a16:colId xmlns:a16="http://schemas.microsoft.com/office/drawing/2014/main" val="3785028878"/>
                    </a:ext>
                  </a:extLst>
                </a:gridCol>
              </a:tblGrid>
              <a:tr h="498191">
                <a:tc>
                  <a:txBody>
                    <a:bodyPr/>
                    <a:lstStyle/>
                    <a:p>
                      <a:r>
                        <a:rPr lang="en-GB" sz="2300"/>
                        <a:t>Date</a:t>
                      </a:r>
                    </a:p>
                  </a:txBody>
                  <a:tcPr marL="114930" marR="114930" marT="57467" marB="57467"/>
                </a:tc>
                <a:tc>
                  <a:txBody>
                    <a:bodyPr/>
                    <a:lstStyle/>
                    <a:p>
                      <a:r>
                        <a:rPr lang="en-GB" sz="2300"/>
                        <a:t>Time </a:t>
                      </a:r>
                    </a:p>
                  </a:txBody>
                  <a:tcPr marL="114930" marR="114930" marT="57467" marB="57467"/>
                </a:tc>
                <a:extLst>
                  <a:ext uri="{0D108BD9-81ED-4DB2-BD59-A6C34878D82A}">
                    <a16:rowId xmlns:a16="http://schemas.microsoft.com/office/drawing/2014/main" val="2840753131"/>
                  </a:ext>
                </a:extLst>
              </a:tr>
              <a:tr h="498191">
                <a:tc gridSpan="2">
                  <a:txBody>
                    <a:bodyPr/>
                    <a:lstStyle/>
                    <a:p>
                      <a:r>
                        <a:rPr lang="en-GB" sz="2300" b="1"/>
                        <a:t>Microsoft Teams</a:t>
                      </a:r>
                    </a:p>
                  </a:txBody>
                  <a:tcPr marL="114930" marR="114930" marT="57467" marB="57467"/>
                </a:tc>
                <a:tc hMerge="1">
                  <a:txBody>
                    <a:bodyPr/>
                    <a:lstStyle/>
                    <a:p>
                      <a:endParaRPr lang="en-GB"/>
                    </a:p>
                  </a:txBody>
                  <a:tcPr/>
                </a:tc>
                <a:extLst>
                  <a:ext uri="{0D108BD9-81ED-4DB2-BD59-A6C34878D82A}">
                    <a16:rowId xmlns:a16="http://schemas.microsoft.com/office/drawing/2014/main" val="2703661566"/>
                  </a:ext>
                </a:extLst>
              </a:tr>
              <a:tr h="843752">
                <a:tc>
                  <a:txBody>
                    <a:bodyPr/>
                    <a:lstStyle/>
                    <a:p>
                      <a:r>
                        <a:rPr lang="en-GB" sz="2300" b="1"/>
                        <a:t>30</a:t>
                      </a:r>
                      <a:r>
                        <a:rPr lang="en-GB" sz="2300" b="1" baseline="30000"/>
                        <a:t>th</a:t>
                      </a:r>
                      <a:r>
                        <a:rPr lang="en-GB" sz="2300" b="1"/>
                        <a:t> January 2026</a:t>
                      </a:r>
                    </a:p>
                  </a:txBody>
                  <a:tcPr marL="114930" marR="114930" marT="57467" marB="57467"/>
                </a:tc>
                <a:tc>
                  <a:txBody>
                    <a:bodyPr/>
                    <a:lstStyle/>
                    <a:p>
                      <a:r>
                        <a:rPr lang="en-GB" sz="2300"/>
                        <a:t>09:30-11:30</a:t>
                      </a:r>
                    </a:p>
                  </a:txBody>
                  <a:tcPr marL="114930" marR="114930" marT="57467" marB="57467"/>
                </a:tc>
                <a:extLst>
                  <a:ext uri="{0D108BD9-81ED-4DB2-BD59-A6C34878D82A}">
                    <a16:rowId xmlns:a16="http://schemas.microsoft.com/office/drawing/2014/main" val="2484470686"/>
                  </a:ext>
                </a:extLst>
              </a:tr>
              <a:tr h="843752">
                <a:tc>
                  <a:txBody>
                    <a:bodyPr/>
                    <a:lstStyle/>
                    <a:p>
                      <a:r>
                        <a:rPr lang="en-GB" sz="2300" b="1"/>
                        <a:t>12</a:t>
                      </a:r>
                      <a:r>
                        <a:rPr lang="en-GB" sz="2300" b="1" baseline="30000"/>
                        <a:t>th</a:t>
                      </a:r>
                      <a:r>
                        <a:rPr lang="en-GB" sz="2300" b="1"/>
                        <a:t> March 2026</a:t>
                      </a:r>
                    </a:p>
                  </a:txBody>
                  <a:tcPr marL="114930" marR="114930" marT="57467" marB="57467"/>
                </a:tc>
                <a:tc>
                  <a:txBody>
                    <a:bodyPr/>
                    <a:lstStyle/>
                    <a:p>
                      <a:r>
                        <a:rPr lang="en-GB" sz="2300"/>
                        <a:t>09:30-11:30</a:t>
                      </a:r>
                    </a:p>
                  </a:txBody>
                  <a:tcPr marL="114930" marR="114930" marT="57467" marB="57467"/>
                </a:tc>
                <a:extLst>
                  <a:ext uri="{0D108BD9-81ED-4DB2-BD59-A6C34878D82A}">
                    <a16:rowId xmlns:a16="http://schemas.microsoft.com/office/drawing/2014/main" val="3694621277"/>
                  </a:ext>
                </a:extLst>
              </a:tr>
              <a:tr h="498191">
                <a:tc gridSpan="2">
                  <a:txBody>
                    <a:bodyPr/>
                    <a:lstStyle/>
                    <a:p>
                      <a:r>
                        <a:rPr lang="en-GB" sz="2300" b="1"/>
                        <a:t>Email to book:</a:t>
                      </a:r>
                    </a:p>
                  </a:txBody>
                  <a:tcPr marL="114930" marR="114930" marT="57467" marB="57467"/>
                </a:tc>
                <a:tc hMerge="1">
                  <a:txBody>
                    <a:bodyPr/>
                    <a:lstStyle/>
                    <a:p>
                      <a:endParaRPr lang="en-GB"/>
                    </a:p>
                  </a:txBody>
                  <a:tcPr/>
                </a:tc>
                <a:extLst>
                  <a:ext uri="{0D108BD9-81ED-4DB2-BD59-A6C34878D82A}">
                    <a16:rowId xmlns:a16="http://schemas.microsoft.com/office/drawing/2014/main" val="2511261094"/>
                  </a:ext>
                </a:extLst>
              </a:tr>
              <a:tr h="340081">
                <a:tc gridSpan="2">
                  <a:txBody>
                    <a:bodyPr/>
                    <a:lstStyle/>
                    <a:p>
                      <a:pPr algn="l">
                        <a:lnSpc>
                          <a:spcPts val="1800"/>
                        </a:lnSpc>
                        <a:buNone/>
                      </a:pPr>
                      <a:r>
                        <a:rPr lang="en-GB" sz="1900">
                          <a:solidFill>
                            <a:srgbClr val="000000"/>
                          </a:solidFill>
                          <a:effectLst/>
                          <a:hlinkClick r:id="rId3"/>
                        </a:rPr>
                        <a:t>Partnerships@telford.gov.uk</a:t>
                      </a:r>
                      <a:r>
                        <a:rPr lang="en-GB" sz="1900">
                          <a:solidFill>
                            <a:srgbClr val="000000"/>
                          </a:solidFill>
                          <a:effectLst/>
                        </a:rPr>
                        <a:t> </a:t>
                      </a:r>
                      <a:endParaRPr lang="en-GB" sz="1900">
                        <a:solidFill>
                          <a:srgbClr val="000000"/>
                        </a:solidFill>
                        <a:effectLst/>
                        <a:latin typeface="arial" panose="020B0604020202020204" pitchFamily="34" charset="0"/>
                      </a:endParaRPr>
                    </a:p>
                  </a:txBody>
                  <a:tcPr marL="0" marR="0" marT="66773" marB="0"/>
                </a:tc>
                <a:tc hMerge="1">
                  <a:txBody>
                    <a:bodyPr/>
                    <a:lstStyle/>
                    <a:p>
                      <a:endParaRPr lang="en-GB"/>
                    </a:p>
                  </a:txBody>
                  <a:tcPr/>
                </a:tc>
                <a:extLst>
                  <a:ext uri="{0D108BD9-81ED-4DB2-BD59-A6C34878D82A}">
                    <a16:rowId xmlns:a16="http://schemas.microsoft.com/office/drawing/2014/main" val="725865350"/>
                  </a:ext>
                </a:extLst>
              </a:tr>
            </a:tbl>
          </a:graphicData>
        </a:graphic>
      </p:graphicFrame>
      <p:pic>
        <p:nvPicPr>
          <p:cNvPr id="10" name="Picture 9" descr="A globe with many flags&#10;&#10;AI-generated content may be incorrect.">
            <a:extLst>
              <a:ext uri="{FF2B5EF4-FFF2-40B4-BE49-F238E27FC236}">
                <a16:creationId xmlns:a16="http://schemas.microsoft.com/office/drawing/2014/main" id="{A0DAE137-B79B-B9DA-F0DE-FEC95D97B848}"/>
              </a:ext>
            </a:extLst>
          </p:cNvPr>
          <p:cNvPicPr>
            <a:picLocks noChangeAspect="1"/>
          </p:cNvPicPr>
          <p:nvPr/>
        </p:nvPicPr>
        <p:blipFill>
          <a:blip r:embed="rId4">
            <a:alphaModFix amt="14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972723" y="442934"/>
            <a:ext cx="6248982" cy="6113587"/>
          </a:xfrm>
          <a:prstGeom prst="rect">
            <a:avLst/>
          </a:prstGeom>
        </p:spPr>
      </p:pic>
    </p:spTree>
    <p:extLst>
      <p:ext uri="{BB962C8B-B14F-4D97-AF65-F5344CB8AC3E}">
        <p14:creationId xmlns:p14="http://schemas.microsoft.com/office/powerpoint/2010/main" val="3661463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099B238-955D-9A33-D96E-0D76D107592D}"/>
              </a:ext>
            </a:extLst>
          </p:cNvPr>
          <p:cNvSpPr>
            <a:spLocks noGrp="1"/>
          </p:cNvSpPr>
          <p:nvPr>
            <p:ph type="title"/>
          </p:nvPr>
        </p:nvSpPr>
        <p:spPr>
          <a:xfrm>
            <a:off x="170481" y="381935"/>
            <a:ext cx="5026171" cy="5974414"/>
          </a:xfrm>
        </p:spPr>
        <p:txBody>
          <a:bodyPr anchor="ctr">
            <a:normAutofit/>
          </a:bodyPr>
          <a:lstStyle/>
          <a:p>
            <a:pPr algn="ctr"/>
            <a:br>
              <a:rPr lang="en-GB" sz="6200">
                <a:solidFill>
                  <a:srgbClr val="FFFFFF"/>
                </a:solidFill>
              </a:rPr>
            </a:br>
            <a:br>
              <a:rPr lang="en-GB" sz="6200">
                <a:solidFill>
                  <a:srgbClr val="FFFFFF"/>
                </a:solidFill>
              </a:rPr>
            </a:br>
            <a:r>
              <a:rPr lang="en-GB" sz="6200">
                <a:solidFill>
                  <a:srgbClr val="FFFFFF"/>
                </a:solidFill>
              </a:rPr>
              <a:t>Family First Programme </a:t>
            </a:r>
          </a:p>
        </p:txBody>
      </p:sp>
      <p:grpSp>
        <p:nvGrpSpPr>
          <p:cNvPr id="12" name="Group 11">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1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C6AA6F59-ECC9-9964-6ADD-DD9174C06C49}"/>
              </a:ext>
            </a:extLst>
          </p:cNvPr>
          <p:cNvSpPr>
            <a:spLocks noGrp="1"/>
          </p:cNvSpPr>
          <p:nvPr>
            <p:ph idx="1"/>
          </p:nvPr>
        </p:nvSpPr>
        <p:spPr>
          <a:xfrm>
            <a:off x="6297233" y="518400"/>
            <a:ext cx="4771607" cy="5837949"/>
          </a:xfrm>
        </p:spPr>
        <p:txBody>
          <a:bodyPr anchor="ctr">
            <a:normAutofit fontScale="85000" lnSpcReduction="20000"/>
          </a:bodyPr>
          <a:lstStyle/>
          <a:p>
            <a:pPr marL="0" indent="0" fontAlgn="base">
              <a:buNone/>
            </a:pPr>
            <a:r>
              <a:rPr lang="en-GB" sz="1600" b="1">
                <a:solidFill>
                  <a:schemeClr val="tx1">
                    <a:alpha val="80000"/>
                  </a:schemeClr>
                </a:solidFill>
              </a:rPr>
              <a:t>The Families First Partnership (FFP) Programme is a UK government guidance aimed at reforming children’s social care by creating a more joined-up, family-focused system of support.</a:t>
            </a:r>
          </a:p>
          <a:p>
            <a:pPr marL="0" indent="0" fontAlgn="base">
              <a:buNone/>
            </a:pPr>
            <a:r>
              <a:rPr lang="en-GB" sz="1600" b="1">
                <a:solidFill>
                  <a:schemeClr val="tx1">
                    <a:alpha val="80000"/>
                  </a:schemeClr>
                </a:solidFill>
              </a:rPr>
              <a:t>The FFP Programme helps local safeguarding partners (like social care, health, and police) work together to deliver early, targeted support to families through:</a:t>
            </a:r>
          </a:p>
          <a:p>
            <a:pPr fontAlgn="base"/>
            <a:r>
              <a:rPr lang="en-GB" sz="1600" b="1">
                <a:solidFill>
                  <a:schemeClr val="tx1">
                    <a:alpha val="80000"/>
                  </a:schemeClr>
                </a:solidFill>
              </a:rPr>
              <a:t>Family Help services</a:t>
            </a:r>
          </a:p>
          <a:p>
            <a:pPr fontAlgn="base"/>
            <a:r>
              <a:rPr lang="en-GB" sz="1600" b="1">
                <a:solidFill>
                  <a:schemeClr val="tx1">
                    <a:alpha val="80000"/>
                  </a:schemeClr>
                </a:solidFill>
              </a:rPr>
              <a:t>Multi-agency child protection</a:t>
            </a:r>
          </a:p>
          <a:p>
            <a:pPr fontAlgn="base"/>
            <a:r>
              <a:rPr lang="en-GB" sz="1600" b="1">
                <a:solidFill>
                  <a:schemeClr val="tx1">
                    <a:alpha val="80000"/>
                  </a:schemeClr>
                </a:solidFill>
              </a:rPr>
              <a:t>Family Group Decision Making.</a:t>
            </a:r>
          </a:p>
          <a:p>
            <a:pPr marL="0" indent="0" fontAlgn="base">
              <a:buNone/>
            </a:pPr>
            <a:r>
              <a:rPr lang="en-GB" sz="1600" b="1">
                <a:solidFill>
                  <a:schemeClr val="tx1">
                    <a:alpha val="80000"/>
                  </a:schemeClr>
                </a:solidFill>
              </a:rPr>
              <a:t>Its goal is to ensure families get the right help at the right time, keeping children safe and improving long-term outcomes.</a:t>
            </a:r>
          </a:p>
          <a:p>
            <a:pPr marL="0" indent="0" fontAlgn="base">
              <a:buNone/>
            </a:pPr>
            <a:r>
              <a:rPr lang="en-GB" sz="1600" b="1">
                <a:solidFill>
                  <a:schemeClr val="tx1">
                    <a:alpha val="80000"/>
                  </a:schemeClr>
                </a:solidFill>
              </a:rPr>
              <a:t>National reviews have driven a commitment to reform, with Families First acting as the delivery programme to embed these changes locally. It aims to create a more responsive, relational, and preventative system—one that reflects the values of Telford &amp; Wrekin’s Family First Approach.</a:t>
            </a:r>
          </a:p>
          <a:p>
            <a:pPr marL="0" indent="0" fontAlgn="base">
              <a:buNone/>
            </a:pPr>
            <a:r>
              <a:rPr lang="en-GB" sz="1600" b="1">
                <a:solidFill>
                  <a:schemeClr val="tx1">
                    <a:alpha val="80000"/>
                  </a:schemeClr>
                </a:solidFill>
              </a:rPr>
              <a:t>The Government has published guidance about how the Families First Programme should be taken forward by Local Authorities including some minimum expectations.</a:t>
            </a:r>
          </a:p>
          <a:p>
            <a:pPr marL="0" indent="0" fontAlgn="base">
              <a:buNone/>
            </a:pPr>
            <a:r>
              <a:rPr lang="en-GB" sz="1600" b="1">
                <a:solidFill>
                  <a:schemeClr val="tx1">
                    <a:alpha val="80000"/>
                  </a:schemeClr>
                </a:solidFill>
              </a:rPr>
              <a:t>As this programme rolls out there shall be further training offered across the Partnership which shall be advertised through the Telford and Wrekin Safeguarding Partnership. </a:t>
            </a:r>
          </a:p>
          <a:p>
            <a:pPr fontAlgn="base"/>
            <a:r>
              <a:rPr lang="en-GB" sz="1600" b="1">
                <a:solidFill>
                  <a:schemeClr val="tx1">
                    <a:alpha val="80000"/>
                  </a:schemeClr>
                </a:solidFill>
              </a:rPr>
              <a:t>Further reading: </a:t>
            </a:r>
            <a:r>
              <a:rPr lang="en-GB" sz="1600">
                <a:hlinkClick r:id="rId3"/>
              </a:rPr>
              <a:t>The Families First Partnership (FFP) Programme Guide</a:t>
            </a:r>
            <a:endParaRPr lang="en-GB" sz="1600" b="1">
              <a:solidFill>
                <a:schemeClr val="tx1">
                  <a:alpha val="80000"/>
                </a:schemeClr>
              </a:solidFill>
            </a:endParaRPr>
          </a:p>
          <a:p>
            <a:pPr marL="0" indent="0">
              <a:buNone/>
            </a:pPr>
            <a:endParaRPr lang="en-GB" sz="1300">
              <a:solidFill>
                <a:schemeClr val="tx1">
                  <a:alpha val="80000"/>
                </a:schemeClr>
              </a:solidFill>
            </a:endParaRPr>
          </a:p>
        </p:txBody>
      </p:sp>
      <p:cxnSp>
        <p:nvCxnSpPr>
          <p:cNvPr id="17"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5" name="Picture 4" descr="A group of people holding hands in a field&#10;&#10;AI-generated content may be incorrect.">
            <a:extLst>
              <a:ext uri="{FF2B5EF4-FFF2-40B4-BE49-F238E27FC236}">
                <a16:creationId xmlns:a16="http://schemas.microsoft.com/office/drawing/2014/main" id="{B06EAEFC-7BFC-B535-70F4-8EF6A9D64CAA}"/>
              </a:ext>
            </a:extLst>
          </p:cNvPr>
          <p:cNvPicPr>
            <a:picLocks noChangeAspect="1"/>
          </p:cNvPicPr>
          <p:nvPr/>
        </p:nvPicPr>
        <p:blipFill>
          <a:blip r:embed="rId4">
            <a:alphaModFix amt="20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5631" r="11769"/>
          <a:stretch>
            <a:fillRect/>
          </a:stretch>
        </p:blipFill>
        <p:spPr>
          <a:xfrm>
            <a:off x="5779911" y="8878"/>
            <a:ext cx="6412089" cy="6858000"/>
          </a:xfrm>
          <a:prstGeom prst="rect">
            <a:avLst/>
          </a:prstGeom>
        </p:spPr>
      </p:pic>
      <p:pic>
        <p:nvPicPr>
          <p:cNvPr id="6" name="Picture 5" descr="A logo for a safeguarding partnership&#10;&#10;AI-generated content may be incorrect.">
            <a:extLst>
              <a:ext uri="{FF2B5EF4-FFF2-40B4-BE49-F238E27FC236}">
                <a16:creationId xmlns:a16="http://schemas.microsoft.com/office/drawing/2014/main" id="{B9432F29-E1F5-785B-759B-539FA27BDF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1901" y="1197540"/>
            <a:ext cx="2263330" cy="1557337"/>
          </a:xfrm>
          <a:prstGeom prst="rect">
            <a:avLst/>
          </a:prstGeom>
        </p:spPr>
      </p:pic>
    </p:spTree>
    <p:extLst>
      <p:ext uri="{BB962C8B-B14F-4D97-AF65-F5344CB8AC3E}">
        <p14:creationId xmlns:p14="http://schemas.microsoft.com/office/powerpoint/2010/main" val="4284208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A62790-A090-69CF-22CA-63D54D6AEBB3}"/>
              </a:ext>
            </a:extLst>
          </p:cNvPr>
          <p:cNvSpPr>
            <a:spLocks noGrp="1"/>
          </p:cNvSpPr>
          <p:nvPr>
            <p:ph type="title"/>
          </p:nvPr>
        </p:nvSpPr>
        <p:spPr>
          <a:xfrm>
            <a:off x="613143" y="1540677"/>
            <a:ext cx="4353116" cy="1474666"/>
          </a:xfrm>
        </p:spPr>
        <p:txBody>
          <a:bodyPr anchor="b">
            <a:normAutofit/>
          </a:bodyPr>
          <a:lstStyle/>
          <a:p>
            <a:pPr algn="ctr"/>
            <a:r>
              <a:rPr lang="en-GB" sz="28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Kinship Local Offer Training </a:t>
            </a:r>
          </a:p>
        </p:txBody>
      </p:sp>
      <p:sp>
        <p:nvSpPr>
          <p:cNvPr id="3" name="Content Placeholder 2">
            <a:extLst>
              <a:ext uri="{FF2B5EF4-FFF2-40B4-BE49-F238E27FC236}">
                <a16:creationId xmlns:a16="http://schemas.microsoft.com/office/drawing/2014/main" id="{53B6D348-574B-2E14-5448-39778D939E9C}"/>
              </a:ext>
            </a:extLst>
          </p:cNvPr>
          <p:cNvSpPr>
            <a:spLocks noGrp="1"/>
          </p:cNvSpPr>
          <p:nvPr>
            <p:ph idx="1"/>
          </p:nvPr>
        </p:nvSpPr>
        <p:spPr>
          <a:xfrm>
            <a:off x="446314" y="3177950"/>
            <a:ext cx="5040086" cy="3439886"/>
          </a:xfrm>
        </p:spPr>
        <p:txBody>
          <a:bodyPr anchor="t">
            <a:normAutofit fontScale="85000" lnSpcReduction="10000"/>
          </a:bodyPr>
          <a:lstStyle/>
          <a:p>
            <a:pPr marL="0" indent="0">
              <a:buNone/>
            </a:pPr>
            <a:r>
              <a:rPr lang="en-GB" sz="1600">
                <a:solidFill>
                  <a:srgbClr val="595959"/>
                </a:solidFill>
              </a:rPr>
              <a:t>Do you work with children and families in Telford and Wrekin?</a:t>
            </a:r>
          </a:p>
          <a:p>
            <a:pPr marL="0" indent="0">
              <a:buNone/>
            </a:pPr>
            <a:r>
              <a:rPr lang="en-GB" sz="1600">
                <a:solidFill>
                  <a:srgbClr val="595959"/>
                </a:solidFill>
              </a:rPr>
              <a:t>This online training session is designed to help professionals understand and support kinship families effectively.</a:t>
            </a:r>
          </a:p>
          <a:p>
            <a:pPr marL="0" indent="0">
              <a:buNone/>
            </a:pPr>
            <a:r>
              <a:rPr lang="en-GB" sz="1600">
                <a:solidFill>
                  <a:srgbClr val="595959"/>
                </a:solidFill>
              </a:rPr>
              <a:t>Kinship care is when a child is raised by relatives or close family friends due to circumstances where their parents are unable to care for them. These families often face unique challenges and may not be aware of the support available to them.</a:t>
            </a:r>
          </a:p>
          <a:p>
            <a:pPr marL="0" indent="0">
              <a:buNone/>
            </a:pPr>
            <a:r>
              <a:rPr lang="en-GB" sz="1600">
                <a:solidFill>
                  <a:srgbClr val="595959"/>
                </a:solidFill>
              </a:rPr>
              <a:t>This session will cover:</a:t>
            </a:r>
          </a:p>
          <a:p>
            <a:pPr marL="0" indent="0">
              <a:buNone/>
            </a:pPr>
            <a:r>
              <a:rPr lang="en-GB" sz="1600">
                <a:solidFill>
                  <a:srgbClr val="595959"/>
                </a:solidFill>
              </a:rPr>
              <a:t>What kinship care is</a:t>
            </a:r>
          </a:p>
          <a:p>
            <a:pPr marL="0" indent="0">
              <a:buNone/>
            </a:pPr>
            <a:r>
              <a:rPr lang="en-GB" sz="1600">
                <a:solidFill>
                  <a:srgbClr val="595959"/>
                </a:solidFill>
              </a:rPr>
              <a:t>The support available locally through the Kinship Local Offer</a:t>
            </a:r>
          </a:p>
          <a:p>
            <a:pPr marL="0" indent="0">
              <a:buNone/>
            </a:pPr>
            <a:r>
              <a:rPr lang="en-GB" sz="1600">
                <a:solidFill>
                  <a:srgbClr val="595959"/>
                </a:solidFill>
              </a:rPr>
              <a:t>Key contacts and how to signpost families to the right services</a:t>
            </a:r>
          </a:p>
          <a:p>
            <a:pPr marL="0" indent="0">
              <a:buNone/>
            </a:pPr>
            <a:r>
              <a:rPr lang="en-GB" sz="1600">
                <a:solidFill>
                  <a:srgbClr val="595959"/>
                </a:solidFill>
              </a:rPr>
              <a:t>You will also hear from a kinship carer (their journey and experiences)</a:t>
            </a:r>
          </a:p>
        </p:txBody>
      </p:sp>
      <p:graphicFrame>
        <p:nvGraphicFramePr>
          <p:cNvPr id="7" name="Table 6">
            <a:extLst>
              <a:ext uri="{FF2B5EF4-FFF2-40B4-BE49-F238E27FC236}">
                <a16:creationId xmlns:a16="http://schemas.microsoft.com/office/drawing/2014/main" id="{A5ED7165-6CDC-F7F2-2E6C-E7B45932DDD7}"/>
              </a:ext>
            </a:extLst>
          </p:cNvPr>
          <p:cNvGraphicFramePr>
            <a:graphicFrameLocks noGrp="1"/>
          </p:cNvGraphicFramePr>
          <p:nvPr>
            <p:extLst>
              <p:ext uri="{D42A27DB-BD31-4B8C-83A1-F6EECF244321}">
                <p14:modId xmlns:p14="http://schemas.microsoft.com/office/powerpoint/2010/main" val="167659230"/>
              </p:ext>
            </p:extLst>
          </p:nvPr>
        </p:nvGraphicFramePr>
        <p:xfrm>
          <a:off x="6542314" y="846956"/>
          <a:ext cx="5344886" cy="5209662"/>
        </p:xfrm>
        <a:graphic>
          <a:graphicData uri="http://schemas.openxmlformats.org/drawingml/2006/table">
            <a:tbl>
              <a:tblPr firstRow="1" bandRow="1">
                <a:tableStyleId>{FABFCF23-3B69-468F-B69F-88F6DE6A72F2}</a:tableStyleId>
              </a:tblPr>
              <a:tblGrid>
                <a:gridCol w="3353526">
                  <a:extLst>
                    <a:ext uri="{9D8B030D-6E8A-4147-A177-3AD203B41FA5}">
                      <a16:colId xmlns:a16="http://schemas.microsoft.com/office/drawing/2014/main" val="374593819"/>
                    </a:ext>
                  </a:extLst>
                </a:gridCol>
                <a:gridCol w="1991360">
                  <a:extLst>
                    <a:ext uri="{9D8B030D-6E8A-4147-A177-3AD203B41FA5}">
                      <a16:colId xmlns:a16="http://schemas.microsoft.com/office/drawing/2014/main" val="3785028878"/>
                    </a:ext>
                  </a:extLst>
                </a:gridCol>
              </a:tblGrid>
              <a:tr h="498191">
                <a:tc>
                  <a:txBody>
                    <a:bodyPr/>
                    <a:lstStyle/>
                    <a:p>
                      <a:r>
                        <a:rPr lang="en-GB" sz="2300"/>
                        <a:t>Date</a:t>
                      </a:r>
                    </a:p>
                  </a:txBody>
                  <a:tcPr marL="114930" marR="114930" marT="57467" marB="57467"/>
                </a:tc>
                <a:tc>
                  <a:txBody>
                    <a:bodyPr/>
                    <a:lstStyle/>
                    <a:p>
                      <a:r>
                        <a:rPr lang="en-GB" sz="2300"/>
                        <a:t>Time </a:t>
                      </a:r>
                    </a:p>
                  </a:txBody>
                  <a:tcPr marL="114930" marR="114930" marT="57467" marB="57467"/>
                </a:tc>
                <a:extLst>
                  <a:ext uri="{0D108BD9-81ED-4DB2-BD59-A6C34878D82A}">
                    <a16:rowId xmlns:a16="http://schemas.microsoft.com/office/drawing/2014/main" val="2840753131"/>
                  </a:ext>
                </a:extLst>
              </a:tr>
              <a:tr h="498191">
                <a:tc gridSpan="2">
                  <a:txBody>
                    <a:bodyPr/>
                    <a:lstStyle/>
                    <a:p>
                      <a:r>
                        <a:rPr lang="en-GB" sz="2300" b="1"/>
                        <a:t>Microsoft Teams</a:t>
                      </a:r>
                    </a:p>
                  </a:txBody>
                  <a:tcPr marL="114930" marR="114930" marT="57467" marB="57467"/>
                </a:tc>
                <a:tc hMerge="1">
                  <a:txBody>
                    <a:bodyPr/>
                    <a:lstStyle/>
                    <a:p>
                      <a:endParaRPr lang="en-GB"/>
                    </a:p>
                  </a:txBody>
                  <a:tcPr/>
                </a:tc>
                <a:extLst>
                  <a:ext uri="{0D108BD9-81ED-4DB2-BD59-A6C34878D82A}">
                    <a16:rowId xmlns:a16="http://schemas.microsoft.com/office/drawing/2014/main" val="2703661566"/>
                  </a:ext>
                </a:extLst>
              </a:tr>
              <a:tr h="843752">
                <a:tc>
                  <a:txBody>
                    <a:bodyPr/>
                    <a:lstStyle/>
                    <a:p>
                      <a:r>
                        <a:rPr lang="en-GB" sz="2300" b="1"/>
                        <a:t>18</a:t>
                      </a:r>
                      <a:r>
                        <a:rPr lang="en-GB" sz="2300" b="1" baseline="30000"/>
                        <a:t>th</a:t>
                      </a:r>
                      <a:r>
                        <a:rPr lang="en-GB" sz="2300" b="1"/>
                        <a:t> December 2025</a:t>
                      </a:r>
                    </a:p>
                  </a:txBody>
                  <a:tcPr marL="114930" marR="114930" marT="57467" marB="57467"/>
                </a:tc>
                <a:tc>
                  <a:txBody>
                    <a:bodyPr/>
                    <a:lstStyle/>
                    <a:p>
                      <a:r>
                        <a:rPr lang="en-GB" sz="2300"/>
                        <a:t>12:00-13:00</a:t>
                      </a:r>
                    </a:p>
                  </a:txBody>
                  <a:tcPr marL="114930" marR="114930" marT="57467" marB="57467"/>
                </a:tc>
                <a:extLst>
                  <a:ext uri="{0D108BD9-81ED-4DB2-BD59-A6C34878D82A}">
                    <a16:rowId xmlns:a16="http://schemas.microsoft.com/office/drawing/2014/main" val="2484470686"/>
                  </a:ext>
                </a:extLst>
              </a:tr>
              <a:tr h="843752">
                <a:tc>
                  <a:txBody>
                    <a:bodyPr/>
                    <a:lstStyle/>
                    <a:p>
                      <a:r>
                        <a:rPr lang="en-GB" sz="2300" b="1"/>
                        <a:t>20</a:t>
                      </a:r>
                      <a:r>
                        <a:rPr lang="en-GB" sz="2300" b="1" baseline="30000"/>
                        <a:t>th</a:t>
                      </a:r>
                      <a:r>
                        <a:rPr lang="en-GB" sz="2300" b="1"/>
                        <a:t> January 2026</a:t>
                      </a:r>
                    </a:p>
                  </a:txBody>
                  <a:tcPr marL="114930" marR="114930" marT="57467" marB="57467"/>
                </a:tc>
                <a:tc>
                  <a:txBody>
                    <a:bodyPr/>
                    <a:lstStyle/>
                    <a:p>
                      <a:r>
                        <a:rPr lang="en-GB" sz="2300"/>
                        <a:t>16:00-17:00</a:t>
                      </a:r>
                    </a:p>
                  </a:txBody>
                  <a:tcPr marL="114930" marR="114930" marT="57467" marB="57467"/>
                </a:tc>
                <a:extLst>
                  <a:ext uri="{0D108BD9-81ED-4DB2-BD59-A6C34878D82A}">
                    <a16:rowId xmlns:a16="http://schemas.microsoft.com/office/drawing/2014/main" val="3694621277"/>
                  </a:ext>
                </a:extLst>
              </a:tr>
              <a:tr h="843752">
                <a:tc>
                  <a:txBody>
                    <a:bodyPr/>
                    <a:lstStyle/>
                    <a:p>
                      <a:r>
                        <a:rPr lang="en-GB" sz="2300" b="1"/>
                        <a:t>18</a:t>
                      </a:r>
                      <a:r>
                        <a:rPr lang="en-GB" sz="2300" b="1" baseline="30000"/>
                        <a:t>th</a:t>
                      </a:r>
                      <a:r>
                        <a:rPr lang="en-GB" sz="2300" b="1"/>
                        <a:t> February 2026 </a:t>
                      </a:r>
                    </a:p>
                  </a:txBody>
                  <a:tcPr marL="114930" marR="114930" marT="57467" marB="57467"/>
                </a:tc>
                <a:tc>
                  <a:txBody>
                    <a:bodyPr/>
                    <a:lstStyle/>
                    <a:p>
                      <a:r>
                        <a:rPr lang="en-GB" sz="2300"/>
                        <a:t>11:00-12:00</a:t>
                      </a:r>
                    </a:p>
                  </a:txBody>
                  <a:tcPr marL="114930" marR="114930" marT="57467" marB="57467"/>
                </a:tc>
                <a:extLst>
                  <a:ext uri="{0D108BD9-81ED-4DB2-BD59-A6C34878D82A}">
                    <a16:rowId xmlns:a16="http://schemas.microsoft.com/office/drawing/2014/main" val="2164433111"/>
                  </a:ext>
                </a:extLst>
              </a:tr>
              <a:tr h="843752">
                <a:tc>
                  <a:txBody>
                    <a:bodyPr/>
                    <a:lstStyle/>
                    <a:p>
                      <a:r>
                        <a:rPr lang="en-GB" sz="2300" b="1"/>
                        <a:t>6</a:t>
                      </a:r>
                      <a:r>
                        <a:rPr lang="en-GB" sz="2300" b="1" baseline="30000"/>
                        <a:t>th</a:t>
                      </a:r>
                      <a:r>
                        <a:rPr lang="en-GB" sz="2300" b="1"/>
                        <a:t> March 2026 </a:t>
                      </a:r>
                    </a:p>
                  </a:txBody>
                  <a:tcPr marL="114930" marR="114930" marT="57467" marB="57467"/>
                </a:tc>
                <a:tc>
                  <a:txBody>
                    <a:bodyPr/>
                    <a:lstStyle/>
                    <a:p>
                      <a:r>
                        <a:rPr lang="en-GB" sz="2300"/>
                        <a:t>13:00-14:00</a:t>
                      </a:r>
                    </a:p>
                  </a:txBody>
                  <a:tcPr marL="114930" marR="114930" marT="57467" marB="57467"/>
                </a:tc>
                <a:extLst>
                  <a:ext uri="{0D108BD9-81ED-4DB2-BD59-A6C34878D82A}">
                    <a16:rowId xmlns:a16="http://schemas.microsoft.com/office/drawing/2014/main" val="1791059406"/>
                  </a:ext>
                </a:extLst>
              </a:tr>
              <a:tr h="498191">
                <a:tc gridSpan="2">
                  <a:txBody>
                    <a:bodyPr/>
                    <a:lstStyle/>
                    <a:p>
                      <a:r>
                        <a:rPr lang="en-GB" sz="2300" b="1"/>
                        <a:t>Email to book:</a:t>
                      </a:r>
                    </a:p>
                  </a:txBody>
                  <a:tcPr marL="114930" marR="114930" marT="57467" marB="57467"/>
                </a:tc>
                <a:tc hMerge="1">
                  <a:txBody>
                    <a:bodyPr/>
                    <a:lstStyle/>
                    <a:p>
                      <a:endParaRPr lang="en-GB"/>
                    </a:p>
                  </a:txBody>
                  <a:tcPr/>
                </a:tc>
                <a:extLst>
                  <a:ext uri="{0D108BD9-81ED-4DB2-BD59-A6C34878D82A}">
                    <a16:rowId xmlns:a16="http://schemas.microsoft.com/office/drawing/2014/main" val="2511261094"/>
                  </a:ext>
                </a:extLst>
              </a:tr>
              <a:tr h="340081">
                <a:tc gridSpan="2">
                  <a:txBody>
                    <a:bodyPr/>
                    <a:lstStyle/>
                    <a:p>
                      <a:pPr algn="l">
                        <a:lnSpc>
                          <a:spcPts val="1800"/>
                        </a:lnSpc>
                        <a:buNone/>
                      </a:pPr>
                      <a:r>
                        <a:rPr lang="en-GB" sz="1900">
                          <a:solidFill>
                            <a:srgbClr val="000000"/>
                          </a:solidFill>
                          <a:effectLst/>
                          <a:hlinkClick r:id="rId2"/>
                        </a:rPr>
                        <a:t>Partnerships@telford.gov.uk</a:t>
                      </a:r>
                      <a:r>
                        <a:rPr lang="en-GB" sz="1900">
                          <a:solidFill>
                            <a:srgbClr val="000000"/>
                          </a:solidFill>
                          <a:effectLst/>
                        </a:rPr>
                        <a:t> </a:t>
                      </a:r>
                      <a:endParaRPr lang="en-GB" sz="1900">
                        <a:solidFill>
                          <a:srgbClr val="000000"/>
                        </a:solidFill>
                        <a:effectLst/>
                        <a:latin typeface="arial" panose="020B0604020202020204" pitchFamily="34" charset="0"/>
                      </a:endParaRPr>
                    </a:p>
                  </a:txBody>
                  <a:tcPr marL="0" marR="0" marT="66773" marB="0"/>
                </a:tc>
                <a:tc hMerge="1">
                  <a:txBody>
                    <a:bodyPr/>
                    <a:lstStyle/>
                    <a:p>
                      <a:endParaRPr lang="en-GB"/>
                    </a:p>
                  </a:txBody>
                  <a:tcPr/>
                </a:tc>
                <a:extLst>
                  <a:ext uri="{0D108BD9-81ED-4DB2-BD59-A6C34878D82A}">
                    <a16:rowId xmlns:a16="http://schemas.microsoft.com/office/drawing/2014/main" val="725865350"/>
                  </a:ext>
                </a:extLst>
              </a:tr>
            </a:tbl>
          </a:graphicData>
        </a:graphic>
      </p:graphicFrame>
      <p:pic>
        <p:nvPicPr>
          <p:cNvPr id="8" name="Picture 7" descr="A logo for a safeguarding partnership&#10;&#10;AI-generated content may be incorrect.">
            <a:extLst>
              <a:ext uri="{FF2B5EF4-FFF2-40B4-BE49-F238E27FC236}">
                <a16:creationId xmlns:a16="http://schemas.microsoft.com/office/drawing/2014/main" id="{DC3EF999-1C01-B09E-9B87-2C2FB290C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664" y="680705"/>
            <a:ext cx="2263330" cy="1557337"/>
          </a:xfrm>
          <a:prstGeom prst="rect">
            <a:avLst/>
          </a:prstGeom>
        </p:spPr>
      </p:pic>
      <p:pic>
        <p:nvPicPr>
          <p:cNvPr id="5" name="Picture 4" descr="Child rolling out dough">
            <a:extLst>
              <a:ext uri="{FF2B5EF4-FFF2-40B4-BE49-F238E27FC236}">
                <a16:creationId xmlns:a16="http://schemas.microsoft.com/office/drawing/2014/main" id="{05FAC8B4-A94A-827E-64AC-7F21161ACDE1}"/>
              </a:ext>
            </a:extLst>
          </p:cNvPr>
          <p:cNvPicPr>
            <a:picLocks noChangeAspect="1"/>
          </p:cNvPicPr>
          <p:nvPr/>
        </p:nvPicPr>
        <p:blipFill>
          <a:blip r:embed="rId4">
            <a:alphaModFix amt="8000"/>
            <a:extLst>
              <a:ext uri="{28A0092B-C50C-407E-A947-70E740481C1C}">
                <a14:useLocalDpi xmlns:a14="http://schemas.microsoft.com/office/drawing/2010/main" val="0"/>
              </a:ext>
            </a:extLst>
          </a:blip>
          <a:stretch>
            <a:fillRect/>
          </a:stretch>
        </p:blipFill>
        <p:spPr>
          <a:xfrm>
            <a:off x="6096000" y="0"/>
            <a:ext cx="6111608" cy="6858000"/>
          </a:xfrm>
          <a:prstGeom prst="rect">
            <a:avLst/>
          </a:prstGeom>
        </p:spPr>
      </p:pic>
    </p:spTree>
    <p:extLst>
      <p:ext uri="{BB962C8B-B14F-4D97-AF65-F5344CB8AC3E}">
        <p14:creationId xmlns:p14="http://schemas.microsoft.com/office/powerpoint/2010/main" val="2181322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B94CF3-0D3C-1A4D-E4EF-4790FF6B5D39}"/>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7629FC-0059-81E1-ABA5-09FE758A8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95E132C-2246-7A5A-C35B-D0BA9C1A6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78E235-600B-039A-FA86-80F48BA58F76}"/>
              </a:ext>
            </a:extLst>
          </p:cNvPr>
          <p:cNvSpPr>
            <a:spLocks noGrp="1"/>
          </p:cNvSpPr>
          <p:nvPr>
            <p:ph type="title"/>
          </p:nvPr>
        </p:nvSpPr>
        <p:spPr>
          <a:xfrm>
            <a:off x="688381" y="1377945"/>
            <a:ext cx="4353116" cy="1474666"/>
          </a:xfrm>
        </p:spPr>
        <p:txBody>
          <a:bodyPr anchor="b">
            <a:normAutofit/>
          </a:bodyPr>
          <a:lstStyle/>
          <a:p>
            <a:pPr algn="ctr"/>
            <a:r>
              <a:rPr lang="en-GB" sz="28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Circle of Support  </a:t>
            </a:r>
          </a:p>
        </p:txBody>
      </p:sp>
      <p:sp>
        <p:nvSpPr>
          <p:cNvPr id="3" name="Content Placeholder 2">
            <a:extLst>
              <a:ext uri="{FF2B5EF4-FFF2-40B4-BE49-F238E27FC236}">
                <a16:creationId xmlns:a16="http://schemas.microsoft.com/office/drawing/2014/main" id="{A638458C-8E54-BE06-5D2C-55E2ACA69B05}"/>
              </a:ext>
            </a:extLst>
          </p:cNvPr>
          <p:cNvSpPr>
            <a:spLocks noGrp="1"/>
          </p:cNvSpPr>
          <p:nvPr>
            <p:ph idx="1"/>
          </p:nvPr>
        </p:nvSpPr>
        <p:spPr>
          <a:xfrm>
            <a:off x="402956" y="2918747"/>
            <a:ext cx="5388244" cy="3699089"/>
          </a:xfrm>
        </p:spPr>
        <p:txBody>
          <a:bodyPr anchor="t">
            <a:normAutofit fontScale="32500" lnSpcReduction="20000"/>
          </a:bodyPr>
          <a:lstStyle/>
          <a:p>
            <a:pPr marL="0" indent="0">
              <a:buNone/>
            </a:pPr>
            <a:r>
              <a:rPr lang="en-GB" sz="4300"/>
              <a:t>The Circle of Support is a family-led decision-making process that brings together the child’s wider network of family, friends, and trusted individuals to create safe, sustainable plans for the child’s care and wellbeing. It empowers families to take the lead, strengthens relationships, and respects cultural identity and family values. The goal is to keep children within their communities and prevent unnecessary formal care arrangements by collaboratively finding practical solutions.</a:t>
            </a:r>
          </a:p>
          <a:p>
            <a:pPr marL="0" indent="0">
              <a:buNone/>
            </a:pPr>
            <a:r>
              <a:rPr lang="en-GB" sz="4300"/>
              <a:t>Training focuses on:</a:t>
            </a:r>
          </a:p>
          <a:p>
            <a:r>
              <a:rPr lang="en-GB" sz="4300"/>
              <a:t>Understanding the principles and values of FGDM, including family empowerment and collaborative planning.</a:t>
            </a:r>
          </a:p>
          <a:p>
            <a:r>
              <a:rPr lang="en-GB" sz="4300"/>
              <a:t>How to prepare and facilitate Circle of Support meetings effectively.</a:t>
            </a:r>
          </a:p>
          <a:p>
            <a:r>
              <a:rPr lang="en-GB" sz="4300"/>
              <a:t>Skills for engaging families early, mapping support networks, and creating inclusive spaces.</a:t>
            </a:r>
          </a:p>
          <a:p>
            <a:r>
              <a:rPr lang="en-GB" sz="4300"/>
              <a:t>Practical steps for developing plans that address safeguarding concerns and strengthen family resilience.</a:t>
            </a:r>
          </a:p>
          <a:p>
            <a:r>
              <a:rPr lang="en-GB" sz="4300"/>
              <a:t>Cultural sensitivity and strategies for involving children and their advocates appropriately.      </a:t>
            </a:r>
            <a:r>
              <a:rPr lang="en-GB" sz="3100"/>
              <a:t>  </a:t>
            </a:r>
          </a:p>
          <a:p>
            <a:pPr marL="0" indent="0">
              <a:buNone/>
            </a:pPr>
            <a:endParaRPr lang="en-GB" sz="1600">
              <a:solidFill>
                <a:srgbClr val="595959"/>
              </a:solidFill>
            </a:endParaRPr>
          </a:p>
        </p:txBody>
      </p:sp>
      <p:graphicFrame>
        <p:nvGraphicFramePr>
          <p:cNvPr id="7" name="Table 6">
            <a:extLst>
              <a:ext uri="{FF2B5EF4-FFF2-40B4-BE49-F238E27FC236}">
                <a16:creationId xmlns:a16="http://schemas.microsoft.com/office/drawing/2014/main" id="{85E0270B-C4B3-103F-5020-7D65EEDB0FE4}"/>
              </a:ext>
            </a:extLst>
          </p:cNvPr>
          <p:cNvGraphicFramePr>
            <a:graphicFrameLocks noGrp="1"/>
          </p:cNvGraphicFramePr>
          <p:nvPr>
            <p:extLst>
              <p:ext uri="{D42A27DB-BD31-4B8C-83A1-F6EECF244321}">
                <p14:modId xmlns:p14="http://schemas.microsoft.com/office/powerpoint/2010/main" val="2259538869"/>
              </p:ext>
            </p:extLst>
          </p:nvPr>
        </p:nvGraphicFramePr>
        <p:xfrm>
          <a:off x="6498956" y="1667921"/>
          <a:ext cx="5344886" cy="4368612"/>
        </p:xfrm>
        <a:graphic>
          <a:graphicData uri="http://schemas.openxmlformats.org/drawingml/2006/table">
            <a:tbl>
              <a:tblPr firstRow="1" bandRow="1">
                <a:tableStyleId>{FABFCF23-3B69-468F-B69F-88F6DE6A72F2}</a:tableStyleId>
              </a:tblPr>
              <a:tblGrid>
                <a:gridCol w="3353526">
                  <a:extLst>
                    <a:ext uri="{9D8B030D-6E8A-4147-A177-3AD203B41FA5}">
                      <a16:colId xmlns:a16="http://schemas.microsoft.com/office/drawing/2014/main" val="374593819"/>
                    </a:ext>
                  </a:extLst>
                </a:gridCol>
                <a:gridCol w="1991360">
                  <a:extLst>
                    <a:ext uri="{9D8B030D-6E8A-4147-A177-3AD203B41FA5}">
                      <a16:colId xmlns:a16="http://schemas.microsoft.com/office/drawing/2014/main" val="3785028878"/>
                    </a:ext>
                  </a:extLst>
                </a:gridCol>
              </a:tblGrid>
              <a:tr h="498191">
                <a:tc>
                  <a:txBody>
                    <a:bodyPr/>
                    <a:lstStyle/>
                    <a:p>
                      <a:r>
                        <a:rPr lang="en-GB" sz="2300"/>
                        <a:t>Date</a:t>
                      </a:r>
                    </a:p>
                  </a:txBody>
                  <a:tcPr marL="114930" marR="114930" marT="57467" marB="57467"/>
                </a:tc>
                <a:tc>
                  <a:txBody>
                    <a:bodyPr/>
                    <a:lstStyle/>
                    <a:p>
                      <a:r>
                        <a:rPr lang="en-GB" sz="2300"/>
                        <a:t>Time </a:t>
                      </a:r>
                    </a:p>
                  </a:txBody>
                  <a:tcPr marL="114930" marR="114930" marT="57467" marB="57467"/>
                </a:tc>
                <a:extLst>
                  <a:ext uri="{0D108BD9-81ED-4DB2-BD59-A6C34878D82A}">
                    <a16:rowId xmlns:a16="http://schemas.microsoft.com/office/drawing/2014/main" val="2840753131"/>
                  </a:ext>
                </a:extLst>
              </a:tr>
              <a:tr h="498191">
                <a:tc gridSpan="2">
                  <a:txBody>
                    <a:bodyPr/>
                    <a:lstStyle/>
                    <a:p>
                      <a:r>
                        <a:rPr lang="en-GB" sz="2300" b="1"/>
                        <a:t>Quad (TBC) </a:t>
                      </a:r>
                    </a:p>
                  </a:txBody>
                  <a:tcPr marL="114930" marR="114930" marT="57467" marB="57467"/>
                </a:tc>
                <a:tc hMerge="1">
                  <a:txBody>
                    <a:bodyPr/>
                    <a:lstStyle/>
                    <a:p>
                      <a:endParaRPr lang="en-GB"/>
                    </a:p>
                  </a:txBody>
                  <a:tcPr/>
                </a:tc>
                <a:extLst>
                  <a:ext uri="{0D108BD9-81ED-4DB2-BD59-A6C34878D82A}">
                    <a16:rowId xmlns:a16="http://schemas.microsoft.com/office/drawing/2014/main" val="2703661566"/>
                  </a:ext>
                </a:extLst>
              </a:tr>
              <a:tr h="498191">
                <a:tc gridSpan="2">
                  <a:txBody>
                    <a:bodyPr/>
                    <a:lstStyle/>
                    <a:p>
                      <a:r>
                        <a:rPr lang="en-GB" sz="1600" b="1"/>
                        <a:t>Target audience: Duty Assessment/Cate/ Family Safeguarding/Family Hubs/Fostering (Education 20 delegates)</a:t>
                      </a:r>
                    </a:p>
                  </a:txBody>
                  <a:tcPr marL="114930" marR="114930" marT="57467" marB="57467"/>
                </a:tc>
                <a:tc hMerge="1">
                  <a:txBody>
                    <a:bodyPr/>
                    <a:lstStyle/>
                    <a:p>
                      <a:endParaRPr lang="en-GB"/>
                    </a:p>
                  </a:txBody>
                  <a:tcPr/>
                </a:tc>
                <a:extLst>
                  <a:ext uri="{0D108BD9-81ED-4DB2-BD59-A6C34878D82A}">
                    <a16:rowId xmlns:a16="http://schemas.microsoft.com/office/drawing/2014/main" val="3892279014"/>
                  </a:ext>
                </a:extLst>
              </a:tr>
              <a:tr h="843752">
                <a:tc>
                  <a:txBody>
                    <a:bodyPr/>
                    <a:lstStyle/>
                    <a:p>
                      <a:r>
                        <a:rPr lang="en-GB" sz="2300" b="1"/>
                        <a:t>26</a:t>
                      </a:r>
                      <a:r>
                        <a:rPr lang="en-GB" sz="2300" b="1" baseline="30000"/>
                        <a:t>th</a:t>
                      </a:r>
                      <a:r>
                        <a:rPr lang="en-GB" sz="2300" b="1"/>
                        <a:t> February 2026</a:t>
                      </a:r>
                    </a:p>
                  </a:txBody>
                  <a:tcPr marL="114930" marR="114930" marT="57467" marB="57467"/>
                </a:tc>
                <a:tc>
                  <a:txBody>
                    <a:bodyPr/>
                    <a:lstStyle/>
                    <a:p>
                      <a:r>
                        <a:rPr lang="en-GB" sz="2300"/>
                        <a:t>09:00-16:00</a:t>
                      </a:r>
                    </a:p>
                  </a:txBody>
                  <a:tcPr marL="114930" marR="114930" marT="57467" marB="57467"/>
                </a:tc>
                <a:extLst>
                  <a:ext uri="{0D108BD9-81ED-4DB2-BD59-A6C34878D82A}">
                    <a16:rowId xmlns:a16="http://schemas.microsoft.com/office/drawing/2014/main" val="2484470686"/>
                  </a:ext>
                </a:extLst>
              </a:tr>
              <a:tr h="843752">
                <a:tc>
                  <a:txBody>
                    <a:bodyPr/>
                    <a:lstStyle/>
                    <a:p>
                      <a:r>
                        <a:rPr lang="en-GB" sz="2300" b="1"/>
                        <a:t>27</a:t>
                      </a:r>
                      <a:r>
                        <a:rPr lang="en-GB" sz="2300" b="1" baseline="30000"/>
                        <a:t>th</a:t>
                      </a:r>
                      <a:r>
                        <a:rPr lang="en-GB" sz="2300" b="1"/>
                        <a:t> February 2026</a:t>
                      </a:r>
                    </a:p>
                  </a:txBody>
                  <a:tcPr marL="114930" marR="114930" marT="57467" marB="57467"/>
                </a:tc>
                <a:tc>
                  <a:txBody>
                    <a:bodyPr/>
                    <a:lstStyle/>
                    <a:p>
                      <a:r>
                        <a:rPr lang="en-GB" sz="2300"/>
                        <a:t>09:00-16:00</a:t>
                      </a:r>
                    </a:p>
                  </a:txBody>
                  <a:tcPr marL="114930" marR="114930" marT="57467" marB="57467"/>
                </a:tc>
                <a:extLst>
                  <a:ext uri="{0D108BD9-81ED-4DB2-BD59-A6C34878D82A}">
                    <a16:rowId xmlns:a16="http://schemas.microsoft.com/office/drawing/2014/main" val="3694621277"/>
                  </a:ext>
                </a:extLst>
              </a:tr>
              <a:tr h="498191">
                <a:tc gridSpan="2">
                  <a:txBody>
                    <a:bodyPr/>
                    <a:lstStyle/>
                    <a:p>
                      <a:r>
                        <a:rPr lang="en-GB" sz="2300" b="1"/>
                        <a:t>Email to book:</a:t>
                      </a:r>
                    </a:p>
                  </a:txBody>
                  <a:tcPr marL="114930" marR="114930" marT="57467" marB="57467"/>
                </a:tc>
                <a:tc hMerge="1">
                  <a:txBody>
                    <a:bodyPr/>
                    <a:lstStyle/>
                    <a:p>
                      <a:endParaRPr lang="en-GB"/>
                    </a:p>
                  </a:txBody>
                  <a:tcPr/>
                </a:tc>
                <a:extLst>
                  <a:ext uri="{0D108BD9-81ED-4DB2-BD59-A6C34878D82A}">
                    <a16:rowId xmlns:a16="http://schemas.microsoft.com/office/drawing/2014/main" val="2511261094"/>
                  </a:ext>
                </a:extLst>
              </a:tr>
              <a:tr h="340081">
                <a:tc gridSpan="2">
                  <a:txBody>
                    <a:bodyPr/>
                    <a:lstStyle/>
                    <a:p>
                      <a:pPr algn="l">
                        <a:lnSpc>
                          <a:spcPts val="1800"/>
                        </a:lnSpc>
                        <a:buNone/>
                      </a:pPr>
                      <a:r>
                        <a:rPr lang="en-GB" sz="1900">
                          <a:solidFill>
                            <a:srgbClr val="000000"/>
                          </a:solidFill>
                          <a:effectLst/>
                          <a:hlinkClick r:id="rId3"/>
                        </a:rPr>
                        <a:t>Partnerships@telford.gov.uk</a:t>
                      </a:r>
                      <a:r>
                        <a:rPr lang="en-GB" sz="1900">
                          <a:solidFill>
                            <a:srgbClr val="000000"/>
                          </a:solidFill>
                          <a:effectLst/>
                        </a:rPr>
                        <a:t> </a:t>
                      </a:r>
                      <a:endParaRPr lang="en-GB" sz="1900">
                        <a:solidFill>
                          <a:srgbClr val="000000"/>
                        </a:solidFill>
                        <a:effectLst/>
                        <a:latin typeface="arial" panose="020B0604020202020204" pitchFamily="34" charset="0"/>
                      </a:endParaRPr>
                    </a:p>
                  </a:txBody>
                  <a:tcPr marL="0" marR="0" marT="66773" marB="0"/>
                </a:tc>
                <a:tc hMerge="1">
                  <a:txBody>
                    <a:bodyPr/>
                    <a:lstStyle/>
                    <a:p>
                      <a:endParaRPr lang="en-GB"/>
                    </a:p>
                  </a:txBody>
                  <a:tcPr/>
                </a:tc>
                <a:extLst>
                  <a:ext uri="{0D108BD9-81ED-4DB2-BD59-A6C34878D82A}">
                    <a16:rowId xmlns:a16="http://schemas.microsoft.com/office/drawing/2014/main" val="725865350"/>
                  </a:ext>
                </a:extLst>
              </a:tr>
            </a:tbl>
          </a:graphicData>
        </a:graphic>
      </p:graphicFrame>
      <p:pic>
        <p:nvPicPr>
          <p:cNvPr id="8" name="Picture 7" descr="A logo for a safeguarding partnership&#10;&#10;AI-generated content may be incorrect.">
            <a:extLst>
              <a:ext uri="{FF2B5EF4-FFF2-40B4-BE49-F238E27FC236}">
                <a16:creationId xmlns:a16="http://schemas.microsoft.com/office/drawing/2014/main" id="{05C4B020-E17B-7F61-559F-C89DA998C4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3664" y="680705"/>
            <a:ext cx="2263330" cy="1557337"/>
          </a:xfrm>
          <a:prstGeom prst="rect">
            <a:avLst/>
          </a:prstGeom>
        </p:spPr>
      </p:pic>
      <p:pic>
        <p:nvPicPr>
          <p:cNvPr id="6" name="Picture 5">
            <a:extLst>
              <a:ext uri="{FF2B5EF4-FFF2-40B4-BE49-F238E27FC236}">
                <a16:creationId xmlns:a16="http://schemas.microsoft.com/office/drawing/2014/main" id="{DC624A20-53AC-14E1-0C01-CD8FC6A663B4}"/>
              </a:ext>
            </a:extLst>
          </p:cNvPr>
          <p:cNvPicPr>
            <a:picLocks noChangeAspect="1"/>
          </p:cNvPicPr>
          <p:nvPr/>
        </p:nvPicPr>
        <p:blipFill>
          <a:blip r:embed="rId5">
            <a:alphaModFix amt="20000"/>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076780" y="-7474"/>
            <a:ext cx="6115220" cy="6872947"/>
          </a:xfrm>
          <a:prstGeom prst="rect">
            <a:avLst/>
          </a:prstGeom>
        </p:spPr>
      </p:pic>
    </p:spTree>
    <p:extLst>
      <p:ext uri="{BB962C8B-B14F-4D97-AF65-F5344CB8AC3E}">
        <p14:creationId xmlns:p14="http://schemas.microsoft.com/office/powerpoint/2010/main" val="3158221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A13015-AD99-1F56-56CC-5E55B85EF0E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941A74-2413-988E-FAB1-A1EB667FB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236681F-519B-7556-90B3-F585CE9D1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DF9E0A67-1AA1-77AD-C3F2-43A5A60B2068}"/>
              </a:ext>
            </a:extLst>
          </p:cNvPr>
          <p:cNvSpPr>
            <a:spLocks noGrp="1"/>
          </p:cNvSpPr>
          <p:nvPr>
            <p:ph type="title"/>
          </p:nvPr>
        </p:nvSpPr>
        <p:spPr>
          <a:xfrm>
            <a:off x="170481" y="381935"/>
            <a:ext cx="5026171" cy="5974414"/>
          </a:xfrm>
        </p:spPr>
        <p:txBody>
          <a:bodyPr anchor="ctr">
            <a:normAutofit/>
          </a:bodyPr>
          <a:lstStyle/>
          <a:p>
            <a:pPr algn="ctr"/>
            <a:br>
              <a:rPr lang="en-GB" sz="6200" dirty="0"/>
            </a:br>
            <a:br>
              <a:rPr lang="en-GB" sz="6200" dirty="0"/>
            </a:br>
            <a:r>
              <a:rPr lang="en-GB" sz="6200">
                <a:solidFill>
                  <a:srgbClr val="FFFFFF"/>
                </a:solidFill>
              </a:rPr>
              <a:t>CSPR Lunch and Learn Sessions  </a:t>
            </a:r>
          </a:p>
        </p:txBody>
      </p:sp>
      <p:grpSp>
        <p:nvGrpSpPr>
          <p:cNvPr id="12" name="Group 11">
            <a:extLst>
              <a:ext uri="{FF2B5EF4-FFF2-40B4-BE49-F238E27FC236}">
                <a16:creationId xmlns:a16="http://schemas.microsoft.com/office/drawing/2014/main" id="{9F88CFFF-ADB0-2D01-9CD9-D230C61A02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3" name="Graphic 11">
              <a:extLst>
                <a:ext uri="{FF2B5EF4-FFF2-40B4-BE49-F238E27FC236}">
                  <a16:creationId xmlns:a16="http://schemas.microsoft.com/office/drawing/2014/main" id="{898BC05B-42EA-3742-9B86-A096574CC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14" name="Graphic 10">
              <a:extLst>
                <a:ext uri="{FF2B5EF4-FFF2-40B4-BE49-F238E27FC236}">
                  <a16:creationId xmlns:a16="http://schemas.microsoft.com/office/drawing/2014/main" id="{B6639D03-C87A-BF93-E52A-8C86F83D83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5CBDB335-6434-7554-47CB-760D0538C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C35E967A-DE11-7BA2-5DAA-8A5925211402}"/>
              </a:ext>
            </a:extLst>
          </p:cNvPr>
          <p:cNvSpPr>
            <a:spLocks noGrp="1"/>
          </p:cNvSpPr>
          <p:nvPr>
            <p:ph idx="1"/>
          </p:nvPr>
        </p:nvSpPr>
        <p:spPr>
          <a:xfrm>
            <a:off x="6297233" y="518400"/>
            <a:ext cx="4771607" cy="5837949"/>
          </a:xfrm>
        </p:spPr>
        <p:txBody>
          <a:bodyPr anchor="ctr">
            <a:normAutofit/>
          </a:bodyPr>
          <a:lstStyle/>
          <a:p>
            <a:pPr>
              <a:buNone/>
            </a:pPr>
            <a:r>
              <a:rPr lang="en-GB" sz="1800">
                <a:solidFill>
                  <a:schemeClr val="tx1">
                    <a:alpha val="80000"/>
                  </a:schemeClr>
                </a:solidFill>
                <a:latin typeface="Segoe UI"/>
                <a:cs typeface="Segoe UI"/>
              </a:rPr>
              <a:t>Our CSPR Panel Lunch &amp; Learn sessions offer a relaxed, accessible space for practitioners to explore emerging themes and key learning from local and national reviews. Each session is designed to strengthen shared understanding across the workforce, highlight patterns in practice, and support continuous improvement in how we safeguard children. By bringing colleagues together for focused, bitesize learning, we aim to promote reflective discussion, deepen professional curiosity, and translate insights into practical actions that enhance outcomes for children and families.</a:t>
            </a:r>
            <a:endParaRPr lang="en-US" sz="1400">
              <a:solidFill>
                <a:schemeClr val="tx1">
                  <a:alpha val="80000"/>
                </a:schemeClr>
              </a:solidFill>
              <a:latin typeface="Segoe UI"/>
              <a:cs typeface="Segoe UI"/>
            </a:endParaRPr>
          </a:p>
          <a:p>
            <a:pPr marL="0" indent="0">
              <a:buNone/>
            </a:pPr>
            <a:endParaRPr lang="en-GB" sz="1600" b="1" dirty="0">
              <a:solidFill>
                <a:schemeClr val="tx1">
                  <a:alpha val="80000"/>
                </a:schemeClr>
              </a:solidFill>
            </a:endParaRPr>
          </a:p>
          <a:p>
            <a:pPr marL="0" indent="0">
              <a:buNone/>
            </a:pPr>
            <a:endParaRPr lang="en-GB" sz="1300">
              <a:solidFill>
                <a:schemeClr val="tx1">
                  <a:alpha val="80000"/>
                </a:schemeClr>
              </a:solidFill>
            </a:endParaRPr>
          </a:p>
        </p:txBody>
      </p:sp>
      <p:cxnSp>
        <p:nvCxnSpPr>
          <p:cNvPr id="17" name="Straight Connector 16">
            <a:extLst>
              <a:ext uri="{FF2B5EF4-FFF2-40B4-BE49-F238E27FC236}">
                <a16:creationId xmlns:a16="http://schemas.microsoft.com/office/drawing/2014/main" id="{6D8294B1-A495-99F5-4F14-D71C858E0D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6" name="Picture 5" descr="A logo for a safeguarding partnership&#10;&#10;AI-generated content may be incorrect.">
            <a:extLst>
              <a:ext uri="{FF2B5EF4-FFF2-40B4-BE49-F238E27FC236}">
                <a16:creationId xmlns:a16="http://schemas.microsoft.com/office/drawing/2014/main" id="{AEFD99AB-739C-704A-C044-08F9212469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901" y="1197540"/>
            <a:ext cx="2263330" cy="1557337"/>
          </a:xfrm>
          <a:prstGeom prst="rect">
            <a:avLst/>
          </a:prstGeom>
        </p:spPr>
      </p:pic>
      <p:pic>
        <p:nvPicPr>
          <p:cNvPr id="7" name="Picture 6" descr="A group of people sitting at a table looking at a white board&#10;&#10;AI-generated content may be incorrect.">
            <a:extLst>
              <a:ext uri="{FF2B5EF4-FFF2-40B4-BE49-F238E27FC236}">
                <a16:creationId xmlns:a16="http://schemas.microsoft.com/office/drawing/2014/main" id="{9F19A9D3-C84A-A79E-845C-DA93A38695A2}"/>
              </a:ext>
            </a:extLst>
          </p:cNvPr>
          <p:cNvPicPr>
            <a:picLocks noChangeAspect="1"/>
          </p:cNvPicPr>
          <p:nvPr/>
        </p:nvPicPr>
        <p:blipFill>
          <a:blip r:embed="rId4">
            <a:alphaModFix amt="15000"/>
          </a:blip>
          <a:srcRect l="17945" t="-228" r="19600" b="228"/>
          <a:stretch>
            <a:fillRect/>
          </a:stretch>
        </p:blipFill>
        <p:spPr>
          <a:xfrm>
            <a:off x="5770432" y="-3123"/>
            <a:ext cx="6424616" cy="6858013"/>
          </a:xfrm>
          <a:prstGeom prst="rect">
            <a:avLst/>
          </a:prstGeom>
        </p:spPr>
      </p:pic>
    </p:spTree>
    <p:extLst>
      <p:ext uri="{BB962C8B-B14F-4D97-AF65-F5344CB8AC3E}">
        <p14:creationId xmlns:p14="http://schemas.microsoft.com/office/powerpoint/2010/main" val="1294034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5" name="Group 14">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6" name="Freeform: Shape 15">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1D9782FB-043F-BD0C-5552-0A0DF78F6FB0}"/>
              </a:ext>
            </a:extLst>
          </p:cNvPr>
          <p:cNvSpPr>
            <a:spLocks noGrp="1"/>
          </p:cNvSpPr>
          <p:nvPr>
            <p:ph type="title"/>
          </p:nvPr>
        </p:nvSpPr>
        <p:spPr>
          <a:xfrm>
            <a:off x="6092894" y="308086"/>
            <a:ext cx="4441837" cy="1434873"/>
          </a:xfrm>
        </p:spPr>
        <p:txBody>
          <a:bodyPr>
            <a:normAutofit/>
          </a:bodyPr>
          <a:lstStyle/>
          <a:p>
            <a:r>
              <a:rPr lang="en-GB" sz="3600">
                <a:ln w="0"/>
                <a:effectLst>
                  <a:outerShdw blurRad="38100" dist="19050" dir="2700000" algn="tl" rotWithShape="0">
                    <a:schemeClr val="dk1">
                      <a:alpha val="40000"/>
                    </a:schemeClr>
                  </a:outerShdw>
                </a:effectLst>
              </a:rPr>
              <a:t>Our Mission </a:t>
            </a:r>
          </a:p>
        </p:txBody>
      </p:sp>
      <p:sp>
        <p:nvSpPr>
          <p:cNvPr id="6" name="Content Placeholder 5">
            <a:extLst>
              <a:ext uri="{FF2B5EF4-FFF2-40B4-BE49-F238E27FC236}">
                <a16:creationId xmlns:a16="http://schemas.microsoft.com/office/drawing/2014/main" id="{966EBB14-A792-6880-59E1-550B3404A1BD}"/>
              </a:ext>
            </a:extLst>
          </p:cNvPr>
          <p:cNvSpPr>
            <a:spLocks noGrp="1"/>
          </p:cNvSpPr>
          <p:nvPr>
            <p:ph idx="1"/>
          </p:nvPr>
        </p:nvSpPr>
        <p:spPr>
          <a:xfrm>
            <a:off x="6123654" y="555094"/>
            <a:ext cx="5221224" cy="5230368"/>
          </a:xfrm>
        </p:spPr>
        <p:txBody>
          <a:bodyPr anchor="ctr">
            <a:normAutofit/>
          </a:bodyPr>
          <a:lstStyle/>
          <a:p>
            <a:pPr marL="0" indent="0">
              <a:buNone/>
            </a:pPr>
            <a:r>
              <a:rPr lang="en-GB" sz="1800">
                <a:solidFill>
                  <a:schemeClr val="tx2"/>
                </a:solidFill>
              </a:rPr>
              <a:t>Our training offer provides high-quality, multi-agency safeguarding learning opportunities designed to strengthen practice and improve outcomes for children, young people and adults at risk. Through a comprehensive programme of courses, workshops and resources, we aim to equip professionals with the knowledge, skills and confidence to identify, respond to and prevent harm effectively. The training is aligned with statutory guidance and local priorities, ensuring that all agencies work collaboratively to uphold the highest standards of safeguarding across Telford and Wrekin.</a:t>
            </a:r>
          </a:p>
        </p:txBody>
      </p:sp>
      <p:pic>
        <p:nvPicPr>
          <p:cNvPr id="8" name="Picture 4" descr="ICC logo">
            <a:extLst>
              <a:ext uri="{FF2B5EF4-FFF2-40B4-BE49-F238E27FC236}">
                <a16:creationId xmlns:a16="http://schemas.microsoft.com/office/drawing/2014/main" id="{713461FE-2DAA-54B5-9E9C-2BFCB3FD8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7679" y="5488765"/>
            <a:ext cx="2257764" cy="10611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West Mercia Police | Worcester">
            <a:extLst>
              <a:ext uri="{FF2B5EF4-FFF2-40B4-BE49-F238E27FC236}">
                <a16:creationId xmlns:a16="http://schemas.microsoft.com/office/drawing/2014/main" id="{E802A41E-A9D5-8563-7D1E-BFB7F8D1F4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6117" y="5267440"/>
            <a:ext cx="14097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Telford and Wrekin Council - Extraordinary Bodies">
            <a:extLst>
              <a:ext uri="{FF2B5EF4-FFF2-40B4-BE49-F238E27FC236}">
                <a16:creationId xmlns:a16="http://schemas.microsoft.com/office/drawing/2014/main" id="{22A33061-0A43-17D4-82CA-B4D83F0A8C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7305" y="5488765"/>
            <a:ext cx="2091351" cy="11737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for a safeguarding partnership&#10;&#10;AI-generated content may be incorrect.">
            <a:extLst>
              <a:ext uri="{FF2B5EF4-FFF2-40B4-BE49-F238E27FC236}">
                <a16:creationId xmlns:a16="http://schemas.microsoft.com/office/drawing/2014/main" id="{92253BED-AC95-2AD8-0319-13F40B4613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230" y="2415419"/>
            <a:ext cx="3614114" cy="2486776"/>
          </a:xfrm>
          <a:prstGeom prst="rect">
            <a:avLst/>
          </a:prstGeom>
        </p:spPr>
      </p:pic>
      <p:pic>
        <p:nvPicPr>
          <p:cNvPr id="4" name="Picture 2" descr="Telford and Wrekin Safeguarding Partnership logo">
            <a:extLst>
              <a:ext uri="{FF2B5EF4-FFF2-40B4-BE49-F238E27FC236}">
                <a16:creationId xmlns:a16="http://schemas.microsoft.com/office/drawing/2014/main" id="{FACE09DD-503A-59AB-5E11-12230FA944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873" y="2420760"/>
            <a:ext cx="3851562" cy="2650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153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1B92F6-2496-14D6-8ACF-A3229BA70FF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B375D88-422E-2A7B-BDA4-72ED471AA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6FA775-27A8-D864-8EF9-45778D0F9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E4B6E5-05DE-2661-8003-7259D302C621}"/>
              </a:ext>
            </a:extLst>
          </p:cNvPr>
          <p:cNvSpPr>
            <a:spLocks noGrp="1"/>
          </p:cNvSpPr>
          <p:nvPr>
            <p:ph type="title"/>
          </p:nvPr>
        </p:nvSpPr>
        <p:spPr>
          <a:xfrm>
            <a:off x="863266" y="1665257"/>
            <a:ext cx="4353116" cy="1474666"/>
          </a:xfrm>
        </p:spPr>
        <p:txBody>
          <a:bodyPr anchor="b">
            <a:normAutofit fontScale="90000"/>
          </a:bodyPr>
          <a:lstStyle/>
          <a:p>
            <a:pPr algn="ctr"/>
            <a:r>
              <a:rPr lang="en-GB"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CSPR PANEL – Lunch &amp; Learn </a:t>
            </a:r>
            <a:br>
              <a:rPr lang="en-GB" sz="2800" b="1" dirty="0">
                <a:ln/>
                <a:pattFill prst="dkUpDiag">
                  <a:fgClr>
                    <a:schemeClr val="bg1">
                      <a:lumMod val="50000"/>
                    </a:schemeClr>
                  </a:fgClr>
                  <a:bgClr>
                    <a:schemeClr val="tx1">
                      <a:lumMod val="75000"/>
                      <a:lumOff val="25000"/>
                    </a:schemeClr>
                  </a:bgClr>
                </a:pattFill>
                <a:effectLst>
                  <a:outerShdw blurRad="38100" dist="19050" dir="2700000" algn="tl" rotWithShape="0">
                    <a:prstClr val="black">
                      <a:lumMod val="50000"/>
                      <a:alpha val="40000"/>
                    </a:prstClr>
                  </a:outerShdw>
                </a:effectLst>
                <a:latin typeface="Aptos Display"/>
              </a:rPr>
            </a:br>
            <a:r>
              <a:rPr lang="en-GB" sz="28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Having difficult conversations  </a:t>
            </a:r>
          </a:p>
        </p:txBody>
      </p:sp>
      <p:sp>
        <p:nvSpPr>
          <p:cNvPr id="3" name="Content Placeholder 2">
            <a:extLst>
              <a:ext uri="{FF2B5EF4-FFF2-40B4-BE49-F238E27FC236}">
                <a16:creationId xmlns:a16="http://schemas.microsoft.com/office/drawing/2014/main" id="{E8C41314-F42E-035E-3223-3F5927C50DDB}"/>
              </a:ext>
            </a:extLst>
          </p:cNvPr>
          <p:cNvSpPr>
            <a:spLocks noGrp="1"/>
          </p:cNvSpPr>
          <p:nvPr>
            <p:ph idx="1"/>
          </p:nvPr>
        </p:nvSpPr>
        <p:spPr>
          <a:xfrm>
            <a:off x="402956" y="2918747"/>
            <a:ext cx="5388244" cy="3699089"/>
          </a:xfrm>
        </p:spPr>
        <p:txBody>
          <a:bodyPr anchor="t">
            <a:normAutofit/>
          </a:bodyPr>
          <a:lstStyle/>
          <a:p>
            <a:pPr marL="0" indent="0">
              <a:buNone/>
            </a:pPr>
            <a:endParaRPr lang="en-GB" sz="4300" dirty="0"/>
          </a:p>
          <a:p>
            <a:pPr marL="0" indent="0">
              <a:buNone/>
            </a:pPr>
            <a:endParaRPr lang="en-GB" sz="1600">
              <a:solidFill>
                <a:srgbClr val="595959"/>
              </a:solidFill>
            </a:endParaRPr>
          </a:p>
        </p:txBody>
      </p:sp>
      <p:graphicFrame>
        <p:nvGraphicFramePr>
          <p:cNvPr id="7" name="Table 6">
            <a:extLst>
              <a:ext uri="{FF2B5EF4-FFF2-40B4-BE49-F238E27FC236}">
                <a16:creationId xmlns:a16="http://schemas.microsoft.com/office/drawing/2014/main" id="{F0F1212D-504E-0ECC-BD91-129043CB457E}"/>
              </a:ext>
            </a:extLst>
          </p:cNvPr>
          <p:cNvGraphicFramePr>
            <a:graphicFrameLocks noGrp="1"/>
          </p:cNvGraphicFramePr>
          <p:nvPr>
            <p:extLst>
              <p:ext uri="{D42A27DB-BD31-4B8C-83A1-F6EECF244321}">
                <p14:modId xmlns:p14="http://schemas.microsoft.com/office/powerpoint/2010/main" val="3247793633"/>
              </p:ext>
            </p:extLst>
          </p:nvPr>
        </p:nvGraphicFramePr>
        <p:xfrm>
          <a:off x="6495142" y="1360714"/>
          <a:ext cx="5344886" cy="4787089"/>
        </p:xfrm>
        <a:graphic>
          <a:graphicData uri="http://schemas.openxmlformats.org/drawingml/2006/table">
            <a:tbl>
              <a:tblPr firstRow="1" bandRow="1">
                <a:tableStyleId>{FABFCF23-3B69-468F-B69F-88F6DE6A72F2}</a:tableStyleId>
              </a:tblPr>
              <a:tblGrid>
                <a:gridCol w="3353526">
                  <a:extLst>
                    <a:ext uri="{9D8B030D-6E8A-4147-A177-3AD203B41FA5}">
                      <a16:colId xmlns:a16="http://schemas.microsoft.com/office/drawing/2014/main" val="374593819"/>
                    </a:ext>
                  </a:extLst>
                </a:gridCol>
                <a:gridCol w="1991360">
                  <a:extLst>
                    <a:ext uri="{9D8B030D-6E8A-4147-A177-3AD203B41FA5}">
                      <a16:colId xmlns:a16="http://schemas.microsoft.com/office/drawing/2014/main" val="3785028878"/>
                    </a:ext>
                  </a:extLst>
                </a:gridCol>
              </a:tblGrid>
              <a:tr h="577015">
                <a:tc>
                  <a:txBody>
                    <a:bodyPr/>
                    <a:lstStyle/>
                    <a:p>
                      <a:r>
                        <a:rPr lang="en-GB" sz="2300"/>
                        <a:t>Date</a:t>
                      </a:r>
                    </a:p>
                  </a:txBody>
                  <a:tcPr marL="114930" marR="114930" marT="57467" marB="57467"/>
                </a:tc>
                <a:tc>
                  <a:txBody>
                    <a:bodyPr/>
                    <a:lstStyle/>
                    <a:p>
                      <a:r>
                        <a:rPr lang="en-GB" sz="2300"/>
                        <a:t>Time </a:t>
                      </a:r>
                    </a:p>
                  </a:txBody>
                  <a:tcPr marL="114930" marR="114930" marT="57467" marB="57467"/>
                </a:tc>
                <a:extLst>
                  <a:ext uri="{0D108BD9-81ED-4DB2-BD59-A6C34878D82A}">
                    <a16:rowId xmlns:a16="http://schemas.microsoft.com/office/drawing/2014/main" val="2840753131"/>
                  </a:ext>
                </a:extLst>
              </a:tr>
              <a:tr h="577015">
                <a:tc gridSpan="2">
                  <a:txBody>
                    <a:bodyPr/>
                    <a:lstStyle/>
                    <a:p>
                      <a:r>
                        <a:rPr lang="en-GB" sz="2300" b="1"/>
                        <a:t>Microsoft Teams </a:t>
                      </a:r>
                      <a:endParaRPr lang="en-GB" sz="2300" b="1" dirty="0"/>
                    </a:p>
                  </a:txBody>
                  <a:tcPr marL="114930" marR="114930" marT="57467" marB="57467"/>
                </a:tc>
                <a:tc hMerge="1">
                  <a:txBody>
                    <a:bodyPr/>
                    <a:lstStyle/>
                    <a:p>
                      <a:endParaRPr lang="en-GB"/>
                    </a:p>
                  </a:txBody>
                  <a:tcPr/>
                </a:tc>
                <a:extLst>
                  <a:ext uri="{0D108BD9-81ED-4DB2-BD59-A6C34878D82A}">
                    <a16:rowId xmlns:a16="http://schemas.microsoft.com/office/drawing/2014/main" val="2703661566"/>
                  </a:ext>
                </a:extLst>
              </a:tr>
              <a:tr h="577015">
                <a:tc gridSpan="2">
                  <a:txBody>
                    <a:bodyPr/>
                    <a:lstStyle/>
                    <a:p>
                      <a:endParaRPr lang="en-GB" sz="1600" b="1" dirty="0"/>
                    </a:p>
                  </a:txBody>
                  <a:tcPr marL="114930" marR="114930" marT="57467" marB="57467"/>
                </a:tc>
                <a:tc hMerge="1">
                  <a:txBody>
                    <a:bodyPr/>
                    <a:lstStyle/>
                    <a:p>
                      <a:endParaRPr lang="en-GB"/>
                    </a:p>
                  </a:txBody>
                  <a:tcPr/>
                </a:tc>
                <a:extLst>
                  <a:ext uri="{0D108BD9-81ED-4DB2-BD59-A6C34878D82A}">
                    <a16:rowId xmlns:a16="http://schemas.microsoft.com/office/drawing/2014/main" val="3892279014"/>
                  </a:ext>
                </a:extLst>
              </a:tr>
              <a:tr h="961691">
                <a:tc>
                  <a:txBody>
                    <a:bodyPr/>
                    <a:lstStyle/>
                    <a:p>
                      <a:r>
                        <a:rPr lang="en-GB" sz="2300" b="1"/>
                        <a:t>2nd June 2026</a:t>
                      </a:r>
                      <a:endParaRPr lang="en-GB" sz="2300" b="1" dirty="0"/>
                    </a:p>
                  </a:txBody>
                  <a:tcPr marL="114930" marR="114930" marT="57467" marB="57467"/>
                </a:tc>
                <a:tc>
                  <a:txBody>
                    <a:bodyPr/>
                    <a:lstStyle/>
                    <a:p>
                      <a:r>
                        <a:rPr lang="en-GB" sz="2300"/>
                        <a:t>12:00-13:00</a:t>
                      </a:r>
                    </a:p>
                  </a:txBody>
                  <a:tcPr marL="114930" marR="114930" marT="57467" marB="57467"/>
                </a:tc>
                <a:extLst>
                  <a:ext uri="{0D108BD9-81ED-4DB2-BD59-A6C34878D82A}">
                    <a16:rowId xmlns:a16="http://schemas.microsoft.com/office/drawing/2014/main" val="2484470686"/>
                  </a:ext>
                </a:extLst>
              </a:tr>
              <a:tr h="1239516">
                <a:tc gridSpan="2">
                  <a:txBody>
                    <a:bodyPr/>
                    <a:lstStyle/>
                    <a:p>
                      <a:r>
                        <a:rPr lang="en-GB" sz="2300" b="1"/>
                        <a:t>Book through Eventbrite:</a:t>
                      </a:r>
                    </a:p>
                    <a:p>
                      <a:pPr lvl="0">
                        <a:buNone/>
                      </a:pPr>
                      <a:r>
                        <a:rPr lang="en-GB" sz="2300" b="0" i="1" dirty="0"/>
                        <a:t>(Please note link to MS teams is within </a:t>
                      </a:r>
                      <a:r>
                        <a:rPr lang="en-GB" sz="2300" b="0" i="1"/>
                        <a:t>Eventbrite link) </a:t>
                      </a:r>
                      <a:endParaRPr lang="en-GB" sz="2300" b="0" i="1" dirty="0"/>
                    </a:p>
                  </a:txBody>
                  <a:tcPr marL="114930" marR="114930" marT="57467" marB="57467"/>
                </a:tc>
                <a:tc hMerge="1">
                  <a:txBody>
                    <a:bodyPr/>
                    <a:lstStyle/>
                    <a:p>
                      <a:endParaRPr lang="en-GB"/>
                    </a:p>
                  </a:txBody>
                  <a:tcPr/>
                </a:tc>
                <a:extLst>
                  <a:ext uri="{0D108BD9-81ED-4DB2-BD59-A6C34878D82A}">
                    <a16:rowId xmlns:a16="http://schemas.microsoft.com/office/drawing/2014/main" val="2511261094"/>
                  </a:ext>
                </a:extLst>
              </a:tr>
              <a:tr h="854837">
                <a:tc gridSpan="2">
                  <a:txBody>
                    <a:bodyPr/>
                    <a:lstStyle/>
                    <a:p>
                      <a:pPr lvl="0" algn="l">
                        <a:lnSpc>
                          <a:spcPts val="1800"/>
                        </a:lnSpc>
                        <a:buNone/>
                      </a:pPr>
                      <a:r>
                        <a:rPr lang="en-GB" sz="1900" b="0" i="0" u="none" strike="noStrike" noProof="0" dirty="0">
                          <a:solidFill>
                            <a:srgbClr val="000000"/>
                          </a:solidFill>
                          <a:effectLst/>
                          <a:latin typeface="Aptos"/>
                          <a:hlinkClick r:id="rId3"/>
                        </a:rPr>
                        <a:t>Lunch</a:t>
                      </a:r>
                      <a:r>
                        <a:rPr lang="en-GB" sz="1900" b="0" i="0" u="none" strike="noStrike" noProof="0" dirty="0">
                          <a:solidFill>
                            <a:srgbClr val="000000"/>
                          </a:solidFill>
                          <a:effectLst/>
                          <a:latin typeface="Aptos"/>
                          <a:hlinkClick r:id="rId3">
                            <a:extLst>
                              <a:ext uri="{A12FA001-AC4F-418D-AE19-62706E023703}">
                                <ahyp:hlinkClr xmlns:ahyp="http://schemas.microsoft.com/office/drawing/2018/hyperlinkcolor" val="tx"/>
                              </a:ext>
                            </a:extLst>
                          </a:hlinkClick>
                        </a:rPr>
                        <a:t> &amp; Learn: Having Difficult Conversations Tickets, Tuesday, Jun 2 from 12 pm to 1 pm GMT+1 | Eventbrite</a:t>
                      </a:r>
                      <a:endParaRPr lang="en-US"/>
                    </a:p>
                  </a:txBody>
                  <a:tcPr marL="0" marR="0" marT="66773" marB="0"/>
                </a:tc>
                <a:tc hMerge="1">
                  <a:txBody>
                    <a:bodyPr/>
                    <a:lstStyle/>
                    <a:p>
                      <a:endParaRPr lang="en-GB"/>
                    </a:p>
                  </a:txBody>
                  <a:tcPr/>
                </a:tc>
                <a:extLst>
                  <a:ext uri="{0D108BD9-81ED-4DB2-BD59-A6C34878D82A}">
                    <a16:rowId xmlns:a16="http://schemas.microsoft.com/office/drawing/2014/main" val="725865350"/>
                  </a:ext>
                </a:extLst>
              </a:tr>
            </a:tbl>
          </a:graphicData>
        </a:graphic>
      </p:graphicFrame>
      <p:pic>
        <p:nvPicPr>
          <p:cNvPr id="8" name="Picture 7" descr="A logo for a safeguarding partnership&#10;&#10;AI-generated content may be incorrect.">
            <a:extLst>
              <a:ext uri="{FF2B5EF4-FFF2-40B4-BE49-F238E27FC236}">
                <a16:creationId xmlns:a16="http://schemas.microsoft.com/office/drawing/2014/main" id="{C36A952D-B029-4E70-0F1F-908D72CB4F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3664" y="680705"/>
            <a:ext cx="2263330" cy="1557337"/>
          </a:xfrm>
          <a:prstGeom prst="rect">
            <a:avLst/>
          </a:prstGeom>
        </p:spPr>
      </p:pic>
      <p:sp>
        <p:nvSpPr>
          <p:cNvPr id="5" name="TextBox 4">
            <a:extLst>
              <a:ext uri="{FF2B5EF4-FFF2-40B4-BE49-F238E27FC236}">
                <a16:creationId xmlns:a16="http://schemas.microsoft.com/office/drawing/2014/main" id="{BE468708-7E71-4B0C-2618-094183552FAA}"/>
              </a:ext>
            </a:extLst>
          </p:cNvPr>
          <p:cNvSpPr txBox="1"/>
          <p:nvPr/>
        </p:nvSpPr>
        <p:spPr>
          <a:xfrm>
            <a:off x="449705" y="3337809"/>
            <a:ext cx="5046688"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egoe UI"/>
                <a:cs typeface="Segoe UI"/>
              </a:rPr>
              <a:t>These short lunch and learn sessions help practitioners develop confidence in managing sensitive or challenging conversations with children, families, and partners. </a:t>
            </a:r>
            <a:endParaRPr lang="en-US" sz="2000">
              <a:latin typeface="Aptos" panose="02110004020202020204"/>
              <a:cs typeface="Segoe UI"/>
            </a:endParaRPr>
          </a:p>
          <a:p>
            <a:r>
              <a:rPr lang="en-GB" sz="2000" dirty="0">
                <a:latin typeface="Segoe UI"/>
                <a:cs typeface="Segoe UI"/>
              </a:rPr>
              <a:t>The focus is on clear, respectful communication, maintaining a child‑centred approach, and using professional curiosity to address concerns early and effectively.</a:t>
            </a:r>
            <a:endParaRPr lang="en-US" sz="2000"/>
          </a:p>
          <a:p>
            <a:pPr algn="l"/>
            <a:endParaRPr lang="en-GB" dirty="0"/>
          </a:p>
        </p:txBody>
      </p:sp>
      <p:pic>
        <p:nvPicPr>
          <p:cNvPr id="9" name="Picture 8" descr="A group of women sitting at a table with a computer&#10;&#10;AI-generated content may be incorrect.">
            <a:extLst>
              <a:ext uri="{FF2B5EF4-FFF2-40B4-BE49-F238E27FC236}">
                <a16:creationId xmlns:a16="http://schemas.microsoft.com/office/drawing/2014/main" id="{5157747E-A569-1675-0ABC-8C5AEBCACC40}"/>
              </a:ext>
            </a:extLst>
          </p:cNvPr>
          <p:cNvPicPr>
            <a:picLocks noChangeAspect="1"/>
          </p:cNvPicPr>
          <p:nvPr/>
        </p:nvPicPr>
        <p:blipFill>
          <a:blip r:embed="rId5">
            <a:alphaModFix amt="18000"/>
          </a:blip>
          <a:srcRect l="39854" t="-182" r="176" b="45"/>
          <a:stretch>
            <a:fillRect/>
          </a:stretch>
        </p:blipFill>
        <p:spPr>
          <a:xfrm>
            <a:off x="6028070" y="-9072"/>
            <a:ext cx="6161559" cy="6867347"/>
          </a:xfrm>
          <a:prstGeom prst="rect">
            <a:avLst/>
          </a:prstGeom>
        </p:spPr>
      </p:pic>
    </p:spTree>
    <p:extLst>
      <p:ext uri="{BB962C8B-B14F-4D97-AF65-F5344CB8AC3E}">
        <p14:creationId xmlns:p14="http://schemas.microsoft.com/office/powerpoint/2010/main" val="400106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788F3D-555D-3DC5-C987-AD9B12F89382}"/>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B130B79-A419-0BD3-05D9-E2CA50CAB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D0D5A1B-87C3-A17E-0227-3B447C8F7A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AE1636-2070-C6B5-EAAD-CCA7E1CA07CE}"/>
              </a:ext>
            </a:extLst>
          </p:cNvPr>
          <p:cNvSpPr>
            <a:spLocks noGrp="1"/>
          </p:cNvSpPr>
          <p:nvPr>
            <p:ph type="title"/>
          </p:nvPr>
        </p:nvSpPr>
        <p:spPr>
          <a:xfrm>
            <a:off x="513496" y="2239879"/>
            <a:ext cx="4677902" cy="1399716"/>
          </a:xfrm>
        </p:spPr>
        <p:txBody>
          <a:bodyPr anchor="b">
            <a:normAutofit/>
          </a:bodyPr>
          <a:lstStyle/>
          <a:p>
            <a:pPr algn="ctr"/>
            <a:r>
              <a:rPr lang="en-GB"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CSPR PANEL – Lunch &amp; Learn </a:t>
            </a:r>
            <a:br>
              <a:rPr lang="en-GB" sz="2800" b="1" dirty="0">
                <a:ln/>
                <a:pattFill prst="dkUpDiag">
                  <a:fgClr>
                    <a:schemeClr val="bg1">
                      <a:lumMod val="50000"/>
                    </a:schemeClr>
                  </a:fgClr>
                  <a:bgClr>
                    <a:schemeClr val="tx1">
                      <a:lumMod val="75000"/>
                      <a:lumOff val="25000"/>
                    </a:schemeClr>
                  </a:bgClr>
                </a:pattFill>
                <a:effectLst>
                  <a:outerShdw blurRad="38100" dist="19050" dir="2700000" algn="tl" rotWithShape="0">
                    <a:prstClr val="black">
                      <a:lumMod val="50000"/>
                      <a:alpha val="40000"/>
                    </a:prstClr>
                  </a:outerShdw>
                </a:effectLst>
                <a:latin typeface="Aptos Display"/>
              </a:rPr>
            </a:br>
            <a:r>
              <a:rPr lang="en-GB"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Escalation </a:t>
            </a:r>
            <a:r>
              <a:rPr lang="en-GB" sz="28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Pathway  </a:t>
            </a:r>
            <a:r>
              <a:rPr lang="en-GB"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 </a:t>
            </a:r>
          </a:p>
        </p:txBody>
      </p:sp>
      <p:sp>
        <p:nvSpPr>
          <p:cNvPr id="3" name="Content Placeholder 2">
            <a:extLst>
              <a:ext uri="{FF2B5EF4-FFF2-40B4-BE49-F238E27FC236}">
                <a16:creationId xmlns:a16="http://schemas.microsoft.com/office/drawing/2014/main" id="{7957F664-76DC-9744-59BC-A0AE928296BF}"/>
              </a:ext>
            </a:extLst>
          </p:cNvPr>
          <p:cNvSpPr>
            <a:spLocks noGrp="1"/>
          </p:cNvSpPr>
          <p:nvPr>
            <p:ph idx="1"/>
          </p:nvPr>
        </p:nvSpPr>
        <p:spPr>
          <a:xfrm>
            <a:off x="402956" y="2918747"/>
            <a:ext cx="5388244" cy="3699089"/>
          </a:xfrm>
        </p:spPr>
        <p:txBody>
          <a:bodyPr anchor="t">
            <a:normAutofit/>
          </a:bodyPr>
          <a:lstStyle/>
          <a:p>
            <a:pPr marL="0" indent="0">
              <a:buNone/>
            </a:pPr>
            <a:endParaRPr lang="en-GB" sz="4300" dirty="0"/>
          </a:p>
          <a:p>
            <a:pPr marL="0" indent="0">
              <a:buNone/>
            </a:pPr>
            <a:endParaRPr lang="en-GB" sz="1600">
              <a:solidFill>
                <a:srgbClr val="595959"/>
              </a:solidFill>
            </a:endParaRPr>
          </a:p>
        </p:txBody>
      </p:sp>
      <p:graphicFrame>
        <p:nvGraphicFramePr>
          <p:cNvPr id="7" name="Table 6">
            <a:extLst>
              <a:ext uri="{FF2B5EF4-FFF2-40B4-BE49-F238E27FC236}">
                <a16:creationId xmlns:a16="http://schemas.microsoft.com/office/drawing/2014/main" id="{0BE50CC5-8260-1954-6CC1-144CE571894C}"/>
              </a:ext>
            </a:extLst>
          </p:cNvPr>
          <p:cNvGraphicFramePr>
            <a:graphicFrameLocks noGrp="1"/>
          </p:cNvGraphicFramePr>
          <p:nvPr>
            <p:extLst>
              <p:ext uri="{D42A27DB-BD31-4B8C-83A1-F6EECF244321}">
                <p14:modId xmlns:p14="http://schemas.microsoft.com/office/powerpoint/2010/main" val="4089014066"/>
              </p:ext>
            </p:extLst>
          </p:nvPr>
        </p:nvGraphicFramePr>
        <p:xfrm>
          <a:off x="6498956" y="1667921"/>
          <a:ext cx="5344886" cy="4267108"/>
        </p:xfrm>
        <a:graphic>
          <a:graphicData uri="http://schemas.openxmlformats.org/drawingml/2006/table">
            <a:tbl>
              <a:tblPr firstRow="1" bandRow="1">
                <a:tableStyleId>{FABFCF23-3B69-468F-B69F-88F6DE6A72F2}</a:tableStyleId>
              </a:tblPr>
              <a:tblGrid>
                <a:gridCol w="3353526">
                  <a:extLst>
                    <a:ext uri="{9D8B030D-6E8A-4147-A177-3AD203B41FA5}">
                      <a16:colId xmlns:a16="http://schemas.microsoft.com/office/drawing/2014/main" val="374593819"/>
                    </a:ext>
                  </a:extLst>
                </a:gridCol>
                <a:gridCol w="1991360">
                  <a:extLst>
                    <a:ext uri="{9D8B030D-6E8A-4147-A177-3AD203B41FA5}">
                      <a16:colId xmlns:a16="http://schemas.microsoft.com/office/drawing/2014/main" val="3785028878"/>
                    </a:ext>
                  </a:extLst>
                </a:gridCol>
              </a:tblGrid>
              <a:tr h="498191">
                <a:tc>
                  <a:txBody>
                    <a:bodyPr/>
                    <a:lstStyle/>
                    <a:p>
                      <a:r>
                        <a:rPr lang="en-GB" sz="2300"/>
                        <a:t>Date</a:t>
                      </a:r>
                    </a:p>
                  </a:txBody>
                  <a:tcPr marL="114930" marR="114930" marT="57467" marB="57467"/>
                </a:tc>
                <a:tc>
                  <a:txBody>
                    <a:bodyPr/>
                    <a:lstStyle/>
                    <a:p>
                      <a:r>
                        <a:rPr lang="en-GB" sz="2300"/>
                        <a:t>Time </a:t>
                      </a:r>
                    </a:p>
                  </a:txBody>
                  <a:tcPr marL="114930" marR="114930" marT="57467" marB="57467"/>
                </a:tc>
                <a:extLst>
                  <a:ext uri="{0D108BD9-81ED-4DB2-BD59-A6C34878D82A}">
                    <a16:rowId xmlns:a16="http://schemas.microsoft.com/office/drawing/2014/main" val="2840753131"/>
                  </a:ext>
                </a:extLst>
              </a:tr>
              <a:tr h="498191">
                <a:tc gridSpan="2">
                  <a:txBody>
                    <a:bodyPr/>
                    <a:lstStyle/>
                    <a:p>
                      <a:r>
                        <a:rPr lang="en-GB" sz="2300" b="1"/>
                        <a:t>Microsoft Teams </a:t>
                      </a:r>
                      <a:endParaRPr lang="en-GB" sz="2300" b="1" dirty="0"/>
                    </a:p>
                  </a:txBody>
                  <a:tcPr marL="114930" marR="114930" marT="57467" marB="57467"/>
                </a:tc>
                <a:tc hMerge="1">
                  <a:txBody>
                    <a:bodyPr/>
                    <a:lstStyle/>
                    <a:p>
                      <a:endParaRPr lang="en-GB"/>
                    </a:p>
                  </a:txBody>
                  <a:tcPr/>
                </a:tc>
                <a:extLst>
                  <a:ext uri="{0D108BD9-81ED-4DB2-BD59-A6C34878D82A}">
                    <a16:rowId xmlns:a16="http://schemas.microsoft.com/office/drawing/2014/main" val="2703661566"/>
                  </a:ext>
                </a:extLst>
              </a:tr>
              <a:tr h="498191">
                <a:tc gridSpan="2">
                  <a:txBody>
                    <a:bodyPr/>
                    <a:lstStyle/>
                    <a:p>
                      <a:endParaRPr lang="en-GB" sz="1600" b="1" dirty="0"/>
                    </a:p>
                  </a:txBody>
                  <a:tcPr marL="114930" marR="114930" marT="57467" marB="57467"/>
                </a:tc>
                <a:tc hMerge="1">
                  <a:txBody>
                    <a:bodyPr/>
                    <a:lstStyle/>
                    <a:p>
                      <a:endParaRPr lang="en-GB"/>
                    </a:p>
                  </a:txBody>
                  <a:tcPr/>
                </a:tc>
                <a:extLst>
                  <a:ext uri="{0D108BD9-81ED-4DB2-BD59-A6C34878D82A}">
                    <a16:rowId xmlns:a16="http://schemas.microsoft.com/office/drawing/2014/main" val="3892279014"/>
                  </a:ext>
                </a:extLst>
              </a:tr>
              <a:tr h="843752">
                <a:tc>
                  <a:txBody>
                    <a:bodyPr/>
                    <a:lstStyle/>
                    <a:p>
                      <a:r>
                        <a:rPr lang="en-GB" sz="2300" b="1"/>
                        <a:t>21st July 2026</a:t>
                      </a:r>
                    </a:p>
                  </a:txBody>
                  <a:tcPr marL="114930" marR="114930" marT="57467" marB="57467"/>
                </a:tc>
                <a:tc>
                  <a:txBody>
                    <a:bodyPr/>
                    <a:lstStyle/>
                    <a:p>
                      <a:r>
                        <a:rPr lang="en-GB" sz="2300"/>
                        <a:t>12:00-13:00</a:t>
                      </a:r>
                    </a:p>
                  </a:txBody>
                  <a:tcPr marL="114930" marR="114930" marT="57467" marB="57467"/>
                </a:tc>
                <a:extLst>
                  <a:ext uri="{0D108BD9-81ED-4DB2-BD59-A6C34878D82A}">
                    <a16:rowId xmlns:a16="http://schemas.microsoft.com/office/drawing/2014/main" val="2484470686"/>
                  </a:ext>
                </a:extLst>
              </a:tr>
              <a:tr h="498191">
                <a:tc gridSpan="2">
                  <a:txBody>
                    <a:bodyPr/>
                    <a:lstStyle/>
                    <a:p>
                      <a:r>
                        <a:rPr lang="en-GB" sz="2300" b="1"/>
                        <a:t>Follow Eventbrite Link to book:</a:t>
                      </a:r>
                    </a:p>
                    <a:p>
                      <a:pPr lvl="0">
                        <a:buNone/>
                      </a:pPr>
                      <a:r>
                        <a:rPr lang="en-GB" sz="2300" b="0" i="1"/>
                        <a:t>Please note to add manually to your calendar. </a:t>
                      </a:r>
                      <a:endParaRPr lang="en-GB" sz="2300" b="0" i="1" dirty="0"/>
                    </a:p>
                  </a:txBody>
                  <a:tcPr marL="114930" marR="114930" marT="57467" marB="57467"/>
                </a:tc>
                <a:tc hMerge="1">
                  <a:txBody>
                    <a:bodyPr/>
                    <a:lstStyle/>
                    <a:p>
                      <a:endParaRPr lang="en-GB"/>
                    </a:p>
                  </a:txBody>
                  <a:tcPr/>
                </a:tc>
                <a:extLst>
                  <a:ext uri="{0D108BD9-81ED-4DB2-BD59-A6C34878D82A}">
                    <a16:rowId xmlns:a16="http://schemas.microsoft.com/office/drawing/2014/main" val="2511261094"/>
                  </a:ext>
                </a:extLst>
              </a:tr>
              <a:tr h="340081">
                <a:tc gridSpan="2">
                  <a:txBody>
                    <a:bodyPr/>
                    <a:lstStyle/>
                    <a:p>
                      <a:pPr lvl="0" algn="l">
                        <a:lnSpc>
                          <a:spcPts val="1800"/>
                        </a:lnSpc>
                        <a:buNone/>
                      </a:pPr>
                      <a:r>
                        <a:rPr lang="en-GB" sz="1900" b="0" i="0" u="none" strike="noStrike" noProof="0" dirty="0">
                          <a:solidFill>
                            <a:srgbClr val="000000"/>
                          </a:solidFill>
                          <a:effectLst/>
                          <a:latin typeface="Aptos"/>
                          <a:hlinkClick r:id="rId3"/>
                        </a:rPr>
                        <a:t>TWSP</a:t>
                      </a:r>
                      <a:r>
                        <a:rPr lang="en-GB" sz="1900" b="0" i="0" u="none" strike="noStrike" noProof="0" dirty="0">
                          <a:solidFill>
                            <a:srgbClr val="000000"/>
                          </a:solidFill>
                          <a:effectLst/>
                          <a:latin typeface="Aptos"/>
                          <a:hlinkClick r:id="rId3">
                            <a:extLst>
                              <a:ext uri="{A12FA001-AC4F-418D-AE19-62706E023703}">
                                <ahyp:hlinkClr xmlns:ahyp="http://schemas.microsoft.com/office/drawing/2018/hyperlinkcolor" val="tx"/>
                              </a:ext>
                            </a:extLst>
                          </a:hlinkClick>
                        </a:rPr>
                        <a:t> Lunch &amp; Learn Escalation Pathway Tickets, Tuesday, Jul 21 from 12 pm to 1 pm GMT+1 | Eventbrite</a:t>
                      </a:r>
                      <a:endParaRPr lang="en-US"/>
                    </a:p>
                  </a:txBody>
                  <a:tcPr marL="0" marR="0" marT="66773" marB="0"/>
                </a:tc>
                <a:tc hMerge="1">
                  <a:txBody>
                    <a:bodyPr/>
                    <a:lstStyle/>
                    <a:p>
                      <a:endParaRPr lang="en-GB"/>
                    </a:p>
                  </a:txBody>
                  <a:tcPr/>
                </a:tc>
                <a:extLst>
                  <a:ext uri="{0D108BD9-81ED-4DB2-BD59-A6C34878D82A}">
                    <a16:rowId xmlns:a16="http://schemas.microsoft.com/office/drawing/2014/main" val="725865350"/>
                  </a:ext>
                </a:extLst>
              </a:tr>
            </a:tbl>
          </a:graphicData>
        </a:graphic>
      </p:graphicFrame>
      <p:pic>
        <p:nvPicPr>
          <p:cNvPr id="8" name="Picture 7" descr="A logo for a safeguarding partnership&#10;&#10;AI-generated content may be incorrect.">
            <a:extLst>
              <a:ext uri="{FF2B5EF4-FFF2-40B4-BE49-F238E27FC236}">
                <a16:creationId xmlns:a16="http://schemas.microsoft.com/office/drawing/2014/main" id="{F84D614A-97AE-88F9-797A-3C33B24C61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3664" y="680705"/>
            <a:ext cx="2263330" cy="1557337"/>
          </a:xfrm>
          <a:prstGeom prst="rect">
            <a:avLst/>
          </a:prstGeom>
        </p:spPr>
      </p:pic>
      <p:sp>
        <p:nvSpPr>
          <p:cNvPr id="5" name="TextBox 4">
            <a:extLst>
              <a:ext uri="{FF2B5EF4-FFF2-40B4-BE49-F238E27FC236}">
                <a16:creationId xmlns:a16="http://schemas.microsoft.com/office/drawing/2014/main" id="{4FBC6C7A-1AA6-F797-5680-F979B7E7C525}"/>
              </a:ext>
            </a:extLst>
          </p:cNvPr>
          <p:cNvSpPr txBox="1"/>
          <p:nvPr/>
        </p:nvSpPr>
        <p:spPr>
          <a:xfrm>
            <a:off x="524656" y="4062334"/>
            <a:ext cx="5046688"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Segoe UI"/>
                <a:cs typeface="Segoe UI"/>
              </a:rPr>
              <a:t>These sessions give practitioners a clear, practical understanding of how to use the escalation policy and pathway when professional disagreements arise. The focus is on recognising when to escalate, communicating concerns constructively, and ensuring that the child’s safety and wellbeing remain central. By strengthening confidence in using the process, the sessions support effective multi‑agency working and timely decision‑making for children.</a:t>
            </a:r>
            <a:endParaRPr lang="en-US" sz="1200" dirty="0"/>
          </a:p>
          <a:p>
            <a:endParaRPr lang="en-GB" sz="2000" dirty="0">
              <a:latin typeface="Segoe UI"/>
              <a:cs typeface="Segoe UI"/>
            </a:endParaRPr>
          </a:p>
          <a:p>
            <a:pPr algn="l"/>
            <a:endParaRPr lang="en-GB" dirty="0"/>
          </a:p>
        </p:txBody>
      </p:sp>
      <p:pic>
        <p:nvPicPr>
          <p:cNvPr id="9" name="Picture 8" descr="A group of women sitting at a table with a computer&#10;&#10;AI-generated content may be incorrect.">
            <a:extLst>
              <a:ext uri="{FF2B5EF4-FFF2-40B4-BE49-F238E27FC236}">
                <a16:creationId xmlns:a16="http://schemas.microsoft.com/office/drawing/2014/main" id="{49935E9D-4755-5182-DE0D-C8757F3E66E1}"/>
              </a:ext>
            </a:extLst>
          </p:cNvPr>
          <p:cNvPicPr>
            <a:picLocks noChangeAspect="1"/>
          </p:cNvPicPr>
          <p:nvPr/>
        </p:nvPicPr>
        <p:blipFill>
          <a:blip r:embed="rId5">
            <a:alphaModFix amt="18000"/>
          </a:blip>
          <a:srcRect l="39854" t="-182" r="176" b="45"/>
          <a:stretch>
            <a:fillRect/>
          </a:stretch>
        </p:blipFill>
        <p:spPr>
          <a:xfrm>
            <a:off x="6027029" y="-9072"/>
            <a:ext cx="6161559" cy="6867347"/>
          </a:xfrm>
          <a:prstGeom prst="rect">
            <a:avLst/>
          </a:prstGeom>
        </p:spPr>
      </p:pic>
    </p:spTree>
    <p:extLst>
      <p:ext uri="{BB962C8B-B14F-4D97-AF65-F5344CB8AC3E}">
        <p14:creationId xmlns:p14="http://schemas.microsoft.com/office/powerpoint/2010/main" val="707189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17C35B-232E-F8BA-55FD-22BA853203A6}"/>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C43D458-F755-2F4D-95A8-6C5047785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5B320B7-AEDD-20EF-8334-158D9293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194E97-81D9-73DE-39C7-0B0F0094D8B5}"/>
              </a:ext>
            </a:extLst>
          </p:cNvPr>
          <p:cNvSpPr>
            <a:spLocks noGrp="1"/>
          </p:cNvSpPr>
          <p:nvPr>
            <p:ph type="title"/>
          </p:nvPr>
        </p:nvSpPr>
        <p:spPr>
          <a:xfrm>
            <a:off x="513496" y="2239879"/>
            <a:ext cx="4677902" cy="1399716"/>
          </a:xfrm>
        </p:spPr>
        <p:txBody>
          <a:bodyPr anchor="b">
            <a:normAutofit/>
          </a:bodyPr>
          <a:lstStyle/>
          <a:p>
            <a:pPr algn="ctr"/>
            <a:r>
              <a:rPr lang="en-GB"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CSPR PANEL – Lunch &amp; Learn </a:t>
            </a:r>
            <a:br>
              <a:rPr lang="en-GB" sz="2800" b="1" dirty="0">
                <a:ln/>
                <a:pattFill prst="dkUpDiag">
                  <a:fgClr>
                    <a:schemeClr val="bg1">
                      <a:lumMod val="50000"/>
                    </a:schemeClr>
                  </a:fgClr>
                  <a:bgClr>
                    <a:schemeClr val="tx1">
                      <a:lumMod val="75000"/>
                      <a:lumOff val="25000"/>
                    </a:schemeClr>
                  </a:bgClr>
                </a:pattFill>
                <a:effectLst>
                  <a:outerShdw blurRad="38100" dist="19050" dir="2700000" algn="tl" rotWithShape="0">
                    <a:prstClr val="black">
                      <a:lumMod val="50000"/>
                      <a:alpha val="40000"/>
                    </a:prstClr>
                  </a:outerShdw>
                </a:effectLst>
                <a:latin typeface="Aptos Display"/>
              </a:rPr>
            </a:br>
            <a:r>
              <a:rPr lang="en-GB"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Escalation </a:t>
            </a:r>
            <a:r>
              <a:rPr lang="en-GB" sz="28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Pathway  </a:t>
            </a:r>
            <a:r>
              <a:rPr lang="en-GB"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 </a:t>
            </a:r>
          </a:p>
        </p:txBody>
      </p:sp>
      <p:sp>
        <p:nvSpPr>
          <p:cNvPr id="3" name="Content Placeholder 2">
            <a:extLst>
              <a:ext uri="{FF2B5EF4-FFF2-40B4-BE49-F238E27FC236}">
                <a16:creationId xmlns:a16="http://schemas.microsoft.com/office/drawing/2014/main" id="{E2AE7E71-0BB2-8E53-D710-1A60538E5818}"/>
              </a:ext>
            </a:extLst>
          </p:cNvPr>
          <p:cNvSpPr>
            <a:spLocks noGrp="1"/>
          </p:cNvSpPr>
          <p:nvPr>
            <p:ph idx="1"/>
          </p:nvPr>
        </p:nvSpPr>
        <p:spPr>
          <a:xfrm>
            <a:off x="402956" y="2918747"/>
            <a:ext cx="5388244" cy="3699089"/>
          </a:xfrm>
        </p:spPr>
        <p:txBody>
          <a:bodyPr anchor="t">
            <a:normAutofit/>
          </a:bodyPr>
          <a:lstStyle/>
          <a:p>
            <a:pPr marL="0" indent="0">
              <a:buNone/>
            </a:pPr>
            <a:endParaRPr lang="en-GB" sz="4300" dirty="0"/>
          </a:p>
          <a:p>
            <a:pPr marL="0" indent="0">
              <a:buNone/>
            </a:pPr>
            <a:endParaRPr lang="en-GB" sz="1600">
              <a:solidFill>
                <a:srgbClr val="595959"/>
              </a:solidFill>
            </a:endParaRPr>
          </a:p>
        </p:txBody>
      </p:sp>
      <p:graphicFrame>
        <p:nvGraphicFramePr>
          <p:cNvPr id="7" name="Table 6">
            <a:extLst>
              <a:ext uri="{FF2B5EF4-FFF2-40B4-BE49-F238E27FC236}">
                <a16:creationId xmlns:a16="http://schemas.microsoft.com/office/drawing/2014/main" id="{69AB04B5-9C25-48BF-4F0A-AA9AF3299150}"/>
              </a:ext>
            </a:extLst>
          </p:cNvPr>
          <p:cNvGraphicFramePr>
            <a:graphicFrameLocks noGrp="1"/>
          </p:cNvGraphicFramePr>
          <p:nvPr>
            <p:extLst>
              <p:ext uri="{D42A27DB-BD31-4B8C-83A1-F6EECF244321}">
                <p14:modId xmlns:p14="http://schemas.microsoft.com/office/powerpoint/2010/main" val="2862250495"/>
              </p:ext>
            </p:extLst>
          </p:nvPr>
        </p:nvGraphicFramePr>
        <p:xfrm>
          <a:off x="6476210" y="1258488"/>
          <a:ext cx="5339156" cy="4958663"/>
        </p:xfrm>
        <a:graphic>
          <a:graphicData uri="http://schemas.openxmlformats.org/drawingml/2006/table">
            <a:tbl>
              <a:tblPr firstRow="1" bandRow="1">
                <a:tableStyleId>{FABFCF23-3B69-468F-B69F-88F6DE6A72F2}</a:tableStyleId>
              </a:tblPr>
              <a:tblGrid>
                <a:gridCol w="3097956">
                  <a:extLst>
                    <a:ext uri="{9D8B030D-6E8A-4147-A177-3AD203B41FA5}">
                      <a16:colId xmlns:a16="http://schemas.microsoft.com/office/drawing/2014/main" val="374593819"/>
                    </a:ext>
                  </a:extLst>
                </a:gridCol>
                <a:gridCol w="239850">
                  <a:extLst>
                    <a:ext uri="{9D8B030D-6E8A-4147-A177-3AD203B41FA5}">
                      <a16:colId xmlns:a16="http://schemas.microsoft.com/office/drawing/2014/main" val="3759968094"/>
                    </a:ext>
                  </a:extLst>
                </a:gridCol>
                <a:gridCol w="2001350">
                  <a:extLst>
                    <a:ext uri="{9D8B030D-6E8A-4147-A177-3AD203B41FA5}">
                      <a16:colId xmlns:a16="http://schemas.microsoft.com/office/drawing/2014/main" val="3785028878"/>
                    </a:ext>
                  </a:extLst>
                </a:gridCol>
              </a:tblGrid>
              <a:tr h="531727">
                <a:tc gridSpan="2">
                  <a:txBody>
                    <a:bodyPr/>
                    <a:lstStyle/>
                    <a:p>
                      <a:r>
                        <a:rPr lang="en-GB" sz="2300"/>
                        <a:t>Date</a:t>
                      </a:r>
                    </a:p>
                  </a:txBody>
                  <a:tcPr marL="114930" marR="114930" marT="57467" marB="57467"/>
                </a:tc>
                <a:tc hMerge="1">
                  <a:txBody>
                    <a:bodyPr/>
                    <a:lstStyle/>
                    <a:p>
                      <a:endParaRPr lang="en-GB" sz="2300"/>
                    </a:p>
                  </a:txBody>
                  <a:tcPr marL="114930" marR="114930" marT="57466" marB="57466"/>
                </a:tc>
                <a:tc>
                  <a:txBody>
                    <a:bodyPr/>
                    <a:lstStyle/>
                    <a:p>
                      <a:endParaRPr lang="en-GB" sz="2300" dirty="0"/>
                    </a:p>
                  </a:txBody>
                  <a:tcPr marL="114930" marR="114930" marT="57467" marB="57467"/>
                </a:tc>
                <a:extLst>
                  <a:ext uri="{0D108BD9-81ED-4DB2-BD59-A6C34878D82A}">
                    <a16:rowId xmlns:a16="http://schemas.microsoft.com/office/drawing/2014/main" val="2840753131"/>
                  </a:ext>
                </a:extLst>
              </a:tr>
              <a:tr h="531727">
                <a:tc gridSpan="3">
                  <a:txBody>
                    <a:bodyPr/>
                    <a:lstStyle/>
                    <a:p>
                      <a:r>
                        <a:rPr lang="en-GB" sz="2300" b="1"/>
                        <a:t>Microsoft Teams </a:t>
                      </a:r>
                      <a:endParaRPr lang="en-GB" sz="2300" b="1" dirty="0"/>
                    </a:p>
                  </a:txBody>
                  <a:tcPr marL="114930" marR="114930" marT="57467" marB="57467"/>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03661566"/>
                  </a:ext>
                </a:extLst>
              </a:tr>
              <a:tr h="531727">
                <a:tc>
                  <a:txBody>
                    <a:bodyPr/>
                    <a:lstStyle/>
                    <a:p>
                      <a:r>
                        <a:rPr lang="en-GB" sz="1600" b="1"/>
                        <a:t>12:00-13:30 </a:t>
                      </a:r>
                      <a:endParaRPr lang="en-GB" sz="1600" b="1" dirty="0"/>
                    </a:p>
                  </a:txBody>
                  <a:tcPr marL="114930" marR="114930" marT="57467" marB="57467"/>
                </a:tc>
                <a:tc gridSpan="2">
                  <a:txBody>
                    <a:bodyPr/>
                    <a:lstStyle/>
                    <a:p>
                      <a:pPr lvl="0">
                        <a:buNone/>
                      </a:pPr>
                      <a:endParaRPr lang="en-GB" sz="1600" b="1" dirty="0"/>
                    </a:p>
                  </a:txBody>
                  <a:tcPr marL="114930" marR="114930" marT="57467" marB="57467"/>
                </a:tc>
                <a:tc hMerge="1">
                  <a:txBody>
                    <a:bodyPr/>
                    <a:lstStyle/>
                    <a:p>
                      <a:endParaRPr lang="en-GB"/>
                    </a:p>
                  </a:txBody>
                  <a:tcPr/>
                </a:tc>
                <a:extLst>
                  <a:ext uri="{0D108BD9-81ED-4DB2-BD59-A6C34878D82A}">
                    <a16:rowId xmlns:a16="http://schemas.microsoft.com/office/drawing/2014/main" val="3892279014"/>
                  </a:ext>
                </a:extLst>
              </a:tr>
              <a:tr h="1286775">
                <a:tc gridSpan="3">
                  <a:txBody>
                    <a:bodyPr/>
                    <a:lstStyle/>
                    <a:p>
                      <a:pPr lvl="0">
                        <a:buNone/>
                      </a:pPr>
                      <a:r>
                        <a:rPr lang="en-GB" sz="1800" b="1"/>
                        <a:t>7th July 2026 </a:t>
                      </a:r>
                    </a:p>
                    <a:p>
                      <a:pPr lvl="0">
                        <a:buNone/>
                      </a:pPr>
                      <a:r>
                        <a:rPr lang="en-GB" sz="1800" b="1"/>
                        <a:t>5th November 2026 </a:t>
                      </a:r>
                      <a:endParaRPr lang="en-GB" sz="1800"/>
                    </a:p>
                    <a:p>
                      <a:pPr lvl="0">
                        <a:buNone/>
                      </a:pPr>
                      <a:r>
                        <a:rPr lang="en-GB" sz="1800" b="1"/>
                        <a:t>1st February 2027 </a:t>
                      </a:r>
                    </a:p>
                  </a:txBody>
                  <a:tcPr marL="114930" marR="114930" marT="57466" marB="57466"/>
                </a:tc>
                <a:tc hMerge="1">
                  <a:txBody>
                    <a:bodyPr/>
                    <a:lstStyle/>
                    <a:p>
                      <a:endParaRPr lang="en-US"/>
                    </a:p>
                  </a:txBody>
                  <a:tcPr marL="114930" marR="114930" marT="57466" marB="57466"/>
                </a:tc>
                <a:tc hMerge="1">
                  <a:txBody>
                    <a:bodyPr/>
                    <a:lstStyle/>
                    <a:p>
                      <a:endParaRPr lang="en-GB"/>
                    </a:p>
                  </a:txBody>
                  <a:tcPr/>
                </a:tc>
                <a:extLst>
                  <a:ext uri="{0D108BD9-81ED-4DB2-BD59-A6C34878D82A}">
                    <a16:rowId xmlns:a16="http://schemas.microsoft.com/office/drawing/2014/main" val="3428739924"/>
                  </a:ext>
                </a:extLst>
              </a:tr>
              <a:tr h="1233610">
                <a:tc gridSpan="3">
                  <a:txBody>
                    <a:bodyPr/>
                    <a:lstStyle/>
                    <a:p>
                      <a:r>
                        <a:rPr lang="en-GB" sz="2300" b="1"/>
                        <a:t>Follow Eventbrite Link to book:</a:t>
                      </a:r>
                    </a:p>
                    <a:p>
                      <a:pPr lvl="0">
                        <a:buNone/>
                      </a:pPr>
                      <a:r>
                        <a:rPr lang="en-GB" sz="2300" b="0" i="1"/>
                        <a:t>Please note to add manually to your calendar. </a:t>
                      </a:r>
                    </a:p>
                    <a:p>
                      <a:pPr lvl="0">
                        <a:buNone/>
                      </a:pPr>
                      <a:r>
                        <a:rPr lang="en-GB" sz="1800" b="0" i="0" u="none" strike="noStrike" noProof="0" dirty="0">
                          <a:highlight>
                            <a:srgbClr val="FFFFFF"/>
                          </a:highlight>
                          <a:latin typeface="Aptos"/>
                          <a:hlinkClick r:id="rId3"/>
                        </a:rPr>
                        <a:t>Challenging Bias in Safeguarding DA Practice | Eventbrite</a:t>
                      </a:r>
                      <a:endParaRPr lang="en-GB" sz="1800"/>
                    </a:p>
                  </a:txBody>
                  <a:tcPr marL="114930" marR="114930" marT="57467" marB="57467"/>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511261094"/>
                  </a:ext>
                </a:extLst>
              </a:tr>
              <a:tr h="361573">
                <a:tc gridSpan="3">
                  <a:txBody>
                    <a:bodyPr/>
                    <a:lstStyle/>
                    <a:p>
                      <a:pPr lvl="0" algn="l">
                        <a:lnSpc>
                          <a:spcPts val="1800"/>
                        </a:lnSpc>
                        <a:buNone/>
                      </a:pPr>
                      <a:endParaRPr lang="en-GB" sz="1900" b="0" i="0" u="none" strike="noStrike" noProof="0" dirty="0">
                        <a:solidFill>
                          <a:srgbClr val="000000"/>
                        </a:solidFill>
                        <a:effectLst/>
                        <a:latin typeface="Aptos"/>
                      </a:endParaRPr>
                    </a:p>
                  </a:txBody>
                  <a:tcPr marL="0" marR="0" marT="66773"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25865350"/>
                  </a:ext>
                </a:extLst>
              </a:tr>
            </a:tbl>
          </a:graphicData>
        </a:graphic>
      </p:graphicFrame>
      <p:pic>
        <p:nvPicPr>
          <p:cNvPr id="8" name="Picture 7" descr="A logo for a safeguarding partnership&#10;&#10;AI-generated content may be incorrect.">
            <a:extLst>
              <a:ext uri="{FF2B5EF4-FFF2-40B4-BE49-F238E27FC236}">
                <a16:creationId xmlns:a16="http://schemas.microsoft.com/office/drawing/2014/main" id="{2E213844-BBF8-C73C-29EE-295D155D1E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425" y="112048"/>
            <a:ext cx="1342107" cy="920442"/>
          </a:xfrm>
          <a:prstGeom prst="rect">
            <a:avLst/>
          </a:prstGeom>
        </p:spPr>
      </p:pic>
      <p:pic>
        <p:nvPicPr>
          <p:cNvPr id="4" name="Picture 3" descr="A poster of a puzzle piece with a human eye and a colorful background&#10;&#10;AI-generated content may be incorrect.">
            <a:extLst>
              <a:ext uri="{FF2B5EF4-FFF2-40B4-BE49-F238E27FC236}">
                <a16:creationId xmlns:a16="http://schemas.microsoft.com/office/drawing/2014/main" id="{82E16599-B7C4-C38D-1E3D-6F255AF7F116}"/>
              </a:ext>
            </a:extLst>
          </p:cNvPr>
          <p:cNvPicPr>
            <a:picLocks noChangeAspect="1"/>
          </p:cNvPicPr>
          <p:nvPr/>
        </p:nvPicPr>
        <p:blipFill>
          <a:blip r:embed="rId5"/>
          <a:stretch>
            <a:fillRect/>
          </a:stretch>
        </p:blipFill>
        <p:spPr>
          <a:xfrm>
            <a:off x="270112" y="1171432"/>
            <a:ext cx="5533030" cy="3684896"/>
          </a:xfrm>
          <a:prstGeom prst="rect">
            <a:avLst/>
          </a:prstGeom>
        </p:spPr>
      </p:pic>
      <p:sp>
        <p:nvSpPr>
          <p:cNvPr id="6" name="TextBox 5">
            <a:extLst>
              <a:ext uri="{FF2B5EF4-FFF2-40B4-BE49-F238E27FC236}">
                <a16:creationId xmlns:a16="http://schemas.microsoft.com/office/drawing/2014/main" id="{5898F871-18AF-44F4-21B4-8E74053D1CDD}"/>
              </a:ext>
            </a:extLst>
          </p:cNvPr>
          <p:cNvSpPr txBox="1"/>
          <p:nvPr/>
        </p:nvSpPr>
        <p:spPr>
          <a:xfrm>
            <a:off x="272955" y="4987119"/>
            <a:ext cx="609600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Recent Domestic Homicide Reviews (DHRs) have highlighted the critical role unconscious bias, myths and stereotypes can play in shaping professional decision-making. This training is being delivered directly in response to those learning points, to support safer, more informed practice.</a:t>
            </a:r>
          </a:p>
          <a:p>
            <a:pPr algn="ctr"/>
            <a:endParaRPr lang="en-GB"/>
          </a:p>
        </p:txBody>
      </p:sp>
      <p:pic>
        <p:nvPicPr>
          <p:cNvPr id="10" name="Picture 9" descr="A close up of a person&amp;#39;s eye&#10;&#10;AI-generated content may be incorrect.">
            <a:extLst>
              <a:ext uri="{FF2B5EF4-FFF2-40B4-BE49-F238E27FC236}">
                <a16:creationId xmlns:a16="http://schemas.microsoft.com/office/drawing/2014/main" id="{FF55E94C-B884-76B8-E367-2144D41EC719}"/>
              </a:ext>
            </a:extLst>
          </p:cNvPr>
          <p:cNvPicPr>
            <a:picLocks noChangeAspect="1"/>
          </p:cNvPicPr>
          <p:nvPr/>
        </p:nvPicPr>
        <p:blipFill>
          <a:blip r:embed="rId6">
            <a:alphaModFix amt="16000"/>
          </a:blip>
          <a:srcRect l="21989" r="24199" b="26"/>
          <a:stretch>
            <a:fillRect/>
          </a:stretch>
        </p:blipFill>
        <p:spPr>
          <a:xfrm>
            <a:off x="6093157" y="0"/>
            <a:ext cx="6104328" cy="6867590"/>
          </a:xfrm>
          <a:prstGeom prst="rect">
            <a:avLst/>
          </a:prstGeom>
        </p:spPr>
      </p:pic>
    </p:spTree>
    <p:extLst>
      <p:ext uri="{BB962C8B-B14F-4D97-AF65-F5344CB8AC3E}">
        <p14:creationId xmlns:p14="http://schemas.microsoft.com/office/powerpoint/2010/main" val="739832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miling at the camera&#10;&#10;AI-generated content may be incorrect.">
            <a:extLst>
              <a:ext uri="{FF2B5EF4-FFF2-40B4-BE49-F238E27FC236}">
                <a16:creationId xmlns:a16="http://schemas.microsoft.com/office/drawing/2014/main" id="{3BC6FF98-2F59-3E10-98CC-15ADD242D2A1}"/>
              </a:ext>
            </a:extLst>
          </p:cNvPr>
          <p:cNvPicPr>
            <a:picLocks noChangeAspect="1"/>
          </p:cNvPicPr>
          <p:nvPr/>
        </p:nvPicPr>
        <p:blipFill>
          <a:blip r:embed="rId3"/>
          <a:srcRect t="3177"/>
          <a:stretch>
            <a:fillRect/>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080545" y="2684733"/>
            <a:ext cx="3990050" cy="3982313"/>
          </a:xfrm>
          <a:noFill/>
        </p:spPr>
        <p:txBody>
          <a:bodyPr>
            <a:normAutofit/>
          </a:bodyPr>
          <a:lstStyle/>
          <a:p>
            <a:pPr algn="l"/>
            <a:r>
              <a:rPr lang="en-GB" sz="5200">
                <a:hlinkClick r:id="rId4"/>
              </a:rPr>
              <a:t>Continuing Professional Education for Schools</a:t>
            </a:r>
            <a:r>
              <a:rPr lang="en-GB" sz="5200"/>
              <a:t> </a:t>
            </a:r>
            <a:br>
              <a:rPr lang="en-GB" sz="5200"/>
            </a:br>
            <a:r>
              <a:rPr lang="en-GB" sz="1600"/>
              <a:t>Please follow the link to view Telford Education Services available training brochure </a:t>
            </a:r>
          </a:p>
        </p:txBody>
      </p:sp>
      <p:pic>
        <p:nvPicPr>
          <p:cNvPr id="5" name="Picture 4" descr="Telford and Wrekin Safeguarding Partnership logo">
            <a:extLst>
              <a:ext uri="{FF2B5EF4-FFF2-40B4-BE49-F238E27FC236}">
                <a16:creationId xmlns:a16="http://schemas.microsoft.com/office/drawing/2014/main" id="{404E496F-B9FF-737B-E066-53CA73365EE0}"/>
              </a:ext>
            </a:extLst>
          </p:cNvPr>
          <p:cNvPicPr>
            <a:picLocks noChangeAspect="1"/>
          </p:cNvPicPr>
          <p:nvPr/>
        </p:nvPicPr>
        <p:blipFill>
          <a:blip r:embed="rId5"/>
          <a:srcRect r="394" b="2841"/>
          <a:stretch>
            <a:fillRect/>
          </a:stretch>
        </p:blipFill>
        <p:spPr>
          <a:xfrm>
            <a:off x="8938894" y="977436"/>
            <a:ext cx="2271743" cy="1478436"/>
          </a:xfrm>
          <a:prstGeom prst="rect">
            <a:avLst/>
          </a:prstGeom>
        </p:spPr>
      </p:pic>
      <p:pic>
        <p:nvPicPr>
          <p:cNvPr id="3" name="Picture 2">
            <a:extLst>
              <a:ext uri="{FF2B5EF4-FFF2-40B4-BE49-F238E27FC236}">
                <a16:creationId xmlns:a16="http://schemas.microsoft.com/office/drawing/2014/main" id="{217BD2BE-F41F-C6A5-BA8B-347B02A019C1}"/>
              </a:ext>
            </a:extLst>
          </p:cNvPr>
          <p:cNvPicPr>
            <a:picLocks noChangeAspect="1"/>
          </p:cNvPicPr>
          <p:nvPr/>
        </p:nvPicPr>
        <p:blipFill>
          <a:blip r:embed="rId6"/>
          <a:stretch>
            <a:fillRect/>
          </a:stretch>
        </p:blipFill>
        <p:spPr>
          <a:xfrm>
            <a:off x="8184923" y="3175"/>
            <a:ext cx="4004583" cy="719364"/>
          </a:xfrm>
          <a:prstGeom prst="rect">
            <a:avLst/>
          </a:prstGeom>
        </p:spPr>
      </p:pic>
    </p:spTree>
    <p:extLst>
      <p:ext uri="{BB962C8B-B14F-4D97-AF65-F5344CB8AC3E}">
        <p14:creationId xmlns:p14="http://schemas.microsoft.com/office/powerpoint/2010/main" val="2006193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37000">
              <a:srgbClr val="7030A0"/>
            </a:gs>
            <a:gs pos="0">
              <a:schemeClr val="accent1">
                <a:lumMod val="5000"/>
                <a:lumOff val="95000"/>
              </a:schemeClr>
            </a:gs>
            <a:gs pos="74000">
              <a:srgbClr val="ACBED3"/>
            </a:gs>
            <a:gs pos="83000">
              <a:srgbClr val="60AC8D"/>
            </a:gs>
            <a:gs pos="100000">
              <a:srgbClr val="60AC8D"/>
            </a:gs>
          </a:gsLst>
          <a:lin ang="5400000" scaled="1"/>
        </a:gradFill>
        <a:effectLst/>
      </p:bgPr>
    </p:bg>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9DBCB1D9-57DD-06AA-A136-27B719915EEF}"/>
              </a:ext>
            </a:extLst>
          </p:cNvPr>
          <p:cNvSpPr/>
          <p:nvPr/>
        </p:nvSpPr>
        <p:spPr>
          <a:xfrm>
            <a:off x="330326" y="4091791"/>
            <a:ext cx="3729610" cy="2280541"/>
          </a:xfrm>
          <a:prstGeom prst="roundRect">
            <a:avLst/>
          </a:prstGeom>
          <a:solidFill>
            <a:srgbClr val="ACBED3"/>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A55F9FA8-BA5D-38CE-6047-0075863CD8AE}"/>
              </a:ext>
            </a:extLst>
          </p:cNvPr>
          <p:cNvSpPr/>
          <p:nvPr/>
        </p:nvSpPr>
        <p:spPr>
          <a:xfrm>
            <a:off x="8110350" y="4069740"/>
            <a:ext cx="3729610" cy="2280541"/>
          </a:xfrm>
          <a:prstGeom prst="roundRect">
            <a:avLst/>
          </a:prstGeom>
          <a:solidFill>
            <a:srgbClr val="74BF45"/>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77BC34C0-BBBE-230D-17F7-EE68229897C2}"/>
              </a:ext>
            </a:extLst>
          </p:cNvPr>
          <p:cNvSpPr/>
          <p:nvPr/>
        </p:nvSpPr>
        <p:spPr>
          <a:xfrm>
            <a:off x="4242052" y="4091791"/>
            <a:ext cx="3729610" cy="2280541"/>
          </a:xfrm>
          <a:prstGeom prst="roundRect">
            <a:avLst/>
          </a:prstGeom>
          <a:solidFill>
            <a:srgbClr val="60AC8D"/>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7A26E9EF-ADED-3F3F-CC70-F34C28ADCC9A}"/>
              </a:ext>
            </a:extLst>
          </p:cNvPr>
          <p:cNvSpPr/>
          <p:nvPr/>
        </p:nvSpPr>
        <p:spPr>
          <a:xfrm>
            <a:off x="8132064" y="1724529"/>
            <a:ext cx="3729610" cy="2280541"/>
          </a:xfrm>
          <a:prstGeom prst="roundRect">
            <a:avLst/>
          </a:prstGeom>
          <a:solidFill>
            <a:srgbClr val="815977"/>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43B0602-B432-A533-5F77-2521502B4549}"/>
              </a:ext>
            </a:extLst>
          </p:cNvPr>
          <p:cNvSpPr/>
          <p:nvPr/>
        </p:nvSpPr>
        <p:spPr>
          <a:xfrm>
            <a:off x="4220338" y="1724530"/>
            <a:ext cx="3729610" cy="2280541"/>
          </a:xfrm>
          <a:prstGeom prst="roundRect">
            <a:avLst/>
          </a:prstGeom>
          <a:solidFill>
            <a:srgbClr val="895AA5"/>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68E91E67-8FFE-1D63-AADD-B78279EB2425}"/>
              </a:ext>
            </a:extLst>
          </p:cNvPr>
          <p:cNvSpPr/>
          <p:nvPr/>
        </p:nvSpPr>
        <p:spPr>
          <a:xfrm>
            <a:off x="330326" y="1724531"/>
            <a:ext cx="3729610" cy="2280541"/>
          </a:xfrm>
          <a:prstGeom prst="roundRect">
            <a:avLst/>
          </a:prstGeom>
          <a:solidFill>
            <a:schemeClr val="tx2">
              <a:lumMod val="75000"/>
              <a:lumOff val="2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A5C391E-ABEE-46C3-92A5-DBB75A272945}"/>
              </a:ext>
            </a:extLst>
          </p:cNvPr>
          <p:cNvSpPr>
            <a:spLocks noGrp="1"/>
          </p:cNvSpPr>
          <p:nvPr>
            <p:ph type="title"/>
          </p:nvPr>
        </p:nvSpPr>
        <p:spPr>
          <a:xfrm>
            <a:off x="161544" y="83245"/>
            <a:ext cx="10463784" cy="1641286"/>
          </a:xfrm>
        </p:spPr>
        <p:txBody>
          <a:bodyPr>
            <a:normAutofit/>
          </a:bodyPr>
          <a:lstStyle/>
          <a:p>
            <a:r>
              <a:rPr lang="en-GB" sz="32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Strengthening multi-agency leadership in responding to intra-familial child sexual abuse</a:t>
            </a:r>
          </a:p>
        </p:txBody>
      </p:sp>
      <p:sp>
        <p:nvSpPr>
          <p:cNvPr id="3" name="Content Placeholder 2">
            <a:extLst>
              <a:ext uri="{FF2B5EF4-FFF2-40B4-BE49-F238E27FC236}">
                <a16:creationId xmlns:a16="http://schemas.microsoft.com/office/drawing/2014/main" id="{0829A549-A024-FEB6-D9E4-F6790C87AFC3}"/>
              </a:ext>
            </a:extLst>
          </p:cNvPr>
          <p:cNvSpPr>
            <a:spLocks noGrp="1"/>
          </p:cNvSpPr>
          <p:nvPr>
            <p:ph idx="1"/>
          </p:nvPr>
        </p:nvSpPr>
        <p:spPr>
          <a:xfrm>
            <a:off x="490728" y="2008505"/>
            <a:ext cx="3569208" cy="1996567"/>
          </a:xfrm>
        </p:spPr>
        <p:txBody>
          <a:bodyPr>
            <a:normAutofit/>
          </a:bodyPr>
          <a:lstStyle/>
          <a:p>
            <a:pPr marL="0" indent="0">
              <a:buNone/>
            </a:pPr>
            <a:r>
              <a:rPr lang="en-GB" sz="1800" b="1"/>
              <a:t>Workshop one: Strategic planning</a:t>
            </a:r>
          </a:p>
          <a:p>
            <a:pPr marL="0" indent="0">
              <a:buNone/>
            </a:pPr>
            <a:r>
              <a:rPr lang="en-GB" sz="1800"/>
              <a:t>Presented by: Dr Natasha Sabin and Jenny Coles</a:t>
            </a:r>
          </a:p>
          <a:p>
            <a:pPr marL="0" indent="0">
              <a:buNone/>
            </a:pPr>
            <a:r>
              <a:rPr lang="en-GB" sz="1800"/>
              <a:t>Date: 14th January 2026</a:t>
            </a:r>
          </a:p>
          <a:p>
            <a:pPr marL="0" indent="0">
              <a:buNone/>
            </a:pPr>
            <a:r>
              <a:rPr lang="en-GB" sz="1800"/>
              <a:t>Time: 13:00 to 14:30</a:t>
            </a:r>
          </a:p>
        </p:txBody>
      </p:sp>
      <p:sp>
        <p:nvSpPr>
          <p:cNvPr id="7" name="TextBox 6">
            <a:extLst>
              <a:ext uri="{FF2B5EF4-FFF2-40B4-BE49-F238E27FC236}">
                <a16:creationId xmlns:a16="http://schemas.microsoft.com/office/drawing/2014/main" id="{4FD55E2E-73B4-68BF-FA85-14CA84741F95}"/>
              </a:ext>
            </a:extLst>
          </p:cNvPr>
          <p:cNvSpPr txBox="1"/>
          <p:nvPr/>
        </p:nvSpPr>
        <p:spPr>
          <a:xfrm>
            <a:off x="4242052" y="1903584"/>
            <a:ext cx="3569208" cy="2031325"/>
          </a:xfrm>
          <a:prstGeom prst="rect">
            <a:avLst/>
          </a:prstGeom>
          <a:noFill/>
        </p:spPr>
        <p:txBody>
          <a:bodyPr wrap="square">
            <a:spAutoFit/>
          </a:bodyPr>
          <a:lstStyle/>
          <a:p>
            <a:r>
              <a:rPr lang="en-GB" b="1"/>
              <a:t>Workshop two: Professional knowledge, skills and confidence</a:t>
            </a:r>
          </a:p>
          <a:p>
            <a:r>
              <a:rPr lang="en-GB"/>
              <a:t>Presented by: Anna Glinski and Lorraine Myles</a:t>
            </a:r>
          </a:p>
          <a:p>
            <a:r>
              <a:rPr lang="en-GB"/>
              <a:t>Date: 3rd February 2026</a:t>
            </a:r>
          </a:p>
          <a:p>
            <a:r>
              <a:rPr lang="en-GB"/>
              <a:t>Time: 13:00 to 14:30</a:t>
            </a:r>
          </a:p>
        </p:txBody>
      </p:sp>
      <p:sp>
        <p:nvSpPr>
          <p:cNvPr id="9" name="TextBox 8">
            <a:extLst>
              <a:ext uri="{FF2B5EF4-FFF2-40B4-BE49-F238E27FC236}">
                <a16:creationId xmlns:a16="http://schemas.microsoft.com/office/drawing/2014/main" id="{CAB8AE36-52DC-B57B-CE8B-FEEF2D0DCD7E}"/>
              </a:ext>
            </a:extLst>
          </p:cNvPr>
          <p:cNvSpPr txBox="1"/>
          <p:nvPr/>
        </p:nvSpPr>
        <p:spPr>
          <a:xfrm>
            <a:off x="8258174" y="2008505"/>
            <a:ext cx="3785616" cy="1754326"/>
          </a:xfrm>
          <a:prstGeom prst="rect">
            <a:avLst/>
          </a:prstGeom>
          <a:noFill/>
        </p:spPr>
        <p:txBody>
          <a:bodyPr wrap="square">
            <a:spAutoFit/>
          </a:bodyPr>
          <a:lstStyle/>
          <a:p>
            <a:r>
              <a:rPr lang="en-GB" b="1"/>
              <a:t>Workshop three: Enquiries and investigations</a:t>
            </a:r>
          </a:p>
          <a:p>
            <a:r>
              <a:rPr lang="en-GB"/>
              <a:t>Presented by: Paul Burnside and Nick Connaughton</a:t>
            </a:r>
          </a:p>
          <a:p>
            <a:r>
              <a:rPr lang="en-GB"/>
              <a:t>Date: 12th March 2026</a:t>
            </a:r>
          </a:p>
          <a:p>
            <a:r>
              <a:rPr lang="en-GB"/>
              <a:t>Time: 10:00 to 11:30</a:t>
            </a:r>
          </a:p>
        </p:txBody>
      </p:sp>
      <p:sp>
        <p:nvSpPr>
          <p:cNvPr id="11" name="TextBox 10">
            <a:extLst>
              <a:ext uri="{FF2B5EF4-FFF2-40B4-BE49-F238E27FC236}">
                <a16:creationId xmlns:a16="http://schemas.microsoft.com/office/drawing/2014/main" id="{E57C8805-B113-3BF7-2BDD-48CA00166CD1}"/>
              </a:ext>
            </a:extLst>
          </p:cNvPr>
          <p:cNvSpPr txBox="1"/>
          <p:nvPr/>
        </p:nvSpPr>
        <p:spPr>
          <a:xfrm>
            <a:off x="463486" y="4289044"/>
            <a:ext cx="3569208" cy="2031325"/>
          </a:xfrm>
          <a:prstGeom prst="rect">
            <a:avLst/>
          </a:prstGeom>
          <a:noFill/>
        </p:spPr>
        <p:txBody>
          <a:bodyPr wrap="square">
            <a:spAutoFit/>
          </a:bodyPr>
          <a:lstStyle/>
          <a:p>
            <a:r>
              <a:rPr lang="en-GB" b="1"/>
              <a:t>Workshop four: Assessment of people presenting risk of sexual harm</a:t>
            </a:r>
          </a:p>
          <a:p>
            <a:r>
              <a:rPr lang="en-GB"/>
              <a:t>Presented by: Anna Glinski, TJ Abrahams, and Becky Canning</a:t>
            </a:r>
          </a:p>
          <a:p>
            <a:r>
              <a:rPr lang="en-GB"/>
              <a:t>Date: 21st May 2026</a:t>
            </a:r>
          </a:p>
          <a:p>
            <a:r>
              <a:rPr lang="en-GB"/>
              <a:t>Time: 10:00 to 11:30</a:t>
            </a:r>
          </a:p>
        </p:txBody>
      </p:sp>
      <p:sp>
        <p:nvSpPr>
          <p:cNvPr id="13" name="TextBox 12">
            <a:extLst>
              <a:ext uri="{FF2B5EF4-FFF2-40B4-BE49-F238E27FC236}">
                <a16:creationId xmlns:a16="http://schemas.microsoft.com/office/drawing/2014/main" id="{743F6632-47F0-D25B-B55F-2EF035195E63}"/>
              </a:ext>
            </a:extLst>
          </p:cNvPr>
          <p:cNvSpPr txBox="1"/>
          <p:nvPr/>
        </p:nvSpPr>
        <p:spPr>
          <a:xfrm>
            <a:off x="4413311" y="4295452"/>
            <a:ext cx="3387092" cy="1754326"/>
          </a:xfrm>
          <a:prstGeom prst="rect">
            <a:avLst/>
          </a:prstGeom>
          <a:noFill/>
        </p:spPr>
        <p:txBody>
          <a:bodyPr wrap="square">
            <a:spAutoFit/>
          </a:bodyPr>
          <a:lstStyle/>
          <a:p>
            <a:r>
              <a:rPr lang="en-GB" b="1"/>
              <a:t>Workshop five: Talking to children</a:t>
            </a:r>
          </a:p>
          <a:p>
            <a:r>
              <a:rPr lang="en-GB"/>
              <a:t>Presented by: Lorraine Myles and Dr Natasha Sabin</a:t>
            </a:r>
          </a:p>
          <a:p>
            <a:r>
              <a:rPr lang="en-GB"/>
              <a:t>Date: 17th June 2026</a:t>
            </a:r>
          </a:p>
          <a:p>
            <a:r>
              <a:rPr lang="en-GB"/>
              <a:t>Time: 10:00 to 11:30</a:t>
            </a:r>
          </a:p>
        </p:txBody>
      </p:sp>
      <p:sp>
        <p:nvSpPr>
          <p:cNvPr id="15" name="TextBox 14">
            <a:extLst>
              <a:ext uri="{FF2B5EF4-FFF2-40B4-BE49-F238E27FC236}">
                <a16:creationId xmlns:a16="http://schemas.microsoft.com/office/drawing/2014/main" id="{61D9CC75-73D4-17E6-9A21-E02188DFB111}"/>
              </a:ext>
            </a:extLst>
          </p:cNvPr>
          <p:cNvSpPr txBox="1"/>
          <p:nvPr/>
        </p:nvSpPr>
        <p:spPr>
          <a:xfrm>
            <a:off x="8265224" y="4289044"/>
            <a:ext cx="3463290" cy="1754326"/>
          </a:xfrm>
          <a:prstGeom prst="rect">
            <a:avLst/>
          </a:prstGeom>
          <a:noFill/>
        </p:spPr>
        <p:txBody>
          <a:bodyPr wrap="square">
            <a:spAutoFit/>
          </a:bodyPr>
          <a:lstStyle/>
          <a:p>
            <a:r>
              <a:rPr lang="en-GB" b="1"/>
              <a:t>Workshop six: Health</a:t>
            </a:r>
          </a:p>
          <a:p>
            <a:r>
              <a:rPr lang="en-GB"/>
              <a:t>Presented by: Nici Evans and Dr Alison Steele</a:t>
            </a:r>
          </a:p>
          <a:p>
            <a:r>
              <a:rPr lang="en-GB"/>
              <a:t>Date: 13th July 2025</a:t>
            </a:r>
          </a:p>
          <a:p>
            <a:r>
              <a:rPr lang="en-GB"/>
              <a:t>Time: 13:00 to 14:30</a:t>
            </a:r>
          </a:p>
          <a:p>
            <a:endParaRPr lang="en-GB"/>
          </a:p>
        </p:txBody>
      </p:sp>
      <p:pic>
        <p:nvPicPr>
          <p:cNvPr id="16" name="Picture 15">
            <a:extLst>
              <a:ext uri="{FF2B5EF4-FFF2-40B4-BE49-F238E27FC236}">
                <a16:creationId xmlns:a16="http://schemas.microsoft.com/office/drawing/2014/main" id="{13BCDBCD-5162-3DA6-DF06-7F8D87190BC7}"/>
              </a:ext>
            </a:extLst>
          </p:cNvPr>
          <p:cNvPicPr>
            <a:picLocks noChangeAspect="1"/>
          </p:cNvPicPr>
          <p:nvPr/>
        </p:nvPicPr>
        <p:blipFill>
          <a:blip r:embed="rId2"/>
          <a:stretch>
            <a:fillRect/>
          </a:stretch>
        </p:blipFill>
        <p:spPr>
          <a:xfrm>
            <a:off x="10186416" y="92904"/>
            <a:ext cx="1479742" cy="1479742"/>
          </a:xfrm>
          <a:prstGeom prst="rect">
            <a:avLst/>
          </a:prstGeom>
        </p:spPr>
      </p:pic>
      <p:sp>
        <p:nvSpPr>
          <p:cNvPr id="24" name="TextBox 23">
            <a:extLst>
              <a:ext uri="{FF2B5EF4-FFF2-40B4-BE49-F238E27FC236}">
                <a16:creationId xmlns:a16="http://schemas.microsoft.com/office/drawing/2014/main" id="{778D6FAB-9E77-7666-BC39-BF1012901483}"/>
              </a:ext>
            </a:extLst>
          </p:cNvPr>
          <p:cNvSpPr txBox="1"/>
          <p:nvPr/>
        </p:nvSpPr>
        <p:spPr>
          <a:xfrm>
            <a:off x="450849" y="6384919"/>
            <a:ext cx="11817096" cy="369332"/>
          </a:xfrm>
          <a:prstGeom prst="rect">
            <a:avLst/>
          </a:prstGeom>
          <a:noFill/>
        </p:spPr>
        <p:txBody>
          <a:bodyPr wrap="square">
            <a:spAutoFit/>
          </a:bodyPr>
          <a:lstStyle/>
          <a:p>
            <a:r>
              <a:rPr lang="en-GB" b="1"/>
              <a:t>To book: https://www.csacentre.org.uk/training-events/strengthening-multi-agency-leadership-webinar-series/</a:t>
            </a:r>
          </a:p>
        </p:txBody>
      </p:sp>
    </p:spTree>
    <p:extLst>
      <p:ext uri="{BB962C8B-B14F-4D97-AF65-F5344CB8AC3E}">
        <p14:creationId xmlns:p14="http://schemas.microsoft.com/office/powerpoint/2010/main" val="3749284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6EA82FB-A3E2-682A-05CA-F8CAA6F84F60}"/>
              </a:ext>
            </a:extLst>
          </p:cNvPr>
          <p:cNvSpPr>
            <a:spLocks noGrp="1"/>
          </p:cNvSpPr>
          <p:nvPr>
            <p:ph idx="1"/>
          </p:nvPr>
        </p:nvSpPr>
        <p:spPr>
          <a:xfrm>
            <a:off x="5126418" y="552091"/>
            <a:ext cx="6224335" cy="5431536"/>
          </a:xfrm>
        </p:spPr>
        <p:txBody>
          <a:bodyPr anchor="ctr">
            <a:normAutofit fontScale="92500"/>
          </a:bodyPr>
          <a:lstStyle/>
          <a:p>
            <a:pPr marL="0" indent="0">
              <a:buNone/>
            </a:pPr>
            <a:r>
              <a:rPr lang="en-GB" sz="1600"/>
              <a:t>Introduction to sexual violence/abuse</a:t>
            </a:r>
          </a:p>
          <a:p>
            <a:pPr marL="0" indent="0">
              <a:buNone/>
            </a:pPr>
            <a:r>
              <a:rPr lang="en-GB" sz="1600"/>
              <a:t>Aim of the course</a:t>
            </a:r>
          </a:p>
          <a:p>
            <a:pPr marL="0" indent="0">
              <a:buNone/>
            </a:pPr>
            <a:r>
              <a:rPr lang="en-GB" sz="1600"/>
              <a:t>Identify a clear definition of “Sexual violence/abuse”.</a:t>
            </a:r>
          </a:p>
          <a:p>
            <a:pPr marL="0" indent="0">
              <a:buNone/>
            </a:pPr>
            <a:r>
              <a:rPr lang="en-GB" sz="1600"/>
              <a:t>Explain what the role of an ISVA is in relation to victims/survivors of sexual violence/abuse.</a:t>
            </a:r>
          </a:p>
          <a:p>
            <a:pPr marL="0" indent="0">
              <a:buNone/>
            </a:pPr>
            <a:r>
              <a:rPr lang="en-GB" sz="1600"/>
              <a:t>Be able to dispel some of the myths around sexual violence/abuse.</a:t>
            </a:r>
          </a:p>
          <a:p>
            <a:pPr marL="0" indent="0">
              <a:buNone/>
            </a:pPr>
            <a:r>
              <a:rPr lang="en-GB" sz="1600"/>
              <a:t>Identify the impact of sexual violence/abuse on the victim and their family.</a:t>
            </a:r>
          </a:p>
          <a:p>
            <a:pPr marL="0" indent="0">
              <a:buNone/>
            </a:pPr>
            <a:r>
              <a:rPr lang="en-GB" sz="1600"/>
              <a:t>Understand the definition of consent.</a:t>
            </a:r>
          </a:p>
          <a:p>
            <a:pPr marL="0" indent="0">
              <a:buNone/>
            </a:pPr>
            <a:r>
              <a:rPr lang="en-GB" sz="1600"/>
              <a:t>Identify the signs of sexual abuse.</a:t>
            </a:r>
          </a:p>
          <a:p>
            <a:pPr marL="0" indent="0">
              <a:buNone/>
            </a:pPr>
            <a:r>
              <a:rPr lang="en-GB" sz="1600"/>
              <a:t>Understand the importance of communicating and responding to concerns of sexual violence/abuse.</a:t>
            </a:r>
          </a:p>
          <a:p>
            <a:pPr marL="0" indent="0">
              <a:buNone/>
            </a:pPr>
            <a:r>
              <a:rPr lang="en-GB" sz="1600"/>
              <a:t>Be able to explain the does and don’ts when interacting with victims of</a:t>
            </a:r>
          </a:p>
          <a:p>
            <a:pPr marL="0" indent="0">
              <a:buNone/>
            </a:pPr>
            <a:r>
              <a:rPr lang="en-GB" sz="1600"/>
              <a:t>Our introductory course is a free 3-hour session, delivered face to face, we can come to your organisation, or you can book through joint training.</a:t>
            </a:r>
          </a:p>
          <a:p>
            <a:pPr marL="0" indent="0">
              <a:buNone/>
            </a:pPr>
            <a:r>
              <a:rPr lang="en-GB" sz="1600"/>
              <a:t>For more information on the above course, please do contact Dawn Shanahan on the following email address, or call the number below.</a:t>
            </a:r>
          </a:p>
          <a:p>
            <a:pPr marL="0" indent="0">
              <a:buNone/>
            </a:pPr>
            <a:r>
              <a:rPr lang="en-GB" sz="1600"/>
              <a:t>training@axiscounselling.org.uk</a:t>
            </a:r>
          </a:p>
        </p:txBody>
      </p:sp>
      <p:pic>
        <p:nvPicPr>
          <p:cNvPr id="5" name="Picture 4">
            <a:extLst>
              <a:ext uri="{FF2B5EF4-FFF2-40B4-BE49-F238E27FC236}">
                <a16:creationId xmlns:a16="http://schemas.microsoft.com/office/drawing/2014/main" id="{FF22B2B4-E3B2-EC84-ADF7-8AF1B04E60F3}"/>
              </a:ext>
            </a:extLst>
          </p:cNvPr>
          <p:cNvPicPr>
            <a:picLocks noChangeAspect="1"/>
          </p:cNvPicPr>
          <p:nvPr/>
        </p:nvPicPr>
        <p:blipFill>
          <a:blip r:embed="rId2">
            <a:alphaModFix amt="9000"/>
          </a:blip>
          <a:stretch>
            <a:fillRect/>
          </a:stretch>
        </p:blipFill>
        <p:spPr>
          <a:xfrm>
            <a:off x="5126418" y="0"/>
            <a:ext cx="6775649" cy="6894730"/>
          </a:xfrm>
          <a:prstGeom prst="rect">
            <a:avLst/>
          </a:prstGeom>
        </p:spPr>
      </p:pic>
      <p:pic>
        <p:nvPicPr>
          <p:cNvPr id="6" name="Picture 5">
            <a:extLst>
              <a:ext uri="{FF2B5EF4-FFF2-40B4-BE49-F238E27FC236}">
                <a16:creationId xmlns:a16="http://schemas.microsoft.com/office/drawing/2014/main" id="{1F4BCF60-09C7-3C0C-6671-4542A2918B59}"/>
              </a:ext>
            </a:extLst>
          </p:cNvPr>
          <p:cNvPicPr>
            <a:picLocks noChangeAspect="1"/>
          </p:cNvPicPr>
          <p:nvPr/>
        </p:nvPicPr>
        <p:blipFill>
          <a:blip r:embed="rId3"/>
          <a:stretch>
            <a:fillRect/>
          </a:stretch>
        </p:blipFill>
        <p:spPr>
          <a:xfrm>
            <a:off x="289932" y="1661532"/>
            <a:ext cx="4152176" cy="3111189"/>
          </a:xfrm>
          <a:prstGeom prst="rect">
            <a:avLst/>
          </a:prstGeom>
        </p:spPr>
      </p:pic>
    </p:spTree>
    <p:extLst>
      <p:ext uri="{BB962C8B-B14F-4D97-AF65-F5344CB8AC3E}">
        <p14:creationId xmlns:p14="http://schemas.microsoft.com/office/powerpoint/2010/main" val="767362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561AEE4-4E38-4BAC-976D-E0DE523FC5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F0BC676B-D19A-44DB-910A-0C0E6D4339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431" y="3985"/>
            <a:ext cx="9772765" cy="6858000"/>
            <a:chOff x="1303402" y="3985"/>
            <a:chExt cx="9772765" cy="6858000"/>
          </a:xfrm>
        </p:grpSpPr>
        <p:sp>
          <p:nvSpPr>
            <p:cNvPr id="13" name="Freeform: Shape 12">
              <a:extLst>
                <a:ext uri="{FF2B5EF4-FFF2-40B4-BE49-F238E27FC236}">
                  <a16:creationId xmlns:a16="http://schemas.microsoft.com/office/drawing/2014/main" id="{999AA485-A13F-4455-814E-C116AD7E0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9C90D55F-0AFB-45E5-8815-A4701774C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476B6C1-4A41-48E6-8540-FC48FCD769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347F445-D2CA-4FEB-AB8E-7A47AB57C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12F1B3D8-301E-4A54-9284-EB14E9056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18" name="Freeform: Shape 17">
              <a:extLst>
                <a:ext uri="{FF2B5EF4-FFF2-40B4-BE49-F238E27FC236}">
                  <a16:creationId xmlns:a16="http://schemas.microsoft.com/office/drawing/2014/main" id="{CE4B9C67-860A-4569-AC84-3ADE433D1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1175B763-A6E6-4AD1-9138-9B1164A7A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2D89AF8C-531F-8840-35C4-258E72B56CF0}"/>
              </a:ext>
            </a:extLst>
          </p:cNvPr>
          <p:cNvSpPr>
            <a:spLocks noGrp="1"/>
          </p:cNvSpPr>
          <p:nvPr>
            <p:ph type="title"/>
          </p:nvPr>
        </p:nvSpPr>
        <p:spPr>
          <a:xfrm>
            <a:off x="3033466" y="991261"/>
            <a:ext cx="5754696" cy="1837349"/>
          </a:xfrm>
        </p:spPr>
        <p:txBody>
          <a:bodyPr anchor="ctr">
            <a:normAutofit/>
          </a:bodyPr>
          <a:lstStyle/>
          <a:p>
            <a:pPr algn="ctr"/>
            <a:r>
              <a:rPr lang="en-GB" sz="3600">
                <a:solidFill>
                  <a:schemeClr val="tx2"/>
                </a:solidFill>
              </a:rPr>
              <a:t>Open Access </a:t>
            </a:r>
          </a:p>
        </p:txBody>
      </p:sp>
      <p:sp>
        <p:nvSpPr>
          <p:cNvPr id="3" name="Content Placeholder 2">
            <a:extLst>
              <a:ext uri="{FF2B5EF4-FFF2-40B4-BE49-F238E27FC236}">
                <a16:creationId xmlns:a16="http://schemas.microsoft.com/office/drawing/2014/main" id="{3F044167-0C8F-EE59-1F2D-33A7BE5A6BE1}"/>
              </a:ext>
            </a:extLst>
          </p:cNvPr>
          <p:cNvSpPr>
            <a:spLocks noGrp="1"/>
          </p:cNvSpPr>
          <p:nvPr>
            <p:ph idx="1"/>
          </p:nvPr>
        </p:nvSpPr>
        <p:spPr>
          <a:xfrm>
            <a:off x="3055954" y="2979336"/>
            <a:ext cx="5709721" cy="2430864"/>
          </a:xfrm>
        </p:spPr>
        <p:txBody>
          <a:bodyPr anchor="t">
            <a:normAutofit/>
          </a:bodyPr>
          <a:lstStyle/>
          <a:p>
            <a:pPr marL="0" indent="0">
              <a:buNone/>
            </a:pPr>
            <a:r>
              <a:rPr lang="en-GB" sz="2000">
                <a:solidFill>
                  <a:schemeClr val="tx2"/>
                </a:solidFill>
              </a:rPr>
              <a:t>Our open access training programme provides free, high-quality safeguarding learning opportunities for professionals and volunteers across Telford and Wrekin, drawing on expertise and resources from neighbouring partnerships to ensure a comprehensive and collaborative approach.</a:t>
            </a:r>
          </a:p>
        </p:txBody>
      </p:sp>
    </p:spTree>
    <p:extLst>
      <p:ext uri="{BB962C8B-B14F-4D97-AF65-F5344CB8AC3E}">
        <p14:creationId xmlns:p14="http://schemas.microsoft.com/office/powerpoint/2010/main" val="3892949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A12F9-3601-44F5-0E6D-21EB8F011B08}"/>
              </a:ext>
            </a:extLst>
          </p:cNvPr>
          <p:cNvSpPr>
            <a:spLocks noGrp="1"/>
          </p:cNvSpPr>
          <p:nvPr>
            <p:ph type="title"/>
          </p:nvPr>
        </p:nvSpPr>
        <p:spPr>
          <a:xfrm>
            <a:off x="838201" y="300580"/>
            <a:ext cx="9829800" cy="1089529"/>
          </a:xfrm>
        </p:spPr>
        <p:txBody>
          <a:bodyPr>
            <a:normAutofit/>
          </a:bodyPr>
          <a:lstStyle/>
          <a:p>
            <a:r>
              <a:rPr lang="en-GB" sz="3600">
                <a:solidFill>
                  <a:srgbClr val="FFFFFF"/>
                </a:solidFill>
              </a:rPr>
              <a:t>Open access learning links </a:t>
            </a:r>
          </a:p>
        </p:txBody>
      </p:sp>
      <p:sp>
        <p:nvSpPr>
          <p:cNvPr id="11"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p>
        </p:txBody>
      </p:sp>
      <p:sp>
        <p:nvSpPr>
          <p:cNvPr id="13"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p>
        </p:txBody>
      </p:sp>
      <p:graphicFrame>
        <p:nvGraphicFramePr>
          <p:cNvPr id="4" name="Content Placeholder 3">
            <a:extLst>
              <a:ext uri="{FF2B5EF4-FFF2-40B4-BE49-F238E27FC236}">
                <a16:creationId xmlns:a16="http://schemas.microsoft.com/office/drawing/2014/main" id="{BB41388A-009C-D292-4B32-5157D3853070}"/>
              </a:ext>
            </a:extLst>
          </p:cNvPr>
          <p:cNvGraphicFramePr>
            <a:graphicFrameLocks noGrp="1"/>
          </p:cNvGraphicFramePr>
          <p:nvPr>
            <p:ph idx="1"/>
            <p:extLst>
              <p:ext uri="{D42A27DB-BD31-4B8C-83A1-F6EECF244321}">
                <p14:modId xmlns:p14="http://schemas.microsoft.com/office/powerpoint/2010/main" val="9332662"/>
              </p:ext>
            </p:extLst>
          </p:nvPr>
        </p:nvGraphicFramePr>
        <p:xfrm>
          <a:off x="111512" y="1895707"/>
          <a:ext cx="11831443" cy="4750416"/>
        </p:xfrm>
        <a:graphic>
          <a:graphicData uri="http://schemas.openxmlformats.org/drawingml/2006/table">
            <a:tbl>
              <a:tblPr>
                <a:tableStyleId>{5C22544A-7EE6-4342-B048-85BDC9FD1C3A}</a:tableStyleId>
              </a:tblPr>
              <a:tblGrid>
                <a:gridCol w="7646025">
                  <a:extLst>
                    <a:ext uri="{9D8B030D-6E8A-4147-A177-3AD203B41FA5}">
                      <a16:colId xmlns:a16="http://schemas.microsoft.com/office/drawing/2014/main" val="2812773846"/>
                    </a:ext>
                  </a:extLst>
                </a:gridCol>
                <a:gridCol w="4185418">
                  <a:extLst>
                    <a:ext uri="{9D8B030D-6E8A-4147-A177-3AD203B41FA5}">
                      <a16:colId xmlns:a16="http://schemas.microsoft.com/office/drawing/2014/main" val="3908761540"/>
                    </a:ext>
                  </a:extLst>
                </a:gridCol>
              </a:tblGrid>
              <a:tr h="215928">
                <a:tc>
                  <a:txBody>
                    <a:bodyPr/>
                    <a:lstStyle/>
                    <a:p>
                      <a:pPr algn="l" fontAlgn="b">
                        <a:buNone/>
                      </a:pPr>
                      <a:r>
                        <a:rPr lang="en-GB" sz="900" u="none" strike="noStrike">
                          <a:effectLst/>
                        </a:rPr>
                        <a:t>Professional Curiosity Toolskit</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SAB Network /TWSP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2483564017"/>
                  </a:ext>
                </a:extLst>
              </a:tr>
              <a:tr h="215928">
                <a:tc>
                  <a:txBody>
                    <a:bodyPr/>
                    <a:lstStyle/>
                    <a:p>
                      <a:pPr algn="l" fontAlgn="b">
                        <a:buNone/>
                      </a:pPr>
                      <a:r>
                        <a:rPr lang="en-GB" sz="900" u="none" strike="noStrike">
                          <a:effectLst/>
                        </a:rPr>
                        <a:t>Listen Learn Lead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Make It Real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1091470821"/>
                  </a:ext>
                </a:extLst>
              </a:tr>
              <a:tr h="215928">
                <a:tc>
                  <a:txBody>
                    <a:bodyPr/>
                    <a:lstStyle/>
                    <a:p>
                      <a:pPr algn="l" fontAlgn="b">
                        <a:buNone/>
                      </a:pPr>
                      <a:r>
                        <a:rPr lang="en-GB" sz="900" u="none" strike="noStrike">
                          <a:effectLst/>
                        </a:rPr>
                        <a:t>Who Cares for the Carers Seminar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T&amp;W Council</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1049174126"/>
                  </a:ext>
                </a:extLst>
              </a:tr>
              <a:tr h="215928">
                <a:tc>
                  <a:txBody>
                    <a:bodyPr/>
                    <a:lstStyle/>
                    <a:p>
                      <a:pPr algn="l" fontAlgn="b">
                        <a:buNone/>
                      </a:pPr>
                      <a:r>
                        <a:rPr lang="en-GB" sz="900" u="none" strike="noStrike">
                          <a:effectLst/>
                        </a:rPr>
                        <a:t>Domestic Abuse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West Mercia</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814048950"/>
                  </a:ext>
                </a:extLst>
              </a:tr>
              <a:tr h="215928">
                <a:tc>
                  <a:txBody>
                    <a:bodyPr/>
                    <a:lstStyle/>
                    <a:p>
                      <a:pPr algn="l" fontAlgn="b">
                        <a:buNone/>
                      </a:pPr>
                      <a:r>
                        <a:rPr lang="en-GB" sz="900" u="none" strike="noStrike">
                          <a:effectLst/>
                        </a:rPr>
                        <a:t>Neglect Webinar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b="0" i="0" u="none" strike="noStrike">
                          <a:solidFill>
                            <a:srgbClr val="000000"/>
                          </a:solidFill>
                          <a:effectLst/>
                          <a:latin typeface="Aptos Narrow" panose="020B0004020202020204" pitchFamily="34" charset="0"/>
                        </a:rPr>
                        <a:t>West Midlands Regional</a:t>
                      </a:r>
                    </a:p>
                  </a:txBody>
                  <a:tcPr marL="5108" marR="5108" marT="5108" marB="0" anchor="b"/>
                </a:tc>
                <a:extLst>
                  <a:ext uri="{0D108BD9-81ED-4DB2-BD59-A6C34878D82A}">
                    <a16:rowId xmlns:a16="http://schemas.microsoft.com/office/drawing/2014/main" val="3755441940"/>
                  </a:ext>
                </a:extLst>
              </a:tr>
              <a:tr h="215928">
                <a:tc>
                  <a:txBody>
                    <a:bodyPr/>
                    <a:lstStyle/>
                    <a:p>
                      <a:pPr algn="l" fontAlgn="b">
                        <a:buNone/>
                      </a:pPr>
                      <a:r>
                        <a:rPr lang="en-GB" sz="900" u="none" strike="noStrike">
                          <a:effectLst/>
                        </a:rPr>
                        <a:t>Predatory Marriage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Our Story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1021791319"/>
                  </a:ext>
                </a:extLst>
              </a:tr>
              <a:tr h="215928">
                <a:tc>
                  <a:txBody>
                    <a:bodyPr/>
                    <a:lstStyle/>
                    <a:p>
                      <a:pPr algn="l" fontAlgn="b">
                        <a:buNone/>
                      </a:pPr>
                      <a:r>
                        <a:rPr lang="en-GB" sz="900" u="none" strike="noStrike">
                          <a:effectLst/>
                        </a:rPr>
                        <a:t>Adults at risk of harm due to fire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Walsall Saffeguarding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2070714615"/>
                  </a:ext>
                </a:extLst>
              </a:tr>
              <a:tr h="215928">
                <a:tc>
                  <a:txBody>
                    <a:bodyPr/>
                    <a:lstStyle/>
                    <a:p>
                      <a:pPr algn="l" fontAlgn="b">
                        <a:buNone/>
                      </a:pPr>
                      <a:r>
                        <a:rPr lang="en-GB" sz="900" u="none" strike="noStrike">
                          <a:effectLst/>
                        </a:rPr>
                        <a:t>Pressure Ulcers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Telford Viability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214647927"/>
                  </a:ext>
                </a:extLst>
              </a:tr>
              <a:tr h="215928">
                <a:tc>
                  <a:txBody>
                    <a:bodyPr/>
                    <a:lstStyle/>
                    <a:p>
                      <a:pPr algn="l" fontAlgn="b">
                        <a:buNone/>
                      </a:pPr>
                      <a:r>
                        <a:rPr lang="en-GB" sz="900" u="none" strike="noStrike">
                          <a:effectLst/>
                        </a:rPr>
                        <a:t>Mental Capacity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Shropshire Council</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2660380368"/>
                  </a:ext>
                </a:extLst>
              </a:tr>
              <a:tr h="215928">
                <a:tc>
                  <a:txBody>
                    <a:bodyPr/>
                    <a:lstStyle/>
                    <a:p>
                      <a:pPr algn="l" fontAlgn="b">
                        <a:buNone/>
                      </a:pPr>
                      <a:r>
                        <a:rPr lang="en-GB" sz="900" u="none" strike="noStrike">
                          <a:effectLst/>
                        </a:rPr>
                        <a:t>Abuse and Exploitation</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Telford &amp; Shropshire Partnership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2853572055"/>
                  </a:ext>
                </a:extLst>
              </a:tr>
              <a:tr h="215928">
                <a:tc>
                  <a:txBody>
                    <a:bodyPr/>
                    <a:lstStyle/>
                    <a:p>
                      <a:pPr algn="l" fontAlgn="b">
                        <a:buNone/>
                      </a:pPr>
                      <a:r>
                        <a:rPr lang="en-GB" sz="900" u="none" strike="noStrike">
                          <a:effectLst/>
                        </a:rPr>
                        <a:t>FGM</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Virtual College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1536136104"/>
                  </a:ext>
                </a:extLst>
              </a:tr>
              <a:tr h="215928">
                <a:tc>
                  <a:txBody>
                    <a:bodyPr/>
                    <a:lstStyle/>
                    <a:p>
                      <a:pPr algn="l" fontAlgn="b">
                        <a:buNone/>
                      </a:pPr>
                      <a:r>
                        <a:rPr lang="en-GB" sz="900" u="none" strike="noStrike">
                          <a:effectLst/>
                        </a:rPr>
                        <a:t>Home Office Prevent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Home Office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1445612340"/>
                  </a:ext>
                </a:extLst>
              </a:tr>
              <a:tr h="215928">
                <a:tc>
                  <a:txBody>
                    <a:bodyPr/>
                    <a:lstStyle/>
                    <a:p>
                      <a:pPr algn="l" fontAlgn="b">
                        <a:buNone/>
                      </a:pPr>
                      <a:r>
                        <a:rPr lang="en-GB" sz="900" u="none" strike="noStrike">
                          <a:effectLst/>
                        </a:rPr>
                        <a:t>Understanding DBS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Telford and Wrekin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3865659314"/>
                  </a:ext>
                </a:extLst>
              </a:tr>
              <a:tr h="215928">
                <a:tc>
                  <a:txBody>
                    <a:bodyPr/>
                    <a:lstStyle/>
                    <a:p>
                      <a:pPr algn="l" fontAlgn="b">
                        <a:buNone/>
                      </a:pPr>
                      <a:r>
                        <a:rPr lang="en-GB" sz="900" u="none" strike="noStrike">
                          <a:effectLst/>
                        </a:rPr>
                        <a:t>Trauma &amp; the brain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West Midlands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3401049182"/>
                  </a:ext>
                </a:extLst>
              </a:tr>
              <a:tr h="215928">
                <a:tc>
                  <a:txBody>
                    <a:bodyPr/>
                    <a:lstStyle/>
                    <a:p>
                      <a:pPr algn="l" fontAlgn="b">
                        <a:buNone/>
                      </a:pPr>
                      <a:r>
                        <a:rPr lang="en-GB" sz="900" u="none" strike="noStrike">
                          <a:effectLst/>
                        </a:rPr>
                        <a:t>The importance of robust recording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Safeguarding Association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1019287159"/>
                  </a:ext>
                </a:extLst>
              </a:tr>
              <a:tr h="215928">
                <a:tc>
                  <a:txBody>
                    <a:bodyPr/>
                    <a:lstStyle/>
                    <a:p>
                      <a:pPr algn="l" fontAlgn="b">
                        <a:buNone/>
                      </a:pPr>
                      <a:r>
                        <a:rPr lang="en-GB" sz="900" u="none" strike="noStrike">
                          <a:effectLst/>
                        </a:rPr>
                        <a:t>Suicide Prevention Awareness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Papyrus</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2694348586"/>
                  </a:ext>
                </a:extLst>
              </a:tr>
              <a:tr h="215928">
                <a:tc>
                  <a:txBody>
                    <a:bodyPr/>
                    <a:lstStyle/>
                    <a:p>
                      <a:pPr algn="l" fontAlgn="b">
                        <a:buNone/>
                      </a:pPr>
                      <a:r>
                        <a:rPr lang="en-GB" sz="900" u="none" strike="noStrike">
                          <a:effectLst/>
                        </a:rPr>
                        <a:t>Online Safety Webinars for Schools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NSPCC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3519460118"/>
                  </a:ext>
                </a:extLst>
              </a:tr>
              <a:tr h="215928">
                <a:tc>
                  <a:txBody>
                    <a:bodyPr/>
                    <a:lstStyle/>
                    <a:p>
                      <a:pPr algn="l" fontAlgn="b">
                        <a:buNone/>
                      </a:pPr>
                      <a:r>
                        <a:rPr lang="en-GB" sz="900" u="none" strike="noStrike">
                          <a:effectLst/>
                        </a:rPr>
                        <a:t>Mandatory Reporting Child Sexual Abuse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NSPCC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1357637905"/>
                  </a:ext>
                </a:extLst>
              </a:tr>
              <a:tr h="215928">
                <a:tc>
                  <a:txBody>
                    <a:bodyPr/>
                    <a:lstStyle/>
                    <a:p>
                      <a:pPr algn="l" fontAlgn="b">
                        <a:buNone/>
                      </a:pPr>
                      <a:r>
                        <a:rPr lang="en-GB" sz="900" u="none" strike="noStrike">
                          <a:effectLst/>
                        </a:rPr>
                        <a:t>ACEs training £5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Xerlerate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1975037310"/>
                  </a:ext>
                </a:extLst>
              </a:tr>
              <a:tr h="215928">
                <a:tc>
                  <a:txBody>
                    <a:bodyPr/>
                    <a:lstStyle/>
                    <a:p>
                      <a:pPr algn="l" fontAlgn="b">
                        <a:buNone/>
                      </a:pPr>
                      <a:r>
                        <a:rPr lang="en-GB" sz="900" u="none" strike="noStrike">
                          <a:effectLst/>
                        </a:rPr>
                        <a:t>FGM Training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Home Office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3654857732"/>
                  </a:ext>
                </a:extLst>
              </a:tr>
              <a:tr h="215928">
                <a:tc>
                  <a:txBody>
                    <a:bodyPr/>
                    <a:lstStyle/>
                    <a:p>
                      <a:pPr algn="l" fontAlgn="b">
                        <a:buNone/>
                      </a:pPr>
                      <a:r>
                        <a:rPr lang="en-GB" sz="900" u="none" strike="noStrike">
                          <a:effectLst/>
                        </a:rPr>
                        <a:t>Forced Marriage E Learning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Home Office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31514345"/>
                  </a:ext>
                </a:extLst>
              </a:tr>
              <a:tr h="215928">
                <a:tc>
                  <a:txBody>
                    <a:bodyPr/>
                    <a:lstStyle/>
                    <a:p>
                      <a:pPr algn="l" fontAlgn="b">
                        <a:buNone/>
                      </a:pPr>
                      <a:r>
                        <a:rPr lang="en-GB" sz="900" u="none" strike="noStrike">
                          <a:effectLst/>
                        </a:rPr>
                        <a:t>Identifying and Responding to intrafamilial child sexual abuse </a:t>
                      </a:r>
                      <a:endParaRPr lang="en-GB" sz="900" b="0" i="0" u="none" strike="noStrike">
                        <a:solidFill>
                          <a:srgbClr val="000000"/>
                        </a:solidFill>
                        <a:effectLst/>
                        <a:latin typeface="Aptos Narrow" panose="020B0004020202020204" pitchFamily="34" charset="0"/>
                      </a:endParaRPr>
                    </a:p>
                  </a:txBody>
                  <a:tcPr marL="5108" marR="5108" marT="5108" marB="0" anchor="b"/>
                </a:tc>
                <a:tc>
                  <a:txBody>
                    <a:bodyPr/>
                    <a:lstStyle/>
                    <a:p>
                      <a:pPr algn="l" fontAlgn="b">
                        <a:buNone/>
                      </a:pPr>
                      <a:r>
                        <a:rPr lang="en-GB" sz="900" u="none" strike="noStrike">
                          <a:effectLst/>
                        </a:rPr>
                        <a:t>CSA Centre </a:t>
                      </a:r>
                      <a:endParaRPr lang="en-GB" sz="900" b="0" i="0" u="none" strike="noStrike">
                        <a:solidFill>
                          <a:srgbClr val="000000"/>
                        </a:solidFill>
                        <a:effectLst/>
                        <a:latin typeface="Aptos Narrow" panose="020B0004020202020204" pitchFamily="34" charset="0"/>
                      </a:endParaRPr>
                    </a:p>
                  </a:txBody>
                  <a:tcPr marL="5108" marR="5108" marT="5108" marB="0" anchor="b"/>
                </a:tc>
                <a:extLst>
                  <a:ext uri="{0D108BD9-81ED-4DB2-BD59-A6C34878D82A}">
                    <a16:rowId xmlns:a16="http://schemas.microsoft.com/office/drawing/2014/main" val="866102071"/>
                  </a:ext>
                </a:extLst>
              </a:tr>
            </a:tbl>
          </a:graphicData>
        </a:graphic>
      </p:graphicFrame>
    </p:spTree>
    <p:extLst>
      <p:ext uri="{BB962C8B-B14F-4D97-AF65-F5344CB8AC3E}">
        <p14:creationId xmlns:p14="http://schemas.microsoft.com/office/powerpoint/2010/main" val="2876135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37D3C16E-7E04-5BEE-8A53-D429A478233B}"/>
              </a:ext>
            </a:extLst>
          </p:cNvPr>
          <p:cNvSpPr>
            <a:spLocks noGrp="1"/>
          </p:cNvSpPr>
          <p:nvPr>
            <p:ph type="title"/>
          </p:nvPr>
        </p:nvSpPr>
        <p:spPr>
          <a:xfrm>
            <a:off x="1188069" y="381935"/>
            <a:ext cx="4008583" cy="5974414"/>
          </a:xfrm>
        </p:spPr>
        <p:txBody>
          <a:bodyPr anchor="ctr">
            <a:normAutofit/>
          </a:bodyPr>
          <a:lstStyle/>
          <a:p>
            <a:r>
              <a:rPr lang="en-GB" sz="5600">
                <a:solidFill>
                  <a:srgbClr val="FFFFFF"/>
                </a:solidFill>
              </a:rPr>
              <a:t>7 minutes briefings by Telford and Wrekin Safeguarding Partnership </a:t>
            </a:r>
            <a:br>
              <a:rPr lang="en-GB" sz="5600">
                <a:solidFill>
                  <a:srgbClr val="FFFFFF"/>
                </a:solidFill>
              </a:rPr>
            </a:br>
            <a:endParaRPr lang="en-GB" sz="1200">
              <a:solidFill>
                <a:srgbClr val="FF0000"/>
              </a:solidFill>
            </a:endParaRPr>
          </a:p>
        </p:txBody>
      </p:sp>
      <p:grpSp>
        <p:nvGrpSpPr>
          <p:cNvPr id="15" name="Group 14">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1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8"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graphicFrame>
        <p:nvGraphicFramePr>
          <p:cNvPr id="22" name="Content Placeholder 5">
            <a:extLst>
              <a:ext uri="{FF2B5EF4-FFF2-40B4-BE49-F238E27FC236}">
                <a16:creationId xmlns:a16="http://schemas.microsoft.com/office/drawing/2014/main" id="{0A820743-4E4B-2A1D-AAA9-4124820A8139}"/>
              </a:ext>
            </a:extLst>
          </p:cNvPr>
          <p:cNvGraphicFramePr>
            <a:graphicFrameLocks noGrp="1"/>
          </p:cNvGraphicFramePr>
          <p:nvPr>
            <p:ph idx="1"/>
            <p:extLst>
              <p:ext uri="{D42A27DB-BD31-4B8C-83A1-F6EECF244321}">
                <p14:modId xmlns:p14="http://schemas.microsoft.com/office/powerpoint/2010/main" val="2541472512"/>
              </p:ext>
            </p:extLst>
          </p:nvPr>
        </p:nvGraphicFramePr>
        <p:xfrm>
          <a:off x="6297233" y="518400"/>
          <a:ext cx="4771607" cy="5837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20" name="Straight Connector 1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2196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9C8716-53A9-762C-2D40-9F7A04B2FEF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F5D7D60-82FF-CC6C-D084-241723E82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B798800-FA09-F141-08D2-B5DCB3A08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3D40EE13-2BCD-0337-3D87-9039E4FC1C31}"/>
              </a:ext>
            </a:extLst>
          </p:cNvPr>
          <p:cNvSpPr>
            <a:spLocks noGrp="1"/>
          </p:cNvSpPr>
          <p:nvPr>
            <p:ph type="title"/>
          </p:nvPr>
        </p:nvSpPr>
        <p:spPr>
          <a:xfrm>
            <a:off x="1188069" y="381935"/>
            <a:ext cx="4008583" cy="5974414"/>
          </a:xfrm>
        </p:spPr>
        <p:txBody>
          <a:bodyPr anchor="ctr">
            <a:normAutofit/>
          </a:bodyPr>
          <a:lstStyle/>
          <a:p>
            <a:r>
              <a:rPr lang="en-GB" sz="5600">
                <a:solidFill>
                  <a:srgbClr val="FFFFFF"/>
                </a:solidFill>
              </a:rPr>
              <a:t>7 minutes briefings by Telford and Wrekin Safeguarding Partnership</a:t>
            </a:r>
            <a:br>
              <a:rPr lang="en-GB" sz="5600">
                <a:solidFill>
                  <a:srgbClr val="FFFFFF"/>
                </a:solidFill>
              </a:rPr>
            </a:br>
            <a:endParaRPr lang="en-GB" sz="1200">
              <a:solidFill>
                <a:srgbClr val="FFFFFF"/>
              </a:solidFill>
            </a:endParaRPr>
          </a:p>
        </p:txBody>
      </p:sp>
      <p:grpSp>
        <p:nvGrpSpPr>
          <p:cNvPr id="15" name="Group 14">
            <a:extLst>
              <a:ext uri="{FF2B5EF4-FFF2-40B4-BE49-F238E27FC236}">
                <a16:creationId xmlns:a16="http://schemas.microsoft.com/office/drawing/2014/main" id="{E5E68A8C-52A8-9AB8-D4D5-8E92507F51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6" name="Graphic 11">
              <a:extLst>
                <a:ext uri="{FF2B5EF4-FFF2-40B4-BE49-F238E27FC236}">
                  <a16:creationId xmlns:a16="http://schemas.microsoft.com/office/drawing/2014/main" id="{011A7ED6-AB34-049F-4F7B-4B8F993F3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17" name="Graphic 10">
              <a:extLst>
                <a:ext uri="{FF2B5EF4-FFF2-40B4-BE49-F238E27FC236}">
                  <a16:creationId xmlns:a16="http://schemas.microsoft.com/office/drawing/2014/main" id="{56E7D46A-94A6-58DA-75C1-726CEA672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8" name="Graphic 12">
              <a:extLst>
                <a:ext uri="{FF2B5EF4-FFF2-40B4-BE49-F238E27FC236}">
                  <a16:creationId xmlns:a16="http://schemas.microsoft.com/office/drawing/2014/main" id="{D5F6C21C-5120-BC8A-5422-D99D1A5B52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graphicFrame>
        <p:nvGraphicFramePr>
          <p:cNvPr id="22" name="Content Placeholder 5">
            <a:extLst>
              <a:ext uri="{FF2B5EF4-FFF2-40B4-BE49-F238E27FC236}">
                <a16:creationId xmlns:a16="http://schemas.microsoft.com/office/drawing/2014/main" id="{E174E267-DF86-94BD-77D2-597C83DE11D8}"/>
              </a:ext>
            </a:extLst>
          </p:cNvPr>
          <p:cNvGraphicFramePr>
            <a:graphicFrameLocks noGrp="1"/>
          </p:cNvGraphicFramePr>
          <p:nvPr>
            <p:ph idx="1"/>
            <p:extLst>
              <p:ext uri="{D42A27DB-BD31-4B8C-83A1-F6EECF244321}">
                <p14:modId xmlns:p14="http://schemas.microsoft.com/office/powerpoint/2010/main" val="2306472040"/>
              </p:ext>
            </p:extLst>
          </p:nvPr>
        </p:nvGraphicFramePr>
        <p:xfrm>
          <a:off x="6297233" y="518400"/>
          <a:ext cx="4771607" cy="58379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0" name="Straight Connector 19">
            <a:extLst>
              <a:ext uri="{FF2B5EF4-FFF2-40B4-BE49-F238E27FC236}">
                <a16:creationId xmlns:a16="http://schemas.microsoft.com/office/drawing/2014/main" id="{C06652DE-3032-C6BF-D9B2-10C08E2073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7377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FD703">
                <a:alpha val="49000"/>
              </a:srgbClr>
            </a:gs>
            <a:gs pos="50000">
              <a:srgbClr val="D50F3F">
                <a:alpha val="46000"/>
              </a:srgbClr>
            </a:gs>
            <a:gs pos="100000">
              <a:srgbClr val="B7D526">
                <a:alpha val="64000"/>
              </a:srgb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DB0DEF-5D00-EDDA-31F2-110BB34471B3}"/>
              </a:ext>
            </a:extLst>
          </p:cNvPr>
          <p:cNvSpPr>
            <a:spLocks noGrp="1"/>
          </p:cNvSpPr>
          <p:nvPr>
            <p:ph type="title"/>
          </p:nvPr>
        </p:nvSpPr>
        <p:spPr>
          <a:xfrm>
            <a:off x="705527" y="386930"/>
            <a:ext cx="10066122" cy="1298448"/>
          </a:xfrm>
        </p:spPr>
        <p:txBody>
          <a:bodyPr anchor="b">
            <a:normAutofit/>
          </a:bodyPr>
          <a:lstStyle/>
          <a:p>
            <a:r>
              <a:rPr lang="en-GB" sz="4800" b="1">
                <a:ln/>
                <a:effectLst>
                  <a:outerShdw blurRad="38100" dist="19050" dir="2700000" algn="tl" rotWithShape="0">
                    <a:schemeClr val="dk1">
                      <a:lumMod val="50000"/>
                      <a:alpha val="40000"/>
                    </a:schemeClr>
                  </a:outerShdw>
                </a:effectLst>
              </a:rPr>
              <a:t>Menu </a:t>
            </a:r>
            <a:endParaRPr lang="en-GB" sz="4800" b="1">
              <a:ln/>
              <a:solidFill>
                <a:srgbClr val="FF0000"/>
              </a:solidFill>
              <a:effectLst>
                <a:outerShdw blurRad="38100" dist="19050" dir="2700000" algn="tl" rotWithShape="0">
                  <a:schemeClr val="dk1">
                    <a:lumMod val="50000"/>
                    <a:alpha val="40000"/>
                  </a:schemeClr>
                </a:outerShdw>
              </a:effectLst>
            </a:endParaRP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Telford and Wrekin Safeguarding Partnership logo">
            <a:extLst>
              <a:ext uri="{FF2B5EF4-FFF2-40B4-BE49-F238E27FC236}">
                <a16:creationId xmlns:a16="http://schemas.microsoft.com/office/drawing/2014/main" id="{63E70728-0F93-95ED-7EA7-8D9177B3BC3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11532" y="2570969"/>
            <a:ext cx="5150277" cy="354081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C217AA2F-DEF5-F8FA-8265-9FF535CFB932}"/>
              </a:ext>
            </a:extLst>
          </p:cNvPr>
          <p:cNvGraphicFramePr>
            <a:graphicFrameLocks noGrp="1"/>
          </p:cNvGraphicFramePr>
          <p:nvPr>
            <p:ph idx="1"/>
            <p:extLst>
              <p:ext uri="{D42A27DB-BD31-4B8C-83A1-F6EECF244321}">
                <p14:modId xmlns:p14="http://schemas.microsoft.com/office/powerpoint/2010/main" val="2716833999"/>
              </p:ext>
            </p:extLst>
          </p:nvPr>
        </p:nvGraphicFramePr>
        <p:xfrm>
          <a:off x="793661" y="2599509"/>
          <a:ext cx="4530898" cy="3639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6749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document&#10;&#10;AI-generated content may be incorrect.">
            <a:extLst>
              <a:ext uri="{FF2B5EF4-FFF2-40B4-BE49-F238E27FC236}">
                <a16:creationId xmlns:a16="http://schemas.microsoft.com/office/drawing/2014/main" id="{17CB4EB8-9C14-FF38-14EA-AB64E67665A3}"/>
              </a:ext>
            </a:extLst>
          </p:cNvPr>
          <p:cNvPicPr>
            <a:picLocks noChangeAspect="1"/>
          </p:cNvPicPr>
          <p:nvPr/>
        </p:nvPicPr>
        <p:blipFill>
          <a:blip r:embed="rId2"/>
          <a:srcRect l="1346" t="1746" r="1248"/>
          <a:stretch>
            <a:fillRect/>
          </a:stretch>
        </p:blipFill>
        <p:spPr>
          <a:xfrm>
            <a:off x="326572" y="119742"/>
            <a:ext cx="11310258" cy="6738257"/>
          </a:xfrm>
          <a:prstGeom prst="rect">
            <a:avLst/>
          </a:prstGeom>
        </p:spPr>
      </p:pic>
    </p:spTree>
    <p:extLst>
      <p:ext uri="{BB962C8B-B14F-4D97-AF65-F5344CB8AC3E}">
        <p14:creationId xmlns:p14="http://schemas.microsoft.com/office/powerpoint/2010/main" val="2209509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document&#10;&#10;AI-generated content may be incorrect.">
            <a:extLst>
              <a:ext uri="{FF2B5EF4-FFF2-40B4-BE49-F238E27FC236}">
                <a16:creationId xmlns:a16="http://schemas.microsoft.com/office/drawing/2014/main" id="{85D3752D-764C-79CD-4E54-F332B25C0ED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53259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 page&#10;&#10;AI-generated content may be incorrect.">
            <a:extLst>
              <a:ext uri="{FF2B5EF4-FFF2-40B4-BE49-F238E27FC236}">
                <a16:creationId xmlns:a16="http://schemas.microsoft.com/office/drawing/2014/main" id="{785D0B6A-7716-4E59-BB25-8E84EB5AB4CF}"/>
              </a:ext>
            </a:extLst>
          </p:cNvPr>
          <p:cNvPicPr>
            <a:picLocks noChangeAspect="1"/>
          </p:cNvPicPr>
          <p:nvPr/>
        </p:nvPicPr>
        <p:blipFill>
          <a:blip r:embed="rId2"/>
          <a:stretch>
            <a:fillRect/>
          </a:stretch>
        </p:blipFill>
        <p:spPr>
          <a:xfrm>
            <a:off x="-95926" y="0"/>
            <a:ext cx="12287925" cy="6889424"/>
          </a:xfrm>
          <a:prstGeom prst="rect">
            <a:avLst/>
          </a:prstGeom>
        </p:spPr>
      </p:pic>
    </p:spTree>
    <p:extLst>
      <p:ext uri="{BB962C8B-B14F-4D97-AF65-F5344CB8AC3E}">
        <p14:creationId xmlns:p14="http://schemas.microsoft.com/office/powerpoint/2010/main" val="3215712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ocument with text and images&#10;&#10;AI-generated content may be incorrect.">
            <a:extLst>
              <a:ext uri="{FF2B5EF4-FFF2-40B4-BE49-F238E27FC236}">
                <a16:creationId xmlns:a16="http://schemas.microsoft.com/office/drawing/2014/main" id="{8E73F3AF-9C33-F812-F4B9-93F28FA07BE8}"/>
              </a:ext>
            </a:extLst>
          </p:cNvPr>
          <p:cNvPicPr>
            <a:picLocks noChangeAspect="1"/>
          </p:cNvPicPr>
          <p:nvPr/>
        </p:nvPicPr>
        <p:blipFill>
          <a:blip r:embed="rId2"/>
          <a:stretch>
            <a:fillRect/>
          </a:stretch>
        </p:blipFill>
        <p:spPr>
          <a:xfrm>
            <a:off x="0" y="0"/>
            <a:ext cx="12192000" cy="6869386"/>
          </a:xfrm>
          <a:prstGeom prst="rect">
            <a:avLst/>
          </a:prstGeom>
        </p:spPr>
      </p:pic>
    </p:spTree>
    <p:extLst>
      <p:ext uri="{BB962C8B-B14F-4D97-AF65-F5344CB8AC3E}">
        <p14:creationId xmlns:p14="http://schemas.microsoft.com/office/powerpoint/2010/main" val="2053734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diagram&#10;&#10;AI-generated content may be incorrect.">
            <a:extLst>
              <a:ext uri="{FF2B5EF4-FFF2-40B4-BE49-F238E27FC236}">
                <a16:creationId xmlns:a16="http://schemas.microsoft.com/office/drawing/2014/main" id="{E9FA96D5-A976-43EF-D7CF-142C40D9946B}"/>
              </a:ext>
            </a:extLst>
          </p:cNvPr>
          <p:cNvPicPr>
            <a:picLocks noChangeAspect="1"/>
          </p:cNvPicPr>
          <p:nvPr/>
        </p:nvPicPr>
        <p:blipFill>
          <a:blip r:embed="rId2"/>
          <a:stretch>
            <a:fillRect/>
          </a:stretch>
        </p:blipFill>
        <p:spPr>
          <a:xfrm>
            <a:off x="0" y="0"/>
            <a:ext cx="12191999" cy="6954362"/>
          </a:xfrm>
          <a:prstGeom prst="rect">
            <a:avLst/>
          </a:prstGeom>
        </p:spPr>
      </p:pic>
    </p:spTree>
    <p:extLst>
      <p:ext uri="{BB962C8B-B14F-4D97-AF65-F5344CB8AC3E}">
        <p14:creationId xmlns:p14="http://schemas.microsoft.com/office/powerpoint/2010/main" val="2595869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diagram&#10;&#10;AI-generated content may be incorrect.">
            <a:extLst>
              <a:ext uri="{FF2B5EF4-FFF2-40B4-BE49-F238E27FC236}">
                <a16:creationId xmlns:a16="http://schemas.microsoft.com/office/drawing/2014/main" id="{72F55D21-9978-D348-FDBB-E5CC3FC6ACA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94746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7177352-5193-364C-8817-E19A14E27921}"/>
              </a:ext>
            </a:extLst>
          </p:cNvPr>
          <p:cNvSpPr/>
          <p:nvPr/>
        </p:nvSpPr>
        <p:spPr>
          <a:xfrm>
            <a:off x="7711271" y="991492"/>
            <a:ext cx="3028262" cy="1844977"/>
          </a:xfrm>
          <a:prstGeom prst="roundRect">
            <a:avLst>
              <a:gd name="adj" fmla="val 4442"/>
            </a:avLst>
          </a:prstGeom>
          <a:solidFill>
            <a:schemeClr val="bg1"/>
          </a:solidFill>
          <a:ln w="63500">
            <a:solidFill>
              <a:srgbClr val="90E4E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5" name="Rounded Rectangle 34">
            <a:extLst>
              <a:ext uri="{FF2B5EF4-FFF2-40B4-BE49-F238E27FC236}">
                <a16:creationId xmlns:a16="http://schemas.microsoft.com/office/drawing/2014/main" id="{EAC4BFA6-A7B7-D546-A8AF-5857BD8894E4}"/>
              </a:ext>
            </a:extLst>
          </p:cNvPr>
          <p:cNvSpPr/>
          <p:nvPr/>
        </p:nvSpPr>
        <p:spPr>
          <a:xfrm>
            <a:off x="1438624" y="2836468"/>
            <a:ext cx="3028262" cy="1422057"/>
          </a:xfrm>
          <a:prstGeom prst="roundRect">
            <a:avLst>
              <a:gd name="adj" fmla="val 4442"/>
            </a:avLst>
          </a:prstGeom>
          <a:solidFill>
            <a:schemeClr val="bg1"/>
          </a:solidFill>
          <a:ln w="63500">
            <a:solidFill>
              <a:srgbClr val="FF696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6" name="Rounded Rectangle 35">
            <a:extLst>
              <a:ext uri="{FF2B5EF4-FFF2-40B4-BE49-F238E27FC236}">
                <a16:creationId xmlns:a16="http://schemas.microsoft.com/office/drawing/2014/main" id="{6ECB551B-6C00-EC44-87DE-ECEE39377E75}"/>
              </a:ext>
            </a:extLst>
          </p:cNvPr>
          <p:cNvSpPr/>
          <p:nvPr/>
        </p:nvSpPr>
        <p:spPr>
          <a:xfrm>
            <a:off x="7732636" y="2912586"/>
            <a:ext cx="3028262" cy="3452619"/>
          </a:xfrm>
          <a:prstGeom prst="roundRect">
            <a:avLst>
              <a:gd name="adj" fmla="val 4442"/>
            </a:avLst>
          </a:prstGeom>
          <a:solidFill>
            <a:schemeClr val="bg1"/>
          </a:solid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7" name="Rounded Rectangle 36">
            <a:extLst>
              <a:ext uri="{FF2B5EF4-FFF2-40B4-BE49-F238E27FC236}">
                <a16:creationId xmlns:a16="http://schemas.microsoft.com/office/drawing/2014/main" id="{8ACE1DD9-79DA-B240-8D64-3489F6ED1A84}"/>
              </a:ext>
            </a:extLst>
          </p:cNvPr>
          <p:cNvSpPr/>
          <p:nvPr/>
        </p:nvSpPr>
        <p:spPr>
          <a:xfrm>
            <a:off x="4597475" y="4347451"/>
            <a:ext cx="3028262" cy="1843822"/>
          </a:xfrm>
          <a:prstGeom prst="roundRect">
            <a:avLst>
              <a:gd name="adj" fmla="val 4442"/>
            </a:avLst>
          </a:prstGeom>
          <a:solidFill>
            <a:schemeClr val="bg1"/>
          </a:solidFill>
          <a:ln w="63500">
            <a:solidFill>
              <a:srgbClr val="CFEC7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5"/>
              <a:t>website.</a:t>
            </a:r>
            <a:endParaRPr lang="en-US" sz="1155"/>
          </a:p>
        </p:txBody>
      </p:sp>
      <p:sp>
        <p:nvSpPr>
          <p:cNvPr id="38" name="Rounded Rectangle 37">
            <a:extLst>
              <a:ext uri="{FF2B5EF4-FFF2-40B4-BE49-F238E27FC236}">
                <a16:creationId xmlns:a16="http://schemas.microsoft.com/office/drawing/2014/main" id="{42D950A7-32B1-2147-B747-E8FA968E50E2}"/>
              </a:ext>
            </a:extLst>
          </p:cNvPr>
          <p:cNvSpPr/>
          <p:nvPr/>
        </p:nvSpPr>
        <p:spPr>
          <a:xfrm>
            <a:off x="1427129" y="4367417"/>
            <a:ext cx="3020017" cy="1823856"/>
          </a:xfrm>
          <a:prstGeom prst="roundRect">
            <a:avLst>
              <a:gd name="adj" fmla="val 4442"/>
            </a:avLst>
          </a:prstGeom>
          <a:solidFill>
            <a:schemeClr val="bg1"/>
          </a:solidFill>
          <a:ln w="63500">
            <a:solidFill>
              <a:srgbClr val="E9B88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9" name="Rounded Rectangle 38">
            <a:extLst>
              <a:ext uri="{FF2B5EF4-FFF2-40B4-BE49-F238E27FC236}">
                <a16:creationId xmlns:a16="http://schemas.microsoft.com/office/drawing/2014/main" id="{1A85DF91-ECB6-234A-8930-9318D6A05FD5}"/>
              </a:ext>
            </a:extLst>
          </p:cNvPr>
          <p:cNvSpPr/>
          <p:nvPr/>
        </p:nvSpPr>
        <p:spPr>
          <a:xfrm>
            <a:off x="1453153" y="991491"/>
            <a:ext cx="2982685" cy="1752107"/>
          </a:xfrm>
          <a:prstGeom prst="roundRect">
            <a:avLst>
              <a:gd name="adj" fmla="val 4442"/>
            </a:avLst>
          </a:prstGeom>
          <a:solidFill>
            <a:schemeClr val="bg1"/>
          </a:solidFill>
          <a:ln w="63500">
            <a:solidFill>
              <a:srgbClr val="CB7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40" name="Rounded Rectangle 39">
            <a:extLst>
              <a:ext uri="{FF2B5EF4-FFF2-40B4-BE49-F238E27FC236}">
                <a16:creationId xmlns:a16="http://schemas.microsoft.com/office/drawing/2014/main" id="{64736013-0354-EF40-B5DA-C923D3CA9B61}"/>
              </a:ext>
            </a:extLst>
          </p:cNvPr>
          <p:cNvSpPr/>
          <p:nvPr/>
        </p:nvSpPr>
        <p:spPr>
          <a:xfrm>
            <a:off x="4581868" y="991491"/>
            <a:ext cx="3028262" cy="1539754"/>
          </a:xfrm>
          <a:prstGeom prst="roundRect">
            <a:avLst>
              <a:gd name="adj" fmla="val 4442"/>
            </a:avLst>
          </a:prstGeom>
          <a:solidFill>
            <a:schemeClr val="bg1"/>
          </a:solidFill>
          <a:ln w="63500">
            <a:solidFill>
              <a:srgbClr val="786BD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pic>
        <p:nvPicPr>
          <p:cNvPr id="22" name="Picture 21">
            <a:extLst>
              <a:ext uri="{FF2B5EF4-FFF2-40B4-BE49-F238E27FC236}">
                <a16:creationId xmlns:a16="http://schemas.microsoft.com/office/drawing/2014/main" id="{2A35B9BF-CF0E-9C4D-B48E-B76AFD363614}"/>
              </a:ext>
            </a:extLst>
          </p:cNvPr>
          <p:cNvPicPr>
            <a:picLocks noChangeAspect="1"/>
          </p:cNvPicPr>
          <p:nvPr/>
        </p:nvPicPr>
        <p:blipFill>
          <a:blip r:embed="rId3"/>
          <a:stretch>
            <a:fillRect/>
          </a:stretch>
        </p:blipFill>
        <p:spPr>
          <a:xfrm>
            <a:off x="5933208" y="4369040"/>
            <a:ext cx="276967" cy="333990"/>
          </a:xfrm>
          <a:prstGeom prst="rect">
            <a:avLst/>
          </a:prstGeom>
        </p:spPr>
      </p:pic>
      <p:sp>
        <p:nvSpPr>
          <p:cNvPr id="32" name="TextBox 31">
            <a:extLst>
              <a:ext uri="{FF2B5EF4-FFF2-40B4-BE49-F238E27FC236}">
                <a16:creationId xmlns:a16="http://schemas.microsoft.com/office/drawing/2014/main" id="{39C983F3-39D0-554B-9F9E-55B91B9093FC}"/>
              </a:ext>
            </a:extLst>
          </p:cNvPr>
          <p:cNvSpPr txBox="1"/>
          <p:nvPr/>
        </p:nvSpPr>
        <p:spPr>
          <a:xfrm>
            <a:off x="1468759" y="1050627"/>
            <a:ext cx="2967993" cy="1917641"/>
          </a:xfrm>
          <a:prstGeom prst="rect">
            <a:avLst/>
          </a:prstGeom>
          <a:noFill/>
        </p:spPr>
        <p:txBody>
          <a:bodyPr wrap="square" rtlCol="0">
            <a:spAutoFit/>
          </a:bodyPr>
          <a:lstStyle/>
          <a:p>
            <a:pPr marL="219936" indent="-219936">
              <a:buAutoNum type="arabicPeriod"/>
            </a:pPr>
            <a:r>
              <a:rPr lang="en-GB" sz="1026" b="1">
                <a:latin typeface="Arial" panose="020B0604020202020204" pitchFamily="34" charset="0"/>
                <a:cs typeface="Arial" panose="020B0604020202020204" pitchFamily="34" charset="0"/>
              </a:rPr>
              <a:t>What are Professional Boundaries?</a:t>
            </a:r>
          </a:p>
          <a:p>
            <a:pPr marL="219936" indent="-219936">
              <a:buAutoNum type="arabicPeriod"/>
            </a:pPr>
            <a:endParaRPr lang="en-GB" sz="577" b="1">
              <a:latin typeface="Arial" panose="020B0604020202020204" pitchFamily="34" charset="0"/>
              <a:cs typeface="Arial" panose="020B0604020202020204" pitchFamily="34" charset="0"/>
            </a:endParaRPr>
          </a:p>
          <a:p>
            <a:r>
              <a:rPr lang="en-GB" sz="1026">
                <a:latin typeface="Arial" panose="020B0604020202020204" pitchFamily="34" charset="0"/>
                <a:cs typeface="Arial" panose="020B0604020202020204" pitchFamily="34" charset="0"/>
              </a:rPr>
              <a:t>Boundaries are there to keep people safe. They are a set of guidelines, expectations and rules which set the ethical and technical standards in the social care environment and in related sectors. Professional boundaries set limits for safe, acceptable, and effective behaviour by workers (Cooper, 2012). They provide an outline of what is acceptable and unacceptable for a professional, whilst at work and outside of work. </a:t>
            </a:r>
          </a:p>
        </p:txBody>
      </p:sp>
      <p:sp>
        <p:nvSpPr>
          <p:cNvPr id="41" name="TextBox 40">
            <a:extLst>
              <a:ext uri="{FF2B5EF4-FFF2-40B4-BE49-F238E27FC236}">
                <a16:creationId xmlns:a16="http://schemas.microsoft.com/office/drawing/2014/main" id="{56F857E4-7346-B940-8725-421198E43BBE}"/>
              </a:ext>
            </a:extLst>
          </p:cNvPr>
          <p:cNvSpPr txBox="1"/>
          <p:nvPr/>
        </p:nvSpPr>
        <p:spPr>
          <a:xfrm>
            <a:off x="4597475" y="1050627"/>
            <a:ext cx="3008237" cy="1355243"/>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2. Who Has Professional Boundaries?</a:t>
            </a:r>
          </a:p>
          <a:p>
            <a:endParaRPr lang="en-GB" sz="1026">
              <a:latin typeface="Arial" panose="020B0604020202020204" pitchFamily="34" charset="0"/>
              <a:cs typeface="Arial" panose="020B0604020202020204" pitchFamily="34" charset="0"/>
            </a:endParaRPr>
          </a:p>
          <a:p>
            <a:r>
              <a:rPr lang="en-GB" sz="1026">
                <a:latin typeface="Arial" panose="020B0604020202020204" pitchFamily="34" charset="0"/>
                <a:cs typeface="Arial" panose="020B0604020202020204" pitchFamily="34" charset="0"/>
              </a:rPr>
              <a:t>Professional Boundaries apply to those who are working or volunteering in a role that could be described as being in a position of trust. This includes roles within social care, health, housing and other connected sectors including voluntary roles. </a:t>
            </a:r>
            <a:endParaRPr lang="en-GB" sz="1026" b="1">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E6A2FF2E-8536-B344-802F-A1F7C3B73486}"/>
              </a:ext>
            </a:extLst>
          </p:cNvPr>
          <p:cNvSpPr txBox="1"/>
          <p:nvPr/>
        </p:nvSpPr>
        <p:spPr>
          <a:xfrm>
            <a:off x="1494902" y="2913730"/>
            <a:ext cx="2971983" cy="1355243"/>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7. What To Do If You Are Concerned About Professional Boundaries? </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Talk to your line manager if you are concerned about your own boundaries or those of someone else you work with </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Ensure individuals using services, family members and others know how to raise concerns about boundaries with the service</a:t>
            </a:r>
            <a:endParaRPr lang="en-GB" sz="1026" b="1">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6E6DBA09-B014-2B4B-8184-40A7D9330D07}"/>
              </a:ext>
            </a:extLst>
          </p:cNvPr>
          <p:cNvSpPr txBox="1"/>
          <p:nvPr/>
        </p:nvSpPr>
        <p:spPr>
          <a:xfrm>
            <a:off x="1481408" y="4404420"/>
            <a:ext cx="2997481" cy="1828834"/>
          </a:xfrm>
          <a:prstGeom prst="rect">
            <a:avLst/>
          </a:prstGeom>
          <a:noFill/>
          <a:ln>
            <a:noFill/>
          </a:ln>
        </p:spPr>
        <p:txBody>
          <a:bodyPr wrap="square" rtlCol="0">
            <a:spAutoFit/>
          </a:bodyPr>
          <a:lstStyle/>
          <a:p>
            <a:r>
              <a:rPr lang="en-GB" sz="1026" b="1">
                <a:latin typeface="Arial" panose="020B0604020202020204" pitchFamily="34" charset="0"/>
                <a:cs typeface="Arial" panose="020B0604020202020204" pitchFamily="34" charset="0"/>
              </a:rPr>
              <a:t>6. How Can Organisations Manage Professional Boundaries? </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Ensure staff are aware of the Code of Conduct for their role </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Provide </a:t>
            </a:r>
            <a:r>
              <a:rPr lang="en-GB" sz="1026">
                <a:latin typeface="Arial" panose="020B0604020202020204" pitchFamily="34" charset="0"/>
                <a:cs typeface="Arial" panose="020B0604020202020204" pitchFamily="34" charset="0"/>
                <a:hlinkClick r:id="rId4"/>
              </a:rPr>
              <a:t>training</a:t>
            </a:r>
            <a:r>
              <a:rPr lang="en-GB" sz="1026">
                <a:latin typeface="Arial" panose="020B0604020202020204" pitchFamily="34" charset="0"/>
                <a:cs typeface="Arial" panose="020B0604020202020204" pitchFamily="34" charset="0"/>
              </a:rPr>
              <a:t> and support so staff and volunteers understand their boundaries </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Embed clear policies and procedures </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Develop a culture where professional boundaries are discussed and addressed    </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Recognise the relationship between professional boundaries and safeguarding </a:t>
            </a:r>
          </a:p>
        </p:txBody>
      </p:sp>
      <p:sp>
        <p:nvSpPr>
          <p:cNvPr id="48" name="TextBox 47">
            <a:extLst>
              <a:ext uri="{FF2B5EF4-FFF2-40B4-BE49-F238E27FC236}">
                <a16:creationId xmlns:a16="http://schemas.microsoft.com/office/drawing/2014/main" id="{650E5B87-2D2B-9042-899A-E439688525B5}"/>
              </a:ext>
            </a:extLst>
          </p:cNvPr>
          <p:cNvSpPr txBox="1"/>
          <p:nvPr/>
        </p:nvSpPr>
        <p:spPr>
          <a:xfrm>
            <a:off x="7744323" y="2889370"/>
            <a:ext cx="2971982" cy="3565335"/>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4. Examples of Professional Boundaries Breaches (not exhaustive):</a:t>
            </a:r>
          </a:p>
          <a:p>
            <a:pPr marL="109968" indent="-109968">
              <a:buFont typeface="Arial" panose="020B0604020202020204" pitchFamily="34" charset="0"/>
              <a:buChar char="•"/>
            </a:pPr>
            <a:r>
              <a:rPr lang="en-GB" sz="1026">
                <a:latin typeface="Arial" panose="020B0604020202020204" pitchFamily="34" charset="0"/>
                <a:cs typeface="Arial" panose="020B0604020202020204" pitchFamily="34" charset="0"/>
              </a:rPr>
              <a:t>Confidentiality breaches</a:t>
            </a:r>
          </a:p>
          <a:p>
            <a:pPr marL="109968" indent="-109968">
              <a:buFont typeface="Arial" panose="020B0604020202020204" pitchFamily="34" charset="0"/>
              <a:buChar char="•"/>
            </a:pPr>
            <a:r>
              <a:rPr lang="en-GB" sz="1026">
                <a:latin typeface="Arial" panose="020B0604020202020204" pitchFamily="34" charset="0"/>
                <a:cs typeface="Arial" panose="020B0604020202020204" pitchFamily="34" charset="0"/>
              </a:rPr>
              <a:t>Sharing inappropriate information or photos of  children/adults who use a service on social media </a:t>
            </a:r>
          </a:p>
          <a:p>
            <a:pPr marL="109968" indent="-109968">
              <a:buFont typeface="Arial" panose="020B0604020202020204" pitchFamily="34" charset="0"/>
              <a:buChar char="•"/>
            </a:pPr>
            <a:r>
              <a:rPr lang="en-GB" sz="1026">
                <a:latin typeface="Arial" panose="020B0604020202020204" pitchFamily="34" charset="0"/>
                <a:cs typeface="Arial" panose="020B0604020202020204" pitchFamily="34" charset="0"/>
              </a:rPr>
              <a:t>Inappropriate physical contact   </a:t>
            </a:r>
          </a:p>
          <a:p>
            <a:pPr marL="109968" indent="-109968">
              <a:buFont typeface="Arial" panose="020B0604020202020204" pitchFamily="34" charset="0"/>
              <a:buChar char="•"/>
            </a:pPr>
            <a:r>
              <a:rPr lang="en-GB" sz="1026">
                <a:latin typeface="Arial" panose="020B0604020202020204" pitchFamily="34" charset="0"/>
                <a:cs typeface="Arial" panose="020B0604020202020204" pitchFamily="34" charset="0"/>
              </a:rPr>
              <a:t>Inappropriate language, or use of terms of endearment instead of the individuals name</a:t>
            </a:r>
          </a:p>
          <a:p>
            <a:pPr marL="109968" indent="-109968">
              <a:buFont typeface="Arial" panose="020B0604020202020204" pitchFamily="34" charset="0"/>
              <a:buChar char="•"/>
            </a:pPr>
            <a:r>
              <a:rPr lang="en-GB" sz="1026">
                <a:latin typeface="Arial" panose="020B0604020202020204" pitchFamily="34" charset="0"/>
                <a:cs typeface="Arial" panose="020B0604020202020204" pitchFamily="34" charset="0"/>
              </a:rPr>
              <a:t>Using influence in a position of trust to gain</a:t>
            </a:r>
          </a:p>
          <a:p>
            <a:pPr marL="109968" indent="-109968">
              <a:buFont typeface="Arial" panose="020B0604020202020204" pitchFamily="34" charset="0"/>
              <a:buChar char="•"/>
            </a:pPr>
            <a:r>
              <a:rPr lang="en-GB" sz="1026">
                <a:latin typeface="Arial" panose="020B0604020202020204" pitchFamily="34" charset="0"/>
                <a:cs typeface="Arial" panose="020B0604020202020204" pitchFamily="34" charset="0"/>
              </a:rPr>
              <a:t>Accepting gifts and hospitality outside of the organisational gift policy </a:t>
            </a:r>
          </a:p>
          <a:p>
            <a:pPr marL="109968" indent="-109968">
              <a:buFont typeface="Arial" panose="020B0604020202020204" pitchFamily="34" charset="0"/>
              <a:buChar char="•"/>
            </a:pPr>
            <a:r>
              <a:rPr lang="en-GB" sz="1026">
                <a:latin typeface="Arial" panose="020B0604020202020204" pitchFamily="34" charset="0"/>
                <a:cs typeface="Arial" panose="020B0604020202020204" pitchFamily="34" charset="0"/>
              </a:rPr>
              <a:t>Inappropriate relationships with children/adults using a service  </a:t>
            </a:r>
          </a:p>
          <a:p>
            <a:pPr marL="109968" indent="-109968">
              <a:buFont typeface="Arial" panose="020B0604020202020204" pitchFamily="34" charset="0"/>
              <a:buChar char="•"/>
            </a:pPr>
            <a:r>
              <a:rPr lang="en-GB" sz="1026">
                <a:latin typeface="Arial" panose="020B0604020202020204" pitchFamily="34" charset="0"/>
                <a:cs typeface="Arial" panose="020B0604020202020204" pitchFamily="34" charset="0"/>
              </a:rPr>
              <a:t>Influencing the child’s/adults' decisions or imposing views </a:t>
            </a:r>
          </a:p>
          <a:p>
            <a:pPr marL="109968" indent="-109968">
              <a:buFont typeface="Arial" panose="020B0604020202020204" pitchFamily="34" charset="0"/>
              <a:buChar char="•"/>
            </a:pPr>
            <a:r>
              <a:rPr lang="en-GB" sz="1026">
                <a:latin typeface="Arial" panose="020B0604020202020204" pitchFamily="34" charset="0"/>
                <a:cs typeface="Arial" panose="020B0604020202020204" pitchFamily="34" charset="0"/>
              </a:rPr>
              <a:t>Stepping over the line and becoming a friend with the individual using the service rather than being friendly and approachable   </a:t>
            </a:r>
          </a:p>
          <a:p>
            <a:pPr marL="109968" indent="-109968">
              <a:buFont typeface="Arial" panose="020B0604020202020204" pitchFamily="34" charset="0"/>
              <a:buChar char="•"/>
            </a:pPr>
            <a:r>
              <a:rPr lang="en-GB" sz="1026">
                <a:latin typeface="Arial" panose="020B0604020202020204" pitchFamily="34" charset="0"/>
                <a:cs typeface="Arial" panose="020B0604020202020204" pitchFamily="34" charset="0"/>
              </a:rPr>
              <a:t>Oversharing of private or intimate information</a:t>
            </a:r>
          </a:p>
          <a:p>
            <a:pPr marL="109968" indent="-109968">
              <a:buFont typeface="Arial" panose="020B0604020202020204" pitchFamily="34" charset="0"/>
              <a:buChar char="•"/>
            </a:pPr>
            <a:r>
              <a:rPr lang="en-GB" sz="1026">
                <a:latin typeface="Arial" panose="020B0604020202020204" pitchFamily="34" charset="0"/>
                <a:cs typeface="Arial" panose="020B0604020202020204" pitchFamily="34" charset="0"/>
              </a:rPr>
              <a:t>Not reporting incidents, concerns or safeguarding issues </a:t>
            </a:r>
            <a:endParaRPr lang="en-GB" sz="77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5"/>
          <a:stretch>
            <a:fillRect/>
          </a:stretch>
        </p:blipFill>
        <p:spPr>
          <a:xfrm>
            <a:off x="8621190" y="60094"/>
            <a:ext cx="1888422" cy="830254"/>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3858704" y="108375"/>
            <a:ext cx="4504026" cy="693246"/>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3778040" y="189187"/>
            <a:ext cx="4635919" cy="585866"/>
          </a:xfrm>
          <a:prstGeom prst="rect">
            <a:avLst/>
          </a:prstGeom>
          <a:noFill/>
        </p:spPr>
        <p:txBody>
          <a:bodyPr wrap="square" rtlCol="0">
            <a:spAutoFit/>
          </a:bodyPr>
          <a:lstStyle/>
          <a:p>
            <a:pPr algn="ctr"/>
            <a:r>
              <a:rPr lang="en-GB" sz="1924" b="1">
                <a:latin typeface="Arial" panose="020B0604020202020204" pitchFamily="34" charset="0"/>
                <a:cs typeface="Arial" panose="020B0604020202020204" pitchFamily="34" charset="0"/>
              </a:rPr>
              <a:t>Professional Boundaries</a:t>
            </a:r>
          </a:p>
          <a:p>
            <a:pPr algn="ctr"/>
            <a:r>
              <a:rPr lang="en-GB" sz="1283">
                <a:latin typeface="Arial" panose="020B0604020202020204" pitchFamily="34" charset="0"/>
                <a:cs typeface="Arial" panose="020B0604020202020204" pitchFamily="34" charset="0"/>
              </a:rPr>
              <a:t>Karen Littleford, Partners in Care  </a:t>
            </a:r>
          </a:p>
        </p:txBody>
      </p:sp>
      <p:sp>
        <p:nvSpPr>
          <p:cNvPr id="25" name="TextBox 24">
            <a:extLst>
              <a:ext uri="{FF2B5EF4-FFF2-40B4-BE49-F238E27FC236}">
                <a16:creationId xmlns:a16="http://schemas.microsoft.com/office/drawing/2014/main" id="{56F857E4-7346-B940-8725-421198E43BBE}"/>
              </a:ext>
            </a:extLst>
          </p:cNvPr>
          <p:cNvSpPr txBox="1"/>
          <p:nvPr/>
        </p:nvSpPr>
        <p:spPr>
          <a:xfrm>
            <a:off x="7755388" y="1044454"/>
            <a:ext cx="2997988" cy="1888081"/>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3. Why Do We Need Professional Boundaries?</a:t>
            </a:r>
          </a:p>
          <a:p>
            <a:endParaRPr lang="en-GB" sz="385">
              <a:latin typeface="Arial" panose="020B0604020202020204" pitchFamily="34" charset="0"/>
              <a:cs typeface="Arial" panose="020B0604020202020204" pitchFamily="34" charset="0"/>
            </a:endParaRPr>
          </a:p>
          <a:p>
            <a:r>
              <a:rPr lang="en-GB" sz="1026">
                <a:latin typeface="Arial" panose="020B0604020202020204" pitchFamily="34" charset="0"/>
                <a:cs typeface="Arial" panose="020B0604020202020204" pitchFamily="34" charset="0"/>
              </a:rPr>
              <a:t>Having professional boundaries ensures that the relationship between social care, health workers (and other workers or volunteers) and the children/adults they support remain professional, even when working with personal and difficult issues (Hardy, 2017). Upholding key boundaries not only protects workers, but also protects children/adults using specific services and the organisation (Hardy, 2017).</a:t>
            </a:r>
            <a:endParaRPr lang="en-GB" sz="1026" b="1">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6A2FF2E-8536-B344-802F-A1F7C3B73486}"/>
              </a:ext>
            </a:extLst>
          </p:cNvPr>
          <p:cNvSpPr txBox="1"/>
          <p:nvPr/>
        </p:nvSpPr>
        <p:spPr>
          <a:xfrm>
            <a:off x="4597474" y="4347452"/>
            <a:ext cx="2919564" cy="1828834"/>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5. Consequences of Breaching Professional Boundaries </a:t>
            </a:r>
          </a:p>
          <a:p>
            <a:r>
              <a:rPr lang="en-GB" sz="1026">
                <a:latin typeface="Arial" panose="020B0604020202020204" pitchFamily="34" charset="0"/>
                <a:cs typeface="Arial" panose="020B0604020202020204" pitchFamily="34" charset="0"/>
              </a:rPr>
              <a:t>Relationships are an important part of our role in social care, health, housing and connected sectors. When staff or volunteers breach their boundaries, the impact may result in:</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Loss of trust or disillusionment</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Withdrawal from others and services that the child/adult requires  </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Abuse or neglect </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Significant and enduring harm </a:t>
            </a:r>
            <a:endParaRPr lang="en-GB" sz="1026" b="1">
              <a:latin typeface="Arial" panose="020B0604020202020204" pitchFamily="34" charset="0"/>
              <a:cs typeface="Arial" panose="020B0604020202020204" pitchFamily="34" charset="0"/>
            </a:endParaRPr>
          </a:p>
        </p:txBody>
      </p:sp>
      <p:pic>
        <p:nvPicPr>
          <p:cNvPr id="1026" name="Picture 2" descr="What is a Seven Minute Brief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2293" y="2629166"/>
            <a:ext cx="1647411" cy="16474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32FD6DA-928E-A48F-F4CA-E587FEEBE787}"/>
              </a:ext>
            </a:extLst>
          </p:cNvPr>
          <p:cNvPicPr>
            <a:picLocks noChangeAspect="1"/>
          </p:cNvPicPr>
          <p:nvPr/>
        </p:nvPicPr>
        <p:blipFill>
          <a:blip r:embed="rId7"/>
          <a:stretch>
            <a:fillRect/>
          </a:stretch>
        </p:blipFill>
        <p:spPr>
          <a:xfrm>
            <a:off x="2245291" y="0"/>
            <a:ext cx="935679" cy="935679"/>
          </a:xfrm>
          <a:prstGeom prst="rect">
            <a:avLst/>
          </a:prstGeom>
        </p:spPr>
      </p:pic>
      <p:sp>
        <p:nvSpPr>
          <p:cNvPr id="4" name="TextBox 3">
            <a:extLst>
              <a:ext uri="{FF2B5EF4-FFF2-40B4-BE49-F238E27FC236}">
                <a16:creationId xmlns:a16="http://schemas.microsoft.com/office/drawing/2014/main" id="{B55B6239-3398-3F0D-1605-16BCD197D086}"/>
              </a:ext>
            </a:extLst>
          </p:cNvPr>
          <p:cNvSpPr txBox="1"/>
          <p:nvPr/>
        </p:nvSpPr>
        <p:spPr>
          <a:xfrm>
            <a:off x="1217837" y="6251723"/>
            <a:ext cx="9707710" cy="585801"/>
          </a:xfrm>
          <a:prstGeom prst="rect">
            <a:avLst/>
          </a:prstGeom>
          <a:noFill/>
        </p:spPr>
        <p:txBody>
          <a:bodyPr wrap="square" rtlCol="0">
            <a:spAutoFit/>
          </a:bodyPr>
          <a:lstStyle/>
          <a:p>
            <a:r>
              <a:rPr lang="en-GB" sz="1155" b="1"/>
              <a:t>References: </a:t>
            </a:r>
            <a:r>
              <a:rPr lang="en-GB" sz="1026"/>
              <a:t>Cooper, F. (2012) Professional Boundaries in Social Work and Social Care. London: Jessica Kingsley Publishers. </a:t>
            </a:r>
          </a:p>
          <a:p>
            <a:r>
              <a:rPr lang="en-GB" sz="1026"/>
              <a:t>Hardy, R. (2017) Top tips on managing professional boundaries in social work. Community Care, June 19 2017. </a:t>
            </a:r>
            <a:r>
              <a:rPr lang="en-GB" sz="1026">
                <a:hlinkClick r:id="rId8"/>
              </a:rPr>
              <a:t>https://www.communitycare.co.uk/2017/06/19/top-tips-managing-professional-boundaries-social-work/</a:t>
            </a:r>
            <a:r>
              <a:rPr lang="en-GB" sz="1026"/>
              <a:t>   </a:t>
            </a:r>
          </a:p>
        </p:txBody>
      </p:sp>
    </p:spTree>
    <p:extLst>
      <p:ext uri="{BB962C8B-B14F-4D97-AF65-F5344CB8AC3E}">
        <p14:creationId xmlns:p14="http://schemas.microsoft.com/office/powerpoint/2010/main" val="3289699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a Seven Minute Briefing"/>
          <p:cNvPicPr>
            <a:picLocks noChangeAspect="1" noChangeArrowheads="1"/>
          </p:cNvPicPr>
          <p:nvPr/>
        </p:nvPicPr>
        <p:blipFill>
          <a:blip r:embed="rId3">
            <a:alphaModFix amt="44000"/>
            <a:extLst>
              <a:ext uri="{28A0092B-C50C-407E-A947-70E740481C1C}">
                <a14:useLocalDpi xmlns:a14="http://schemas.microsoft.com/office/drawing/2010/main" val="0"/>
              </a:ext>
            </a:extLst>
          </a:blip>
          <a:srcRect/>
          <a:stretch>
            <a:fillRect/>
          </a:stretch>
        </p:blipFill>
        <p:spPr bwMode="auto">
          <a:xfrm>
            <a:off x="4612546" y="2162807"/>
            <a:ext cx="3436054" cy="3436054"/>
          </a:xfrm>
          <a:prstGeom prst="ellipse">
            <a:avLst/>
          </a:prstGeom>
          <a:ln w="63500" cap="rnd">
            <a:solidFill>
              <a:schemeClr val="accent1">
                <a:alpha val="49000"/>
              </a:schemeClr>
            </a:solidFill>
          </a:ln>
          <a:effectLst>
            <a:outerShdw blurRad="381000" dist="292100" dir="5400000" sx="-80000" sy="-18000" rotWithShape="0">
              <a:srgbClr val="000000">
                <a:alpha val="5000"/>
              </a:srgbClr>
            </a:outerShdw>
            <a:softEdge rad="0"/>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6" name="Rounded Rectangle 35">
            <a:extLst>
              <a:ext uri="{FF2B5EF4-FFF2-40B4-BE49-F238E27FC236}">
                <a16:creationId xmlns:a16="http://schemas.microsoft.com/office/drawing/2014/main" id="{6ECB551B-6C00-EC44-87DE-ECEE39377E75}"/>
              </a:ext>
            </a:extLst>
          </p:cNvPr>
          <p:cNvSpPr/>
          <p:nvPr/>
        </p:nvSpPr>
        <p:spPr>
          <a:xfrm>
            <a:off x="1349553" y="2099226"/>
            <a:ext cx="4776928" cy="2899461"/>
          </a:xfrm>
          <a:prstGeom prst="roundRect">
            <a:avLst>
              <a:gd name="adj" fmla="val 4442"/>
            </a:avLst>
          </a:prstGeom>
          <a:no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26" b="1" u="sng">
                <a:solidFill>
                  <a:schemeClr val="tx1"/>
                </a:solidFill>
              </a:rPr>
              <a:t>Time to reflect…</a:t>
            </a:r>
          </a:p>
          <a:p>
            <a:pPr marL="183280" indent="-183280" algn="ctr">
              <a:buFont typeface="Arial" panose="020B0604020202020204" pitchFamily="34" charset="0"/>
              <a:buChar char="•"/>
            </a:pPr>
            <a:r>
              <a:rPr lang="en-US" sz="1026">
                <a:solidFill>
                  <a:schemeClr val="tx1"/>
                </a:solidFill>
              </a:rPr>
              <a:t>What reasonable adjustments do you offer within your practice?</a:t>
            </a:r>
          </a:p>
          <a:p>
            <a:pPr marL="183280" indent="-183280" algn="ctr">
              <a:buFont typeface="Arial" panose="020B0604020202020204" pitchFamily="34" charset="0"/>
              <a:buChar char="•"/>
            </a:pPr>
            <a:r>
              <a:rPr lang="en-US" sz="1026">
                <a:solidFill>
                  <a:schemeClr val="tx1"/>
                </a:solidFill>
              </a:rPr>
              <a:t>When caring for an International Student, are you assured you have received all required information from previous teams to support your holistic assessment and care/treatment/education plan?</a:t>
            </a:r>
          </a:p>
          <a:p>
            <a:pPr marL="183280" indent="-183280" algn="ctr">
              <a:buFont typeface="Arial" panose="020B0604020202020204" pitchFamily="34" charset="0"/>
              <a:buChar char="•"/>
            </a:pPr>
            <a:r>
              <a:rPr lang="en-US" sz="1026">
                <a:solidFill>
                  <a:schemeClr val="tx1"/>
                </a:solidFill>
              </a:rPr>
              <a:t>Are you professionally curious in your practice?</a:t>
            </a:r>
          </a:p>
          <a:p>
            <a:pPr marL="183280" indent="-183280" algn="ctr">
              <a:buFont typeface="Arial" panose="020B0604020202020204" pitchFamily="34" charset="0"/>
              <a:buChar char="•"/>
            </a:pPr>
            <a:r>
              <a:rPr lang="en-US" sz="1026">
                <a:solidFill>
                  <a:schemeClr val="tx1"/>
                </a:solidFill>
              </a:rPr>
              <a:t>In your practice, who are you likely to share information with?</a:t>
            </a:r>
          </a:p>
          <a:p>
            <a:pPr marL="183280" indent="-183280" algn="ctr">
              <a:buFont typeface="Arial" panose="020B0604020202020204" pitchFamily="34" charset="0"/>
              <a:buChar char="•"/>
            </a:pPr>
            <a:r>
              <a:rPr lang="en-US" sz="1026">
                <a:solidFill>
                  <a:schemeClr val="tx1"/>
                </a:solidFill>
              </a:rPr>
              <a:t>How confident are you to share information in relation to a child or young person who is an international student?</a:t>
            </a:r>
          </a:p>
          <a:p>
            <a:pPr marL="183280" indent="-183280" algn="ctr">
              <a:buFont typeface="Arial" panose="020B0604020202020204" pitchFamily="34" charset="0"/>
              <a:buChar char="•"/>
            </a:pPr>
            <a:r>
              <a:rPr lang="en-US" sz="1026">
                <a:solidFill>
                  <a:schemeClr val="tx1"/>
                </a:solidFill>
              </a:rPr>
              <a:t>How confident are you to have a conversation with the family who may reside in another country? How would you arrange this?</a:t>
            </a:r>
          </a:p>
          <a:p>
            <a:pPr marL="183280" indent="-183280" algn="ctr">
              <a:buFont typeface="Arial" panose="020B0604020202020204" pitchFamily="34" charset="0"/>
              <a:buChar char="•"/>
            </a:pPr>
            <a:r>
              <a:rPr lang="en-US" sz="1026">
                <a:solidFill>
                  <a:schemeClr val="tx1"/>
                </a:solidFill>
              </a:rPr>
              <a:t>How could you enhance information sharing in your practice?</a:t>
            </a:r>
          </a:p>
          <a:p>
            <a:pPr marL="183280" indent="-183280" algn="ctr">
              <a:buFont typeface="Arial" panose="020B0604020202020204" pitchFamily="34" charset="0"/>
              <a:buChar char="•"/>
            </a:pPr>
            <a:r>
              <a:rPr lang="en-US" sz="1026">
                <a:solidFill>
                  <a:schemeClr val="tx1"/>
                </a:solidFill>
              </a:rPr>
              <a:t>Do your records clearly capture the review of records and decisions around the child/young person’s care and needs?</a:t>
            </a:r>
          </a:p>
          <a:p>
            <a:pPr marL="183280" indent="-183280" algn="ctr">
              <a:buFont typeface="Arial" panose="020B0604020202020204" pitchFamily="34" charset="0"/>
              <a:buChar char="•"/>
            </a:pPr>
            <a:r>
              <a:rPr lang="en-US" sz="1026">
                <a:solidFill>
                  <a:schemeClr val="tx1"/>
                </a:solidFill>
              </a:rPr>
              <a:t>Are there barriers in your practice to fully support international students? If so, how do you overcome these?</a:t>
            </a:r>
          </a:p>
          <a:p>
            <a:pPr marL="183280" indent="-183280" algn="ctr">
              <a:buFont typeface="Arial" panose="020B0604020202020204" pitchFamily="34" charset="0"/>
              <a:buChar char="•"/>
            </a:pPr>
            <a:r>
              <a:rPr lang="en-US" sz="1026">
                <a:solidFill>
                  <a:schemeClr val="tx1"/>
                </a:solidFill>
              </a:rPr>
              <a:t>How do you ensure your have “closed the loop” and obtain feedback when required?</a:t>
            </a:r>
          </a:p>
        </p:txBody>
      </p:sp>
      <p:sp>
        <p:nvSpPr>
          <p:cNvPr id="39" name="Rounded Rectangle 38">
            <a:extLst>
              <a:ext uri="{FF2B5EF4-FFF2-40B4-BE49-F238E27FC236}">
                <a16:creationId xmlns:a16="http://schemas.microsoft.com/office/drawing/2014/main" id="{1A85DF91-ECB6-234A-8930-9318D6A05FD5}"/>
              </a:ext>
            </a:extLst>
          </p:cNvPr>
          <p:cNvSpPr/>
          <p:nvPr/>
        </p:nvSpPr>
        <p:spPr>
          <a:xfrm>
            <a:off x="1336545" y="954469"/>
            <a:ext cx="9518910" cy="904845"/>
          </a:xfrm>
          <a:prstGeom prst="roundRect">
            <a:avLst>
              <a:gd name="adj" fmla="val 4442"/>
            </a:avLst>
          </a:prstGeom>
          <a:solidFill>
            <a:schemeClr val="bg1"/>
          </a:solidFill>
          <a:ln w="63500">
            <a:solidFill>
              <a:srgbClr val="CB7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55" b="1" u="sng">
                <a:solidFill>
                  <a:schemeClr val="tx1"/>
                </a:solidFill>
                <a:latin typeface="Calibri" panose="020F0502020204030204" pitchFamily="34" charset="0"/>
                <a:ea typeface="Calibri" panose="020F0502020204030204" pitchFamily="34" charset="0"/>
              </a:rPr>
              <a:t>Background</a:t>
            </a:r>
          </a:p>
          <a:p>
            <a:r>
              <a:rPr lang="en-GB" sz="1155">
                <a:solidFill>
                  <a:schemeClr val="tx1"/>
                </a:solidFill>
                <a:latin typeface="Calibri" panose="020F0502020204030204" pitchFamily="34" charset="0"/>
                <a:ea typeface="Calibri" panose="020F0502020204030204" pitchFamily="34" charset="0"/>
              </a:rPr>
              <a:t>A recent CSPR completed, has identified the potential vulnerabilities our International Students in independent schools may have. These may require additional support planning and intervention from a range of agencies, taking a systemwide approach to meeting the child or young person’s individual needs.  It must be acknowledged, children and young people moving into the country, may have additional vulnerabilities, previous intervention in their country of origin and cultural needs that must be met by those working with them. </a:t>
            </a:r>
            <a:endParaRPr lang="en-GB" sz="1155">
              <a:latin typeface="Calibri" panose="020F0502020204030204" pitchFamily="34" charset="0"/>
              <a:ea typeface="Calibri" panose="020F0502020204030204" pitchFamily="34" charset="0"/>
            </a:endParaRP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4"/>
          <a:stretch>
            <a:fillRect/>
          </a:stretch>
        </p:blipFill>
        <p:spPr>
          <a:xfrm>
            <a:off x="8993118" y="60094"/>
            <a:ext cx="1829685" cy="804430"/>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3290232" y="340955"/>
            <a:ext cx="5582515" cy="400059"/>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3051600" y="359208"/>
            <a:ext cx="6088800" cy="388440"/>
          </a:xfrm>
          <a:prstGeom prst="rect">
            <a:avLst/>
          </a:prstGeom>
          <a:noFill/>
        </p:spPr>
        <p:txBody>
          <a:bodyPr wrap="square" rtlCol="0">
            <a:spAutoFit/>
          </a:bodyPr>
          <a:lstStyle/>
          <a:p>
            <a:pPr algn="ctr"/>
            <a:r>
              <a:rPr lang="en-GB" sz="1924" b="1">
                <a:latin typeface="Arial" panose="020B0604020202020204" pitchFamily="34" charset="0"/>
                <a:cs typeface="Arial" panose="020B0604020202020204" pitchFamily="34" charset="0"/>
              </a:rPr>
              <a:t>Supporting International Students</a:t>
            </a:r>
            <a:endParaRPr lang="en-GB" sz="1924">
              <a:latin typeface="Arial" panose="020B0604020202020204" pitchFamily="34" charset="0"/>
              <a:cs typeface="Arial" panose="020B0604020202020204" pitchFamily="34" charset="0"/>
            </a:endParaRPr>
          </a:p>
        </p:txBody>
      </p:sp>
      <p:sp>
        <p:nvSpPr>
          <p:cNvPr id="17" name="Rounded Rectangle 35">
            <a:extLst>
              <a:ext uri="{FF2B5EF4-FFF2-40B4-BE49-F238E27FC236}">
                <a16:creationId xmlns:a16="http://schemas.microsoft.com/office/drawing/2014/main" id="{1E5974CF-CD35-4739-AF41-1CFAA32AA8F5}"/>
              </a:ext>
            </a:extLst>
          </p:cNvPr>
          <p:cNvSpPr/>
          <p:nvPr/>
        </p:nvSpPr>
        <p:spPr>
          <a:xfrm>
            <a:off x="1295792" y="5170771"/>
            <a:ext cx="4830689" cy="1627136"/>
          </a:xfrm>
          <a:prstGeom prst="roundRect">
            <a:avLst>
              <a:gd name="adj" fmla="val 4442"/>
            </a:avLst>
          </a:prstGeom>
          <a:no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b="1" u="sng">
              <a:solidFill>
                <a:schemeClr val="tx1"/>
              </a:solidFill>
            </a:endParaRPr>
          </a:p>
          <a:p>
            <a:pPr algn="ctr"/>
            <a:endParaRPr lang="en-US" sz="1155" b="1" u="sng">
              <a:solidFill>
                <a:schemeClr val="tx1"/>
              </a:solidFill>
            </a:endParaRPr>
          </a:p>
          <a:p>
            <a:pPr algn="ctr"/>
            <a:r>
              <a:rPr lang="en-US" sz="898" b="1" u="sng">
                <a:solidFill>
                  <a:schemeClr val="tx1"/>
                </a:solidFill>
              </a:rPr>
              <a:t>Key Documents &amp; links</a:t>
            </a:r>
          </a:p>
          <a:p>
            <a:pPr algn="ctr"/>
            <a:endParaRPr lang="en-US" sz="834" b="1" u="sng">
              <a:solidFill>
                <a:schemeClr val="tx1"/>
              </a:solidFill>
            </a:endParaRPr>
          </a:p>
          <a:p>
            <a:pPr algn="ctr"/>
            <a:r>
              <a:rPr lang="en-GB" sz="834" b="1">
                <a:solidFill>
                  <a:schemeClr val="tx1"/>
                </a:solidFill>
                <a:latin typeface="Calibri" panose="020F0502020204030204" pitchFamily="34" charset="0"/>
                <a:ea typeface="Calibri" panose="020F0502020204030204" pitchFamily="34" charset="0"/>
                <a:cs typeface="Times New Roman" panose="02020603050405020304" pitchFamily="18" charset="0"/>
                <a:hlinkClick r:id="rId5"/>
              </a:rPr>
              <a:t>Best Practice Guidance for Supporting Health &amp; Wellbeing of Children &amp; Young People moving into UK from abroad for Education</a:t>
            </a:r>
            <a:endParaRPr lang="en-GB" sz="834">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n-GB" sz="834">
              <a:solidFill>
                <a:srgbClr val="525455"/>
              </a:solidFill>
              <a:latin typeface="NSPCC-Regular"/>
            </a:endParaRPr>
          </a:p>
          <a:p>
            <a:pPr algn="ctr"/>
            <a:r>
              <a:rPr lang="en-GB" sz="834">
                <a:solidFill>
                  <a:srgbClr val="525455"/>
                </a:solidFill>
                <a:latin typeface="NSPCC-Regular"/>
              </a:rPr>
              <a:t>Department for Education (DfE) (2023) </a:t>
            </a:r>
            <a:r>
              <a:rPr lang="en-GB" sz="834">
                <a:solidFill>
                  <a:srgbClr val="108633"/>
                </a:solidFill>
                <a:latin typeface="NSPCC-Regular"/>
                <a:hlinkClick r:id="rId6" tooltip="Improving multi-agency information sharing (PDF)."/>
              </a:rPr>
              <a:t>Improving multi-agency information sharing (PDF).</a:t>
            </a:r>
            <a:r>
              <a:rPr lang="en-GB" sz="834">
                <a:solidFill>
                  <a:srgbClr val="525455"/>
                </a:solidFill>
                <a:latin typeface="NSPCC-Regular"/>
              </a:rPr>
              <a:t> [London]: Department for Education</a:t>
            </a:r>
          </a:p>
          <a:p>
            <a:pPr algn="ctr"/>
            <a:endParaRPr lang="en-GB" sz="834" u="sng">
              <a:solidFill>
                <a:srgbClr val="525455"/>
              </a:solidFill>
              <a:latin typeface="NSPCC-Regular"/>
            </a:endParaRPr>
          </a:p>
          <a:p>
            <a:pPr algn="ctr"/>
            <a:r>
              <a:rPr lang="en-GB" sz="834">
                <a:solidFill>
                  <a:srgbClr val="525455"/>
                </a:solidFill>
                <a:latin typeface="NSPCC-Regular"/>
              </a:rPr>
              <a:t>Department for Education (DfE) (2024) </a:t>
            </a:r>
            <a:r>
              <a:rPr lang="en-GB" sz="834">
                <a:solidFill>
                  <a:srgbClr val="525455"/>
                </a:solidFill>
                <a:latin typeface="NSPCC-Regular"/>
                <a:hlinkClick r:id="rId7"/>
              </a:rPr>
              <a:t>Information Sharing: Advice for practitioners providing safeguarding services for children, young people, parents and carers.</a:t>
            </a:r>
            <a:r>
              <a:rPr lang="en-GB" sz="834">
                <a:solidFill>
                  <a:srgbClr val="525455"/>
                </a:solidFill>
                <a:latin typeface="NSPCC-Regular"/>
              </a:rPr>
              <a:t> [London]: Department for Education</a:t>
            </a:r>
          </a:p>
          <a:p>
            <a:pPr algn="ctr"/>
            <a:endParaRPr lang="en-GB" sz="834">
              <a:solidFill>
                <a:srgbClr val="525455"/>
              </a:solidFill>
              <a:latin typeface="NSPCC-Regular"/>
            </a:endParaRPr>
          </a:p>
          <a:p>
            <a:pPr algn="ctr"/>
            <a:r>
              <a:rPr lang="en-GB" sz="834">
                <a:solidFill>
                  <a:srgbClr val="525455"/>
                </a:solidFill>
                <a:latin typeface="NSPCC-Regular"/>
              </a:rPr>
              <a:t>Association for the Education &amp; Guardianship OF International Students </a:t>
            </a:r>
            <a:r>
              <a:rPr lang="en-GB" sz="834">
                <a:solidFill>
                  <a:srgbClr val="525455"/>
                </a:solidFill>
                <a:latin typeface="NSPCC-Regular"/>
                <a:hlinkClick r:id="rId8"/>
              </a:rPr>
              <a:t>https://aegisuk.net/</a:t>
            </a:r>
            <a:r>
              <a:rPr lang="en-GB" sz="834">
                <a:solidFill>
                  <a:srgbClr val="525455"/>
                </a:solidFill>
                <a:latin typeface="NSPCC-Regular"/>
              </a:rPr>
              <a:t> </a:t>
            </a:r>
          </a:p>
          <a:p>
            <a:endParaRPr lang="en-GB" sz="898">
              <a:solidFill>
                <a:srgbClr val="525455"/>
              </a:solidFill>
              <a:latin typeface="NSPCC-Regular"/>
            </a:endParaRPr>
          </a:p>
          <a:p>
            <a:endParaRPr lang="en-US" sz="898">
              <a:solidFill>
                <a:schemeClr val="tx1"/>
              </a:solidFill>
              <a:latin typeface="NSPCC-Regular"/>
            </a:endParaRPr>
          </a:p>
          <a:p>
            <a:pPr algn="ctr"/>
            <a:endParaRPr lang="en-US" sz="898" b="1" u="sng">
              <a:solidFill>
                <a:schemeClr val="tx1"/>
              </a:solidFill>
              <a:latin typeface="NSPCC-Regular"/>
            </a:endParaRPr>
          </a:p>
        </p:txBody>
      </p:sp>
      <p:sp>
        <p:nvSpPr>
          <p:cNvPr id="25" name="Rounded Rectangle 35">
            <a:extLst>
              <a:ext uri="{FF2B5EF4-FFF2-40B4-BE49-F238E27FC236}">
                <a16:creationId xmlns:a16="http://schemas.microsoft.com/office/drawing/2014/main" id="{4FC4AB72-0B78-421B-BD54-17462F05423C}"/>
              </a:ext>
            </a:extLst>
          </p:cNvPr>
          <p:cNvSpPr/>
          <p:nvPr/>
        </p:nvSpPr>
        <p:spPr>
          <a:xfrm>
            <a:off x="6212782" y="2099225"/>
            <a:ext cx="4683426" cy="4698682"/>
          </a:xfrm>
          <a:prstGeom prst="roundRect">
            <a:avLst>
              <a:gd name="adj" fmla="val 4442"/>
            </a:avLst>
          </a:prstGeom>
          <a:no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994" b="1" u="sng">
                <a:solidFill>
                  <a:schemeClr val="tx1"/>
                </a:solidFill>
              </a:rPr>
              <a:t>How can we support our International Students?</a:t>
            </a:r>
          </a:p>
          <a:p>
            <a:pPr marL="183280" indent="-183280" algn="just">
              <a:buFont typeface="Arial" panose="020B0604020202020204" pitchFamily="34" charset="0"/>
              <a:buChar char="•"/>
            </a:pPr>
            <a:r>
              <a:rPr lang="en-GB" sz="994">
                <a:solidFill>
                  <a:schemeClr val="tx1"/>
                </a:solidFill>
              </a:rPr>
              <a:t>Be </a:t>
            </a:r>
            <a:r>
              <a:rPr lang="en-GB" sz="994" b="1">
                <a:solidFill>
                  <a:schemeClr val="tx1"/>
                </a:solidFill>
              </a:rPr>
              <a:t>culturally sensitive</a:t>
            </a:r>
            <a:r>
              <a:rPr lang="en-GB" sz="994">
                <a:solidFill>
                  <a:schemeClr val="tx1"/>
                </a:solidFill>
              </a:rPr>
              <a:t>; this may require reasonable adjustments being made </a:t>
            </a:r>
            <a:r>
              <a:rPr lang="en-GB" sz="994" err="1">
                <a:solidFill>
                  <a:schemeClr val="tx1"/>
                </a:solidFill>
              </a:rPr>
              <a:t>ie</a:t>
            </a:r>
            <a:r>
              <a:rPr lang="en-GB" sz="994">
                <a:solidFill>
                  <a:schemeClr val="tx1"/>
                </a:solidFill>
              </a:rPr>
              <a:t>: translation services, additional appointment times and offer an open culture that values diversity and inclusion.</a:t>
            </a:r>
          </a:p>
          <a:p>
            <a:pPr marL="183280" indent="-183280" algn="just">
              <a:buFont typeface="Arial" panose="020B0604020202020204" pitchFamily="34" charset="0"/>
              <a:buChar char="•"/>
            </a:pPr>
            <a:r>
              <a:rPr lang="en-GB" sz="994">
                <a:solidFill>
                  <a:schemeClr val="tx1"/>
                </a:solidFill>
              </a:rPr>
              <a:t>Provide a sense of </a:t>
            </a:r>
            <a:r>
              <a:rPr lang="en-GB" sz="994" b="1">
                <a:solidFill>
                  <a:schemeClr val="tx1"/>
                </a:solidFill>
              </a:rPr>
              <a:t>belonging</a:t>
            </a:r>
            <a:r>
              <a:rPr lang="en-GB" sz="994">
                <a:solidFill>
                  <a:schemeClr val="tx1"/>
                </a:solidFill>
              </a:rPr>
              <a:t>, support </a:t>
            </a:r>
            <a:r>
              <a:rPr lang="en-GB" sz="994" b="1">
                <a:solidFill>
                  <a:schemeClr val="tx1"/>
                </a:solidFill>
              </a:rPr>
              <a:t>integration</a:t>
            </a:r>
            <a:r>
              <a:rPr lang="en-GB" sz="994">
                <a:solidFill>
                  <a:schemeClr val="tx1"/>
                </a:solidFill>
              </a:rPr>
              <a:t> and </a:t>
            </a:r>
            <a:r>
              <a:rPr lang="en-GB" sz="994" b="1">
                <a:solidFill>
                  <a:schemeClr val="tx1"/>
                </a:solidFill>
              </a:rPr>
              <a:t>inclusivity</a:t>
            </a:r>
          </a:p>
          <a:p>
            <a:pPr marL="183280" indent="-183280" algn="just">
              <a:buFont typeface="Arial" panose="020B0604020202020204" pitchFamily="34" charset="0"/>
              <a:buChar char="•"/>
            </a:pPr>
            <a:r>
              <a:rPr lang="en-GB" sz="994">
                <a:solidFill>
                  <a:schemeClr val="tx1"/>
                </a:solidFill>
              </a:rPr>
              <a:t>Upon </a:t>
            </a:r>
            <a:r>
              <a:rPr lang="en-GB" sz="994" b="1">
                <a:solidFill>
                  <a:schemeClr val="tx1"/>
                </a:solidFill>
              </a:rPr>
              <a:t>GP registration </a:t>
            </a:r>
            <a:r>
              <a:rPr lang="en-GB" sz="994">
                <a:solidFill>
                  <a:schemeClr val="tx1"/>
                </a:solidFill>
              </a:rPr>
              <a:t>(within 10 working days), ensure information and appropriate documents have been sought by the education provision/other agencies/providers in terms of needs identified by the parents/carers, child or professionals.</a:t>
            </a:r>
          </a:p>
          <a:p>
            <a:pPr marL="183280" indent="-183280" algn="just">
              <a:buFont typeface="Arial" panose="020B0604020202020204" pitchFamily="34" charset="0"/>
              <a:buChar char="•"/>
            </a:pPr>
            <a:r>
              <a:rPr lang="en-GB" sz="994">
                <a:solidFill>
                  <a:schemeClr val="tx1"/>
                </a:solidFill>
              </a:rPr>
              <a:t>If additional needs are identified, arrange a </a:t>
            </a:r>
            <a:r>
              <a:rPr lang="en-GB" sz="994" b="1">
                <a:solidFill>
                  <a:schemeClr val="tx1"/>
                </a:solidFill>
              </a:rPr>
              <a:t>face-to-face</a:t>
            </a:r>
            <a:r>
              <a:rPr lang="en-GB" sz="994">
                <a:solidFill>
                  <a:schemeClr val="tx1"/>
                </a:solidFill>
              </a:rPr>
              <a:t> appointment</a:t>
            </a:r>
          </a:p>
          <a:p>
            <a:pPr marL="183280" indent="-183280" algn="just">
              <a:buFont typeface="Arial" panose="020B0604020202020204" pitchFamily="34" charset="0"/>
              <a:buChar char="•"/>
            </a:pPr>
            <a:r>
              <a:rPr lang="en-GB" sz="994" b="1">
                <a:solidFill>
                  <a:schemeClr val="tx1"/>
                </a:solidFill>
              </a:rPr>
              <a:t>Code</a:t>
            </a:r>
            <a:r>
              <a:rPr lang="en-GB" sz="994">
                <a:solidFill>
                  <a:schemeClr val="tx1"/>
                </a:solidFill>
              </a:rPr>
              <a:t> in the child/young person’s records accordingly using SNOMED “international student” along with stating additional needs and/or safeguarding concerns. </a:t>
            </a:r>
          </a:p>
          <a:p>
            <a:pPr marL="183280" indent="-183280" algn="just">
              <a:buFont typeface="Arial" panose="020B0604020202020204" pitchFamily="34" charset="0"/>
              <a:buChar char="•"/>
            </a:pPr>
            <a:r>
              <a:rPr lang="en-GB" sz="994" b="1">
                <a:solidFill>
                  <a:schemeClr val="tx1"/>
                </a:solidFill>
              </a:rPr>
              <a:t>Review documents </a:t>
            </a:r>
            <a:r>
              <a:rPr lang="en-GB" sz="994">
                <a:solidFill>
                  <a:schemeClr val="tx1"/>
                </a:solidFill>
              </a:rPr>
              <a:t>received and follow up any outstanding (ensuring they form part of the medical record), document parental responsibility and ensure any required referral to specialist care is completed</a:t>
            </a:r>
          </a:p>
          <a:p>
            <a:pPr marL="183280" indent="-183280" algn="just">
              <a:buFont typeface="Arial" panose="020B0604020202020204" pitchFamily="34" charset="0"/>
              <a:buChar char="•"/>
            </a:pPr>
            <a:r>
              <a:rPr lang="en-GB" sz="994" b="1">
                <a:solidFill>
                  <a:schemeClr val="tx1"/>
                </a:solidFill>
                <a:latin typeface="Calibri" panose="020F0502020204030204" pitchFamily="34" charset="0"/>
                <a:ea typeface="Calibri" panose="020F0502020204030204" pitchFamily="34" charset="0"/>
                <a:cs typeface="Times New Roman" panose="02020603050405020304" pitchFamily="18" charset="0"/>
              </a:rPr>
              <a:t>Medication prescribing and dispensing. </a:t>
            </a:r>
            <a:r>
              <a:rPr lang="en-GB" sz="994">
                <a:solidFill>
                  <a:schemeClr val="tx1"/>
                </a:solidFill>
                <a:latin typeface="Calibri" panose="020F0502020204030204" pitchFamily="34" charset="0"/>
                <a:ea typeface="Calibri" panose="020F0502020204030204" pitchFamily="34" charset="0"/>
                <a:cs typeface="Times New Roman" panose="02020603050405020304" pitchFamily="18" charset="0"/>
              </a:rPr>
              <a:t>Any young person moving into the UK requiring medication previously prescribed out of country, must be reviewed and prescribed by the registered GP. The GP and Pharmacist should follow local protocol or formulary and seek review from specialist services </a:t>
            </a:r>
            <a:r>
              <a:rPr lang="en-GB" sz="994" err="1">
                <a:solidFill>
                  <a:schemeClr val="tx1"/>
                </a:solidFill>
                <a:latin typeface="Calibri" panose="020F0502020204030204" pitchFamily="34" charset="0"/>
                <a:ea typeface="Calibri" panose="020F0502020204030204" pitchFamily="34" charset="0"/>
                <a:cs typeface="Times New Roman" panose="02020603050405020304" pitchFamily="18" charset="0"/>
              </a:rPr>
              <a:t>ie</a:t>
            </a:r>
            <a:r>
              <a:rPr lang="en-GB" sz="994">
                <a:solidFill>
                  <a:schemeClr val="tx1"/>
                </a:solidFill>
                <a:latin typeface="Calibri" panose="020F0502020204030204" pitchFamily="34" charset="0"/>
                <a:ea typeface="Calibri" panose="020F0502020204030204" pitchFamily="34" charset="0"/>
                <a:cs typeface="Times New Roman" panose="02020603050405020304" pitchFamily="18" charset="0"/>
              </a:rPr>
              <a:t>: CAMHS, Community Paediatrician, Secondary Care and GP if required. </a:t>
            </a:r>
          </a:p>
          <a:p>
            <a:pPr marL="183280" indent="-183280" algn="just">
              <a:buFont typeface="Arial" panose="020B0604020202020204" pitchFamily="34" charset="0"/>
              <a:buChar char="•"/>
            </a:pPr>
            <a:r>
              <a:rPr lang="en-GB" sz="994">
                <a:solidFill>
                  <a:schemeClr val="tx1"/>
                </a:solidFill>
                <a:latin typeface="Calibri" panose="020F0502020204030204" pitchFamily="34" charset="0"/>
                <a:ea typeface="Calibri" panose="020F0502020204030204" pitchFamily="34" charset="0"/>
                <a:cs typeface="Times New Roman" panose="02020603050405020304" pitchFamily="18" charset="0"/>
              </a:rPr>
              <a:t>If </a:t>
            </a:r>
            <a:r>
              <a:rPr lang="en-GB" sz="994" b="1">
                <a:solidFill>
                  <a:schemeClr val="tx1"/>
                </a:solidFill>
                <a:latin typeface="Calibri" panose="020F0502020204030204" pitchFamily="34" charset="0"/>
                <a:ea typeface="Calibri" panose="020F0502020204030204" pitchFamily="34" charset="0"/>
                <a:cs typeface="Times New Roman" panose="02020603050405020304" pitchFamily="18" charset="0"/>
              </a:rPr>
              <a:t>safeguarding concerns</a:t>
            </a:r>
            <a:r>
              <a:rPr lang="en-GB" sz="994">
                <a:solidFill>
                  <a:schemeClr val="tx1"/>
                </a:solidFill>
                <a:latin typeface="Calibri" panose="020F0502020204030204" pitchFamily="34" charset="0"/>
                <a:ea typeface="Calibri" panose="020F0502020204030204" pitchFamily="34" charset="0"/>
                <a:cs typeface="Times New Roman" panose="02020603050405020304" pitchFamily="18" charset="0"/>
              </a:rPr>
              <a:t> are suspected or identified, a referral should be made to the local MASH team and concerns documented in records. Always consider </a:t>
            </a:r>
            <a:r>
              <a:rPr lang="en-GB" sz="994" b="1">
                <a:solidFill>
                  <a:schemeClr val="tx1"/>
                </a:solidFill>
                <a:latin typeface="Calibri" panose="020F0502020204030204" pitchFamily="34" charset="0"/>
                <a:ea typeface="Calibri" panose="020F0502020204030204" pitchFamily="34" charset="0"/>
                <a:cs typeface="Times New Roman" panose="02020603050405020304" pitchFamily="18" charset="0"/>
              </a:rPr>
              <a:t>Early Help </a:t>
            </a:r>
            <a:r>
              <a:rPr lang="en-GB" sz="994">
                <a:solidFill>
                  <a:schemeClr val="tx1"/>
                </a:solidFill>
                <a:latin typeface="Calibri" panose="020F0502020204030204" pitchFamily="34" charset="0"/>
                <a:ea typeface="Calibri" panose="020F0502020204030204" pitchFamily="34" charset="0"/>
                <a:cs typeface="Times New Roman" panose="02020603050405020304" pitchFamily="18" charset="0"/>
              </a:rPr>
              <a:t>if additional support is required. </a:t>
            </a:r>
          </a:p>
          <a:p>
            <a:pPr marL="183280" indent="-183280" algn="just">
              <a:buFont typeface="Arial" panose="020B0604020202020204" pitchFamily="34" charset="0"/>
              <a:buChar char="•"/>
            </a:pPr>
            <a:r>
              <a:rPr lang="en-GB" sz="994">
                <a:solidFill>
                  <a:schemeClr val="tx1"/>
                </a:solidFill>
                <a:latin typeface="Calibri" panose="020F0502020204030204" pitchFamily="34" charset="0"/>
                <a:ea typeface="Calibri" panose="020F0502020204030204" pitchFamily="34" charset="0"/>
                <a:cs typeface="Times New Roman" panose="02020603050405020304" pitchFamily="18" charset="0"/>
              </a:rPr>
              <a:t>Parents must appoint an </a:t>
            </a:r>
            <a:r>
              <a:rPr lang="en-GB" sz="994" b="1">
                <a:solidFill>
                  <a:schemeClr val="tx1"/>
                </a:solidFill>
                <a:latin typeface="Calibri" panose="020F0502020204030204" pitchFamily="34" charset="0"/>
                <a:ea typeface="Calibri" panose="020F0502020204030204" pitchFamily="34" charset="0"/>
                <a:cs typeface="Times New Roman" panose="02020603050405020304" pitchFamily="18" charset="0"/>
              </a:rPr>
              <a:t>Education Guardian </a:t>
            </a:r>
            <a:r>
              <a:rPr lang="en-GB" sz="994">
                <a:solidFill>
                  <a:schemeClr val="tx1"/>
                </a:solidFill>
                <a:latin typeface="Calibri" panose="020F0502020204030204" pitchFamily="34" charset="0"/>
                <a:ea typeface="Calibri" panose="020F0502020204030204" pitchFamily="34" charset="0"/>
                <a:cs typeface="Times New Roman" panose="02020603050405020304" pitchFamily="18" charset="0"/>
              </a:rPr>
              <a:t>for the child/young person who will act as a local point of contact and support for the child</a:t>
            </a:r>
          </a:p>
          <a:p>
            <a:pPr marL="183280" indent="-183280" algn="just">
              <a:buFont typeface="Arial" panose="020B0604020202020204" pitchFamily="34" charset="0"/>
              <a:buChar char="•"/>
            </a:pPr>
            <a:r>
              <a:rPr lang="en-GB" sz="994">
                <a:solidFill>
                  <a:schemeClr val="tx1"/>
                </a:solidFill>
                <a:latin typeface="Calibri" panose="020F0502020204030204" pitchFamily="34" charset="0"/>
                <a:ea typeface="Calibri" panose="020F0502020204030204" pitchFamily="34" charset="0"/>
                <a:cs typeface="Times New Roman" panose="02020603050405020304" pitchFamily="18" charset="0"/>
              </a:rPr>
              <a:t>Where concerns exist regarding the health and wellbeing of the child/young person, if they </a:t>
            </a:r>
            <a:r>
              <a:rPr lang="en-GB" sz="994" b="1">
                <a:solidFill>
                  <a:schemeClr val="tx1"/>
                </a:solidFill>
                <a:latin typeface="Calibri" panose="020F0502020204030204" pitchFamily="34" charset="0"/>
                <a:ea typeface="Calibri" panose="020F0502020204030204" pitchFamily="34" charset="0"/>
                <a:cs typeface="Times New Roman" panose="02020603050405020304" pitchFamily="18" charset="0"/>
              </a:rPr>
              <a:t>move within the UK</a:t>
            </a:r>
            <a:r>
              <a:rPr lang="en-GB" sz="994">
                <a:solidFill>
                  <a:schemeClr val="tx1"/>
                </a:solidFill>
                <a:latin typeface="Calibri" panose="020F0502020204030204" pitchFamily="34" charset="0"/>
                <a:ea typeface="Calibri" panose="020F0502020204030204" pitchFamily="34" charset="0"/>
                <a:cs typeface="Times New Roman" panose="02020603050405020304" pitchFamily="18" charset="0"/>
              </a:rPr>
              <a:t> for temporary or longer-term residence; children’s social care, the GP practice and school should work together ensure an </a:t>
            </a:r>
            <a:r>
              <a:rPr lang="en-GB" sz="994" b="1">
                <a:solidFill>
                  <a:schemeClr val="tx1"/>
                </a:solidFill>
                <a:latin typeface="Calibri" panose="020F0502020204030204" pitchFamily="34" charset="0"/>
                <a:ea typeface="Calibri" panose="020F0502020204030204" pitchFamily="34" charset="0"/>
                <a:cs typeface="Times New Roman" panose="02020603050405020304" pitchFamily="18" charset="0"/>
              </a:rPr>
              <a:t>appropriate handover</a:t>
            </a:r>
            <a:r>
              <a:rPr lang="en-GB" sz="994">
                <a:solidFill>
                  <a:schemeClr val="tx1"/>
                </a:solidFill>
                <a:latin typeface="Calibri" panose="020F0502020204030204" pitchFamily="34" charset="0"/>
                <a:ea typeface="Calibri" panose="020F0502020204030204" pitchFamily="34" charset="0"/>
                <a:cs typeface="Times New Roman" panose="02020603050405020304" pitchFamily="18" charset="0"/>
              </a:rPr>
              <a:t> to the local teams responsible, including the appropriate staff at the child/young person’s residence.  </a:t>
            </a:r>
          </a:p>
        </p:txBody>
      </p:sp>
      <p:pic>
        <p:nvPicPr>
          <p:cNvPr id="14" name="Picture 2" descr="collaboration-clipart-puzzle-piece-person-1 2 - Hope For Three">
            <a:extLst>
              <a:ext uri="{FF2B5EF4-FFF2-40B4-BE49-F238E27FC236}">
                <a16:creationId xmlns:a16="http://schemas.microsoft.com/office/drawing/2014/main" id="{F616763D-3841-4533-B603-DEFF646EC1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1563" y="113365"/>
            <a:ext cx="1373559" cy="81726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CB5FC20-F22A-45DF-AF0D-5070485C140E}"/>
              </a:ext>
            </a:extLst>
          </p:cNvPr>
          <p:cNvPicPr>
            <a:picLocks noChangeAspect="1"/>
          </p:cNvPicPr>
          <p:nvPr/>
        </p:nvPicPr>
        <p:blipFill rotWithShape="1">
          <a:blip r:embed="rId10"/>
          <a:srcRect l="30601" t="26344" r="56382" b="9591"/>
          <a:stretch/>
        </p:blipFill>
        <p:spPr>
          <a:xfrm rot="20617848">
            <a:off x="1409644" y="4778797"/>
            <a:ext cx="442052" cy="611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33999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hite and blue poster&#10;&#10;AI-generated content may be incorrect.">
            <a:extLst>
              <a:ext uri="{FF2B5EF4-FFF2-40B4-BE49-F238E27FC236}">
                <a16:creationId xmlns:a16="http://schemas.microsoft.com/office/drawing/2014/main" id="{EDC07FA2-041F-2B5D-F560-D96BBD4B146B}"/>
              </a:ext>
            </a:extLst>
          </p:cNvPr>
          <p:cNvPicPr>
            <a:picLocks noChangeAspect="1"/>
          </p:cNvPicPr>
          <p:nvPr/>
        </p:nvPicPr>
        <p:blipFill>
          <a:blip r:embed="rId2"/>
          <a:stretch>
            <a:fillRect/>
          </a:stretch>
        </p:blipFill>
        <p:spPr>
          <a:xfrm>
            <a:off x="123148" y="0"/>
            <a:ext cx="11851137" cy="6834398"/>
          </a:xfrm>
          <a:prstGeom prst="rect">
            <a:avLst/>
          </a:prstGeom>
        </p:spPr>
      </p:pic>
    </p:spTree>
    <p:extLst>
      <p:ext uri="{BB962C8B-B14F-4D97-AF65-F5344CB8AC3E}">
        <p14:creationId xmlns:p14="http://schemas.microsoft.com/office/powerpoint/2010/main" val="40046057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AI-generated content may be incorrect.">
            <a:extLst>
              <a:ext uri="{FF2B5EF4-FFF2-40B4-BE49-F238E27FC236}">
                <a16:creationId xmlns:a16="http://schemas.microsoft.com/office/drawing/2014/main" id="{EE6E7F4C-4A85-FA25-EBA3-42BDA00C8CED}"/>
              </a:ext>
            </a:extLst>
          </p:cNvPr>
          <p:cNvPicPr>
            <a:picLocks noChangeAspect="1"/>
          </p:cNvPicPr>
          <p:nvPr/>
        </p:nvPicPr>
        <p:blipFill>
          <a:blip r:embed="rId2"/>
          <a:stretch>
            <a:fillRect/>
          </a:stretch>
        </p:blipFill>
        <p:spPr>
          <a:xfrm>
            <a:off x="-1" y="-54429"/>
            <a:ext cx="12268201" cy="7034536"/>
          </a:xfrm>
          <a:prstGeom prst="rect">
            <a:avLst/>
          </a:prstGeom>
        </p:spPr>
      </p:pic>
    </p:spTree>
    <p:extLst>
      <p:ext uri="{BB962C8B-B14F-4D97-AF65-F5344CB8AC3E}">
        <p14:creationId xmlns:p14="http://schemas.microsoft.com/office/powerpoint/2010/main" val="1684520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C8582751-1B0E-6F3F-6B07-D90AA23F5C18}"/>
              </a:ext>
            </a:extLst>
          </p:cNvPr>
          <p:cNvSpPr>
            <a:spLocks noGrp="1"/>
          </p:cNvSpPr>
          <p:nvPr>
            <p:ph type="title"/>
          </p:nvPr>
        </p:nvSpPr>
        <p:spPr>
          <a:xfrm>
            <a:off x="191589" y="2290508"/>
            <a:ext cx="3855720" cy="4371974"/>
          </a:xfrm>
        </p:spPr>
        <p:txBody>
          <a:bodyPr>
            <a:normAutofit/>
          </a:bodyPr>
          <a:lstStyle/>
          <a:p>
            <a:r>
              <a:rPr lang="en-GB" sz="3600">
                <a:solidFill>
                  <a:schemeClr val="tx2"/>
                </a:solidFill>
              </a:rPr>
              <a:t>See what's available per month</a:t>
            </a:r>
            <a:br>
              <a:rPr lang="en-GB" sz="3600">
                <a:solidFill>
                  <a:schemeClr val="tx2"/>
                </a:solidFill>
              </a:rPr>
            </a:br>
            <a:endParaRPr lang="en-GB" sz="2000">
              <a:solidFill>
                <a:srgbClr val="FF0000"/>
              </a:solidFill>
            </a:endParaRPr>
          </a:p>
        </p:txBody>
      </p:sp>
      <p:graphicFrame>
        <p:nvGraphicFramePr>
          <p:cNvPr id="18" name="Content Placeholder 2">
            <a:extLst>
              <a:ext uri="{FF2B5EF4-FFF2-40B4-BE49-F238E27FC236}">
                <a16:creationId xmlns:a16="http://schemas.microsoft.com/office/drawing/2014/main" id="{B170FCA5-4C0B-9DE3-D82E-22B0C76AC0E2}"/>
              </a:ext>
            </a:extLst>
          </p:cNvPr>
          <p:cNvGraphicFramePr>
            <a:graphicFrameLocks noGrp="1"/>
          </p:cNvGraphicFramePr>
          <p:nvPr>
            <p:ph idx="1"/>
          </p:nvPr>
        </p:nvGraphicFramePr>
        <p:xfrm>
          <a:off x="6172200" y="804672"/>
          <a:ext cx="5221224" cy="5230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logo for a safeguarding partnership&#10;&#10;AI-generated content may be incorrect.">
            <a:extLst>
              <a:ext uri="{FF2B5EF4-FFF2-40B4-BE49-F238E27FC236}">
                <a16:creationId xmlns:a16="http://schemas.microsoft.com/office/drawing/2014/main" id="{84D9F152-41DB-A676-FF78-E479A10881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469" y="1903038"/>
            <a:ext cx="2870331" cy="1974998"/>
          </a:xfrm>
          <a:prstGeom prst="rect">
            <a:avLst/>
          </a:prstGeom>
        </p:spPr>
      </p:pic>
    </p:spTree>
    <p:extLst>
      <p:ext uri="{BB962C8B-B14F-4D97-AF65-F5344CB8AC3E}">
        <p14:creationId xmlns:p14="http://schemas.microsoft.com/office/powerpoint/2010/main" val="3699596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a:extLst>
              <a:ext uri="{FF2B5EF4-FFF2-40B4-BE49-F238E27FC236}">
                <a16:creationId xmlns:a16="http://schemas.microsoft.com/office/drawing/2014/main" id="{8ACE1DD9-79DA-B240-8D64-3489F6ED1A84}"/>
              </a:ext>
            </a:extLst>
          </p:cNvPr>
          <p:cNvSpPr/>
          <p:nvPr/>
        </p:nvSpPr>
        <p:spPr>
          <a:xfrm>
            <a:off x="1396306" y="5129428"/>
            <a:ext cx="6025780" cy="1621078"/>
          </a:xfrm>
          <a:prstGeom prst="roundRect">
            <a:avLst>
              <a:gd name="adj" fmla="val 4442"/>
            </a:avLst>
          </a:prstGeom>
          <a:solidFill>
            <a:schemeClr val="bg1"/>
          </a:solidFill>
          <a:ln w="635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5"/>
              <a:t>website.</a:t>
            </a:r>
            <a:endParaRPr lang="en-US" sz="1155"/>
          </a:p>
        </p:txBody>
      </p:sp>
      <p:sp>
        <p:nvSpPr>
          <p:cNvPr id="35" name="Rounded Rectangle 34">
            <a:extLst>
              <a:ext uri="{FF2B5EF4-FFF2-40B4-BE49-F238E27FC236}">
                <a16:creationId xmlns:a16="http://schemas.microsoft.com/office/drawing/2014/main" id="{EAC4BFA6-A7B7-D546-A8AF-5857BD8894E4}"/>
              </a:ext>
            </a:extLst>
          </p:cNvPr>
          <p:cNvSpPr/>
          <p:nvPr/>
        </p:nvSpPr>
        <p:spPr>
          <a:xfrm>
            <a:off x="7730321" y="3854736"/>
            <a:ext cx="3142439" cy="2895769"/>
          </a:xfrm>
          <a:prstGeom prst="roundRect">
            <a:avLst>
              <a:gd name="adj" fmla="val 4442"/>
            </a:avLst>
          </a:prstGeom>
          <a:solidFill>
            <a:schemeClr val="bg1"/>
          </a:solidFill>
          <a:ln w="63500">
            <a:solidFill>
              <a:srgbClr val="FF696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6" name="Rounded Rectangle 35">
            <a:extLst>
              <a:ext uri="{FF2B5EF4-FFF2-40B4-BE49-F238E27FC236}">
                <a16:creationId xmlns:a16="http://schemas.microsoft.com/office/drawing/2014/main" id="{6ECB551B-6C00-EC44-87DE-ECEE39377E75}"/>
              </a:ext>
            </a:extLst>
          </p:cNvPr>
          <p:cNvSpPr/>
          <p:nvPr/>
        </p:nvSpPr>
        <p:spPr>
          <a:xfrm>
            <a:off x="7844498" y="991490"/>
            <a:ext cx="3028262" cy="2728456"/>
          </a:xfrm>
          <a:prstGeom prst="roundRect">
            <a:avLst>
              <a:gd name="adj" fmla="val 4442"/>
            </a:avLst>
          </a:prstGeom>
          <a:solidFill>
            <a:schemeClr val="bg1"/>
          </a:solid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7" name="Rounded Rectangle 36">
            <a:extLst>
              <a:ext uri="{FF2B5EF4-FFF2-40B4-BE49-F238E27FC236}">
                <a16:creationId xmlns:a16="http://schemas.microsoft.com/office/drawing/2014/main" id="{8ACE1DD9-79DA-B240-8D64-3489F6ED1A84}"/>
              </a:ext>
            </a:extLst>
          </p:cNvPr>
          <p:cNvSpPr/>
          <p:nvPr/>
        </p:nvSpPr>
        <p:spPr>
          <a:xfrm>
            <a:off x="1433415" y="2264109"/>
            <a:ext cx="3028262" cy="2660440"/>
          </a:xfrm>
          <a:prstGeom prst="roundRect">
            <a:avLst>
              <a:gd name="adj" fmla="val 4442"/>
            </a:avLst>
          </a:prstGeom>
          <a:solidFill>
            <a:schemeClr val="bg1"/>
          </a:solidFill>
          <a:ln w="63500">
            <a:solidFill>
              <a:srgbClr val="CFEC7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5"/>
              <a:t>website.</a:t>
            </a:r>
            <a:endParaRPr lang="en-US" sz="1155"/>
          </a:p>
        </p:txBody>
      </p:sp>
      <p:sp>
        <p:nvSpPr>
          <p:cNvPr id="39" name="Rounded Rectangle 38">
            <a:extLst>
              <a:ext uri="{FF2B5EF4-FFF2-40B4-BE49-F238E27FC236}">
                <a16:creationId xmlns:a16="http://schemas.microsoft.com/office/drawing/2014/main" id="{1A85DF91-ECB6-234A-8930-9318D6A05FD5}"/>
              </a:ext>
            </a:extLst>
          </p:cNvPr>
          <p:cNvSpPr/>
          <p:nvPr/>
        </p:nvSpPr>
        <p:spPr>
          <a:xfrm>
            <a:off x="1468760" y="991491"/>
            <a:ext cx="2982685" cy="1105440"/>
          </a:xfrm>
          <a:prstGeom prst="roundRect">
            <a:avLst>
              <a:gd name="adj" fmla="val 4442"/>
            </a:avLst>
          </a:prstGeom>
          <a:solidFill>
            <a:schemeClr val="bg1"/>
          </a:solidFill>
          <a:ln w="63500">
            <a:solidFill>
              <a:srgbClr val="CB7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40" name="Rounded Rectangle 39">
            <a:extLst>
              <a:ext uri="{FF2B5EF4-FFF2-40B4-BE49-F238E27FC236}">
                <a16:creationId xmlns:a16="http://schemas.microsoft.com/office/drawing/2014/main" id="{64736013-0354-EF40-B5DA-C923D3CA9B61}"/>
              </a:ext>
            </a:extLst>
          </p:cNvPr>
          <p:cNvSpPr/>
          <p:nvPr/>
        </p:nvSpPr>
        <p:spPr>
          <a:xfrm>
            <a:off x="4581869" y="991490"/>
            <a:ext cx="3127944" cy="2343162"/>
          </a:xfrm>
          <a:prstGeom prst="roundRect">
            <a:avLst>
              <a:gd name="adj" fmla="val 4442"/>
            </a:avLst>
          </a:prstGeom>
          <a:solidFill>
            <a:schemeClr val="bg1"/>
          </a:solidFill>
          <a:ln w="63500">
            <a:solidFill>
              <a:srgbClr val="786BD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pic>
        <p:nvPicPr>
          <p:cNvPr id="22" name="Picture 21">
            <a:extLst>
              <a:ext uri="{FF2B5EF4-FFF2-40B4-BE49-F238E27FC236}">
                <a16:creationId xmlns:a16="http://schemas.microsoft.com/office/drawing/2014/main" id="{2A35B9BF-CF0E-9C4D-B48E-B76AFD363614}"/>
              </a:ext>
            </a:extLst>
          </p:cNvPr>
          <p:cNvPicPr>
            <a:picLocks noChangeAspect="1"/>
          </p:cNvPicPr>
          <p:nvPr/>
        </p:nvPicPr>
        <p:blipFill>
          <a:blip r:embed="rId2"/>
          <a:stretch>
            <a:fillRect/>
          </a:stretch>
        </p:blipFill>
        <p:spPr>
          <a:xfrm>
            <a:off x="5933208" y="4369040"/>
            <a:ext cx="276967" cy="333990"/>
          </a:xfrm>
          <a:prstGeom prst="rect">
            <a:avLst/>
          </a:prstGeom>
        </p:spPr>
      </p:pic>
      <p:sp>
        <p:nvSpPr>
          <p:cNvPr id="32" name="TextBox 31">
            <a:extLst>
              <a:ext uri="{FF2B5EF4-FFF2-40B4-BE49-F238E27FC236}">
                <a16:creationId xmlns:a16="http://schemas.microsoft.com/office/drawing/2014/main" id="{39C983F3-39D0-554B-9F9E-55B91B9093FC}"/>
              </a:ext>
            </a:extLst>
          </p:cNvPr>
          <p:cNvSpPr txBox="1"/>
          <p:nvPr/>
        </p:nvSpPr>
        <p:spPr>
          <a:xfrm>
            <a:off x="1499363" y="1050627"/>
            <a:ext cx="2967993" cy="1039515"/>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1.</a:t>
            </a:r>
            <a:r>
              <a:rPr lang="en-GB" sz="1026" b="1"/>
              <a:t> What is it? </a:t>
            </a:r>
          </a:p>
          <a:p>
            <a:endParaRPr lang="en-GB" sz="1026"/>
          </a:p>
          <a:p>
            <a:r>
              <a:rPr lang="en-GB" sz="1026"/>
              <a:t>Contextual safeguarding seeks to identify and respond to harm and abuse posed to young people outside of their home, either from adults or other young people.</a:t>
            </a:r>
            <a:endParaRPr lang="en-GB" sz="1026" b="1">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56F857E4-7346-B940-8725-421198E43BBE}"/>
              </a:ext>
            </a:extLst>
          </p:cNvPr>
          <p:cNvSpPr txBox="1"/>
          <p:nvPr/>
        </p:nvSpPr>
        <p:spPr>
          <a:xfrm>
            <a:off x="4597475" y="1050627"/>
            <a:ext cx="3247023" cy="2618153"/>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2. </a:t>
            </a:r>
            <a:r>
              <a:rPr lang="en-GB" sz="1026" b="1"/>
              <a:t>Why does it matter?</a:t>
            </a:r>
          </a:p>
          <a:p>
            <a:r>
              <a:rPr lang="en-GB" sz="1026"/>
              <a:t>Traditional approaches to protecting children and young people from harm have focussed on the risk of violence and abuse from inside the home, and do not always address the time that children and young people spend outside the home</a:t>
            </a:r>
            <a:r>
              <a:rPr lang="en-GB" sz="1026" b="1">
                <a:latin typeface="Arial" panose="020B0604020202020204" pitchFamily="34" charset="0"/>
                <a:cs typeface="Arial" panose="020B0604020202020204" pitchFamily="34" charset="0"/>
              </a:rPr>
              <a:t>. </a:t>
            </a:r>
            <a:r>
              <a:rPr lang="en-GB" sz="1026"/>
              <a:t>As children move from childhood into adolescence they spend increasing amounts of time socialising independently of their families. Contextual safeguarding recognises that the different relationships that young people form in their neighbourhoods, schools and online can feature violence and abuse. Parents and carers have little influence over these contexts and young people’s experiences of extra-familial abuse can undermine parent-child relationships.</a:t>
            </a:r>
            <a:r>
              <a:rPr lang="en-GB" sz="1026" b="1">
                <a:latin typeface="Arial" panose="020B0604020202020204" pitchFamily="34" charset="0"/>
                <a:cs typeface="Arial" panose="020B0604020202020204" pitchFamily="34" charset="0"/>
              </a:rPr>
              <a:t> </a:t>
            </a:r>
          </a:p>
          <a:p>
            <a:endParaRPr lang="en-GB" sz="1026" b="1">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E6A2FF2E-8536-B344-802F-A1F7C3B73486}"/>
              </a:ext>
            </a:extLst>
          </p:cNvPr>
          <p:cNvSpPr txBox="1"/>
          <p:nvPr/>
        </p:nvSpPr>
        <p:spPr>
          <a:xfrm>
            <a:off x="7730320" y="3854735"/>
            <a:ext cx="3262631" cy="3407471"/>
          </a:xfrm>
          <a:prstGeom prst="rect">
            <a:avLst/>
          </a:prstGeom>
          <a:noFill/>
        </p:spPr>
        <p:txBody>
          <a:bodyPr wrap="square" rtlCol="0">
            <a:spAutoFit/>
          </a:bodyPr>
          <a:lstStyle/>
          <a:p>
            <a:r>
              <a:rPr lang="en-GB" sz="1026" b="1"/>
              <a:t>4. An approach, not a model:</a:t>
            </a:r>
          </a:p>
          <a:p>
            <a:endParaRPr lang="en-GB" sz="1026"/>
          </a:p>
          <a:p>
            <a:pPr marL="183280" indent="-183280">
              <a:buFont typeface="Arial" panose="020B0604020202020204" pitchFamily="34" charset="0"/>
              <a:buChar char="•"/>
            </a:pPr>
            <a:r>
              <a:rPr lang="en-GB" sz="1026"/>
              <a:t>We need to recognise that children and young people are vulnerable to abuse beyond their front doors and via the internet/social media</a:t>
            </a:r>
          </a:p>
          <a:p>
            <a:pPr marL="183280" indent="-183280">
              <a:buFont typeface="Arial" panose="020B0604020202020204" pitchFamily="34" charset="0"/>
              <a:buChar char="•"/>
            </a:pPr>
            <a:r>
              <a:rPr lang="en-GB" sz="1026"/>
              <a:t> Target the context in which the abuse occurs, from assessment through to intervention. </a:t>
            </a:r>
          </a:p>
          <a:p>
            <a:pPr marL="183280" indent="-183280">
              <a:buFont typeface="Arial" panose="020B0604020202020204" pitchFamily="34" charset="0"/>
              <a:buChar char="•"/>
            </a:pPr>
            <a:r>
              <a:rPr lang="en-GB" sz="1026"/>
              <a:t>Frame work to address extra-familial risk through the lens of child welfare and not crime reduction or community safety</a:t>
            </a:r>
            <a:r>
              <a:rPr lang="en-GB" sz="1026" b="1">
                <a:latin typeface="Arial" panose="020B0604020202020204" pitchFamily="34" charset="0"/>
                <a:cs typeface="Arial" panose="020B0604020202020204" pitchFamily="34" charset="0"/>
              </a:rPr>
              <a:t> </a:t>
            </a:r>
          </a:p>
          <a:p>
            <a:pPr marL="183280" indent="-183280">
              <a:buFont typeface="Arial" panose="020B0604020202020204" pitchFamily="34" charset="0"/>
              <a:buChar char="•"/>
            </a:pPr>
            <a:r>
              <a:rPr lang="en-GB" sz="1026"/>
              <a:t>Utilise the partnerships between agencies that reach into extra-familial contexts (transport providers, schools, retailers, resident associations, parks &amp; recreational services etc.)</a:t>
            </a:r>
          </a:p>
          <a:p>
            <a:pPr marL="183280" indent="-183280">
              <a:buFont typeface="Arial" panose="020B0604020202020204" pitchFamily="34" charset="0"/>
              <a:buChar char="•"/>
            </a:pPr>
            <a:r>
              <a:rPr lang="en-GB" sz="1026"/>
              <a:t>Measure success with reference to the nature of the context in which the harm has been occurring, rather than focussing on any behaviour changes displayed by young people who were at risk of these contexts</a:t>
            </a:r>
            <a:endParaRPr lang="en-GB" sz="1026" b="1">
              <a:latin typeface="Arial" panose="020B0604020202020204" pitchFamily="34" charset="0"/>
              <a:cs typeface="Arial" panose="020B0604020202020204" pitchFamily="34" charset="0"/>
            </a:endParaRPr>
          </a:p>
          <a:p>
            <a:endParaRPr lang="en-GB" sz="1026" b="1">
              <a:latin typeface="Arial" panose="020B0604020202020204" pitchFamily="34" charset="0"/>
              <a:cs typeface="Arial" panose="020B0604020202020204" pitchFamily="34" charset="0"/>
            </a:endParaRPr>
          </a:p>
          <a:p>
            <a:r>
              <a:rPr lang="en-GB" sz="1026" b="1">
                <a:latin typeface="Arial" panose="020B0604020202020204" pitchFamily="34" charset="0"/>
                <a:cs typeface="Arial" panose="020B0604020202020204" pitchFamily="34" charset="0"/>
              </a:rPr>
              <a:t> </a:t>
            </a:r>
          </a:p>
        </p:txBody>
      </p:sp>
      <p:sp>
        <p:nvSpPr>
          <p:cNvPr id="48" name="TextBox 47">
            <a:extLst>
              <a:ext uri="{FF2B5EF4-FFF2-40B4-BE49-F238E27FC236}">
                <a16:creationId xmlns:a16="http://schemas.microsoft.com/office/drawing/2014/main" id="{650E5B87-2D2B-9042-899A-E439688525B5}"/>
              </a:ext>
            </a:extLst>
          </p:cNvPr>
          <p:cNvSpPr txBox="1"/>
          <p:nvPr/>
        </p:nvSpPr>
        <p:spPr>
          <a:xfrm>
            <a:off x="7900778" y="1080948"/>
            <a:ext cx="2971982" cy="250197"/>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3. </a:t>
            </a:r>
            <a:r>
              <a:rPr lang="en-GB" sz="1026" b="1"/>
              <a:t>Expanding the capacity to safeguard</a:t>
            </a:r>
            <a:r>
              <a:rPr lang="en-GB" sz="1026"/>
              <a:t>:</a:t>
            </a:r>
            <a:r>
              <a:rPr lang="en-GB" sz="1026" b="1">
                <a:latin typeface="Arial" panose="020B0604020202020204" pitchFamily="34" charset="0"/>
                <a:cs typeface="Arial" panose="020B0604020202020204" pitchFamily="34" charset="0"/>
              </a:rPr>
              <a:t> </a:t>
            </a:r>
            <a:endParaRPr lang="en-GB" sz="77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3"/>
          <a:stretch>
            <a:fillRect/>
          </a:stretch>
        </p:blipFill>
        <p:spPr>
          <a:xfrm>
            <a:off x="8621190" y="60094"/>
            <a:ext cx="1888422" cy="830254"/>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3858704" y="108375"/>
            <a:ext cx="4504026" cy="693246"/>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3778040" y="267389"/>
            <a:ext cx="4635919" cy="388440"/>
          </a:xfrm>
          <a:prstGeom prst="rect">
            <a:avLst/>
          </a:prstGeom>
          <a:noFill/>
        </p:spPr>
        <p:txBody>
          <a:bodyPr wrap="square" rtlCol="0">
            <a:spAutoFit/>
          </a:bodyPr>
          <a:lstStyle/>
          <a:p>
            <a:pPr algn="ctr"/>
            <a:r>
              <a:rPr lang="en-GB" sz="1924" b="1">
                <a:latin typeface="Arial" panose="020B0604020202020204" pitchFamily="34" charset="0"/>
                <a:cs typeface="Arial" panose="020B0604020202020204" pitchFamily="34" charset="0"/>
              </a:rPr>
              <a:t>Contextual Safeguarding</a:t>
            </a:r>
            <a:endParaRPr lang="en-GB" sz="1924">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6A2FF2E-8536-B344-802F-A1F7C3B73486}"/>
              </a:ext>
            </a:extLst>
          </p:cNvPr>
          <p:cNvSpPr txBox="1"/>
          <p:nvPr/>
        </p:nvSpPr>
        <p:spPr>
          <a:xfrm>
            <a:off x="1468760" y="2295678"/>
            <a:ext cx="2919564" cy="2776016"/>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6.</a:t>
            </a:r>
            <a:r>
              <a:rPr lang="en-GB" sz="1026"/>
              <a:t> </a:t>
            </a:r>
            <a:r>
              <a:rPr lang="en-GB" sz="1026" b="1"/>
              <a:t>Push Factors </a:t>
            </a:r>
            <a:r>
              <a:rPr lang="en-GB" sz="1026"/>
              <a:t>– some reasons that could lead to a young person becoming distant from the people who would usually protect them: </a:t>
            </a:r>
          </a:p>
          <a:p>
            <a:r>
              <a:rPr lang="en-GB" sz="1026"/>
              <a:t>• Living with domestic abuse </a:t>
            </a:r>
          </a:p>
          <a:p>
            <a:r>
              <a:rPr lang="en-GB" sz="1026"/>
              <a:t>• Being thrown out of home </a:t>
            </a:r>
          </a:p>
          <a:p>
            <a:r>
              <a:rPr lang="en-GB" sz="1026"/>
              <a:t>• Family behaviours and beliefs </a:t>
            </a:r>
          </a:p>
          <a:p>
            <a:r>
              <a:rPr lang="en-GB" sz="1026"/>
              <a:t>• Being in a residential or foster placement where they are unhappy </a:t>
            </a:r>
          </a:p>
          <a:p>
            <a:r>
              <a:rPr lang="en-GB" sz="1026"/>
              <a:t>• Alcohol or substance misuse within the home </a:t>
            </a:r>
          </a:p>
          <a:p>
            <a:r>
              <a:rPr lang="en-GB" sz="1026"/>
              <a:t>• Parents with mental health problems </a:t>
            </a:r>
          </a:p>
          <a:p>
            <a:r>
              <a:rPr lang="en-GB" sz="1026"/>
              <a:t>• Having problems at, or not being in school, training or employment </a:t>
            </a:r>
          </a:p>
          <a:p>
            <a:r>
              <a:rPr lang="en-GB" sz="1026"/>
              <a:t>• Being bullied or threatened</a:t>
            </a:r>
          </a:p>
          <a:p>
            <a:r>
              <a:rPr lang="en-GB" sz="1026"/>
              <a:t> • Having siblings with difficulties </a:t>
            </a:r>
          </a:p>
          <a:p>
            <a:r>
              <a:rPr lang="en-GB" sz="1026"/>
              <a:t>• Being in trouble </a:t>
            </a:r>
          </a:p>
          <a:p>
            <a:r>
              <a:rPr lang="en-GB" sz="1026"/>
              <a:t>• Bereavement or significant loss</a:t>
            </a:r>
          </a:p>
          <a:p>
            <a:endParaRPr lang="en-GB" sz="1026"/>
          </a:p>
        </p:txBody>
      </p:sp>
      <p:pic>
        <p:nvPicPr>
          <p:cNvPr id="1026" name="Picture 2" descr="What is a Seven Minute Brief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2293" y="3452871"/>
            <a:ext cx="1647411" cy="16474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srcRect l="1980" t="544" b="639"/>
          <a:stretch/>
        </p:blipFill>
        <p:spPr>
          <a:xfrm>
            <a:off x="8085802" y="1432896"/>
            <a:ext cx="2677837" cy="2161300"/>
          </a:xfrm>
          <a:prstGeom prst="rect">
            <a:avLst/>
          </a:prstGeom>
        </p:spPr>
      </p:pic>
      <p:sp>
        <p:nvSpPr>
          <p:cNvPr id="27" name="TextBox 26">
            <a:extLst>
              <a:ext uri="{FF2B5EF4-FFF2-40B4-BE49-F238E27FC236}">
                <a16:creationId xmlns:a16="http://schemas.microsoft.com/office/drawing/2014/main" id="{39C983F3-39D0-554B-9F9E-55B91B9093FC}"/>
              </a:ext>
            </a:extLst>
          </p:cNvPr>
          <p:cNvSpPr txBox="1"/>
          <p:nvPr/>
        </p:nvSpPr>
        <p:spPr>
          <a:xfrm>
            <a:off x="1499364" y="5244635"/>
            <a:ext cx="6095350" cy="1670970"/>
          </a:xfrm>
          <a:prstGeom prst="rect">
            <a:avLst/>
          </a:prstGeom>
          <a:noFill/>
        </p:spPr>
        <p:txBody>
          <a:bodyPr wrap="square" rtlCol="0">
            <a:spAutoFit/>
          </a:bodyPr>
          <a:lstStyle/>
          <a:p>
            <a:r>
              <a:rPr lang="en-GB" sz="1026" b="1"/>
              <a:t>5. Pull Factors </a:t>
            </a:r>
            <a:r>
              <a:rPr lang="en-GB" sz="1026"/>
              <a:t>- The grooming techniques used to gain the young person’s attention, admiration, and affection often that often tap into their insecurities or desire for acceptance and status: </a:t>
            </a:r>
          </a:p>
          <a:p>
            <a:r>
              <a:rPr lang="en-GB" sz="1026"/>
              <a:t>• Receiving alcohol, drugs, money, or gifts </a:t>
            </a:r>
          </a:p>
          <a:p>
            <a:r>
              <a:rPr lang="en-GB" sz="1026"/>
              <a:t>• Getting a buzz and the excitement of doing something risky or forbidden </a:t>
            </a:r>
          </a:p>
          <a:p>
            <a:r>
              <a:rPr lang="en-GB" sz="1026"/>
              <a:t>• Feeling accepted</a:t>
            </a:r>
          </a:p>
          <a:p>
            <a:r>
              <a:rPr lang="en-GB" sz="1026"/>
              <a:t>• Being offered somewhere to stay where there are no rules </a:t>
            </a:r>
          </a:p>
          <a:p>
            <a:r>
              <a:rPr lang="en-GB" sz="1026"/>
              <a:t>• Being given lifts, taken to new places and having adventures with a casual acquaintance </a:t>
            </a:r>
          </a:p>
          <a:p>
            <a:r>
              <a:rPr lang="en-GB" sz="1026"/>
              <a:t>• Being part of an alternative scene </a:t>
            </a:r>
          </a:p>
          <a:p>
            <a:r>
              <a:rPr lang="en-GB" sz="1026"/>
              <a:t>• Meeting somebody who thinks they are special on the internet/social media </a:t>
            </a:r>
            <a:endParaRPr lang="en-GB" sz="1026" b="1">
              <a:latin typeface="Arial" panose="020B0604020202020204" pitchFamily="34" charset="0"/>
              <a:cs typeface="Arial" panose="020B0604020202020204" pitchFamily="34" charset="0"/>
            </a:endParaRPr>
          </a:p>
          <a:p>
            <a:r>
              <a:rPr lang="en-GB" sz="1026"/>
              <a:t>.</a:t>
            </a:r>
            <a:endParaRPr lang="en-GB" sz="1026"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04573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7177352-5193-364C-8817-E19A14E27921}"/>
              </a:ext>
            </a:extLst>
          </p:cNvPr>
          <p:cNvSpPr/>
          <p:nvPr/>
        </p:nvSpPr>
        <p:spPr>
          <a:xfrm>
            <a:off x="7694975" y="991490"/>
            <a:ext cx="3076172" cy="2810025"/>
          </a:xfrm>
          <a:prstGeom prst="roundRect">
            <a:avLst>
              <a:gd name="adj" fmla="val 4442"/>
            </a:avLst>
          </a:prstGeom>
          <a:solidFill>
            <a:schemeClr val="bg1"/>
          </a:solidFill>
          <a:ln w="63500">
            <a:solidFill>
              <a:srgbClr val="90E4E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5" name="Rounded Rectangle 34">
            <a:extLst>
              <a:ext uri="{FF2B5EF4-FFF2-40B4-BE49-F238E27FC236}">
                <a16:creationId xmlns:a16="http://schemas.microsoft.com/office/drawing/2014/main" id="{EAC4BFA6-A7B7-D546-A8AF-5857BD8894E4}"/>
              </a:ext>
            </a:extLst>
          </p:cNvPr>
          <p:cNvSpPr/>
          <p:nvPr/>
        </p:nvSpPr>
        <p:spPr>
          <a:xfrm>
            <a:off x="1468760" y="2515067"/>
            <a:ext cx="2929427" cy="1956376"/>
          </a:xfrm>
          <a:prstGeom prst="roundRect">
            <a:avLst>
              <a:gd name="adj" fmla="val 4442"/>
            </a:avLst>
          </a:prstGeom>
          <a:solidFill>
            <a:schemeClr val="bg1"/>
          </a:solidFill>
          <a:ln w="63500">
            <a:solidFill>
              <a:srgbClr val="FF696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6" name="Rounded Rectangle 35">
            <a:extLst>
              <a:ext uri="{FF2B5EF4-FFF2-40B4-BE49-F238E27FC236}">
                <a16:creationId xmlns:a16="http://schemas.microsoft.com/office/drawing/2014/main" id="{6ECB551B-6C00-EC44-87DE-ECEE39377E75}"/>
              </a:ext>
            </a:extLst>
          </p:cNvPr>
          <p:cNvSpPr/>
          <p:nvPr/>
        </p:nvSpPr>
        <p:spPr>
          <a:xfrm>
            <a:off x="7694979" y="3889276"/>
            <a:ext cx="3076168" cy="2728456"/>
          </a:xfrm>
          <a:prstGeom prst="roundRect">
            <a:avLst>
              <a:gd name="adj" fmla="val 4442"/>
            </a:avLst>
          </a:prstGeom>
          <a:solidFill>
            <a:schemeClr val="bg1"/>
          </a:solid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7" name="Rounded Rectangle 36">
            <a:extLst>
              <a:ext uri="{FF2B5EF4-FFF2-40B4-BE49-F238E27FC236}">
                <a16:creationId xmlns:a16="http://schemas.microsoft.com/office/drawing/2014/main" id="{8ACE1DD9-79DA-B240-8D64-3489F6ED1A84}"/>
              </a:ext>
            </a:extLst>
          </p:cNvPr>
          <p:cNvSpPr/>
          <p:nvPr/>
        </p:nvSpPr>
        <p:spPr>
          <a:xfrm>
            <a:off x="4525586" y="4477711"/>
            <a:ext cx="2989002" cy="2174687"/>
          </a:xfrm>
          <a:prstGeom prst="roundRect">
            <a:avLst>
              <a:gd name="adj" fmla="val 4442"/>
            </a:avLst>
          </a:prstGeom>
          <a:solidFill>
            <a:schemeClr val="bg1"/>
          </a:solidFill>
          <a:ln w="63500">
            <a:solidFill>
              <a:srgbClr val="CFEC7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5"/>
              <a:t>website.</a:t>
            </a:r>
            <a:endParaRPr lang="en-US" sz="1155"/>
          </a:p>
        </p:txBody>
      </p:sp>
      <p:sp>
        <p:nvSpPr>
          <p:cNvPr id="38" name="Rounded Rectangle 37">
            <a:extLst>
              <a:ext uri="{FF2B5EF4-FFF2-40B4-BE49-F238E27FC236}">
                <a16:creationId xmlns:a16="http://schemas.microsoft.com/office/drawing/2014/main" id="{42D950A7-32B1-2147-B747-E8FA968E50E2}"/>
              </a:ext>
            </a:extLst>
          </p:cNvPr>
          <p:cNvSpPr/>
          <p:nvPr/>
        </p:nvSpPr>
        <p:spPr>
          <a:xfrm>
            <a:off x="1472884" y="4568429"/>
            <a:ext cx="2862816" cy="2049303"/>
          </a:xfrm>
          <a:prstGeom prst="roundRect">
            <a:avLst>
              <a:gd name="adj" fmla="val 4442"/>
            </a:avLst>
          </a:prstGeom>
          <a:solidFill>
            <a:schemeClr val="bg1"/>
          </a:solidFill>
          <a:ln w="63500">
            <a:solidFill>
              <a:srgbClr val="E9B88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9" name="Rounded Rectangle 38">
            <a:extLst>
              <a:ext uri="{FF2B5EF4-FFF2-40B4-BE49-F238E27FC236}">
                <a16:creationId xmlns:a16="http://schemas.microsoft.com/office/drawing/2014/main" id="{1A85DF91-ECB6-234A-8930-9318D6A05FD5}"/>
              </a:ext>
            </a:extLst>
          </p:cNvPr>
          <p:cNvSpPr/>
          <p:nvPr/>
        </p:nvSpPr>
        <p:spPr>
          <a:xfrm>
            <a:off x="1468760" y="991490"/>
            <a:ext cx="2929426" cy="1382378"/>
          </a:xfrm>
          <a:prstGeom prst="roundRect">
            <a:avLst>
              <a:gd name="adj" fmla="val 4442"/>
            </a:avLst>
          </a:prstGeom>
          <a:solidFill>
            <a:schemeClr val="bg1"/>
          </a:solidFill>
          <a:ln w="63500">
            <a:solidFill>
              <a:srgbClr val="CB7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40" name="Rounded Rectangle 39">
            <a:extLst>
              <a:ext uri="{FF2B5EF4-FFF2-40B4-BE49-F238E27FC236}">
                <a16:creationId xmlns:a16="http://schemas.microsoft.com/office/drawing/2014/main" id="{64736013-0354-EF40-B5DA-C923D3CA9B61}"/>
              </a:ext>
            </a:extLst>
          </p:cNvPr>
          <p:cNvSpPr/>
          <p:nvPr/>
        </p:nvSpPr>
        <p:spPr>
          <a:xfrm>
            <a:off x="4581869" y="991490"/>
            <a:ext cx="2989002" cy="1612710"/>
          </a:xfrm>
          <a:prstGeom prst="roundRect">
            <a:avLst>
              <a:gd name="adj" fmla="val 4442"/>
            </a:avLst>
          </a:prstGeom>
          <a:solidFill>
            <a:schemeClr val="bg1"/>
          </a:solidFill>
          <a:ln w="63500">
            <a:solidFill>
              <a:srgbClr val="786BD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2" name="TextBox 31">
            <a:extLst>
              <a:ext uri="{FF2B5EF4-FFF2-40B4-BE49-F238E27FC236}">
                <a16:creationId xmlns:a16="http://schemas.microsoft.com/office/drawing/2014/main" id="{39C983F3-39D0-554B-9F9E-55B91B9093FC}"/>
              </a:ext>
            </a:extLst>
          </p:cNvPr>
          <p:cNvSpPr txBox="1"/>
          <p:nvPr/>
        </p:nvSpPr>
        <p:spPr>
          <a:xfrm>
            <a:off x="1548664" y="1044055"/>
            <a:ext cx="2773325" cy="1197379"/>
          </a:xfrm>
          <a:prstGeom prst="rect">
            <a:avLst/>
          </a:prstGeom>
          <a:noFill/>
        </p:spPr>
        <p:txBody>
          <a:bodyPr wrap="square" rtlCol="0">
            <a:spAutoFit/>
          </a:bodyPr>
          <a:lstStyle/>
          <a:p>
            <a:pPr marL="219936" indent="-219936">
              <a:buAutoNum type="arabicPeriod"/>
            </a:pPr>
            <a:r>
              <a:rPr lang="en-GB" sz="1026" b="1">
                <a:latin typeface="Arial" panose="020B0604020202020204" pitchFamily="34" charset="0"/>
                <a:cs typeface="Arial" panose="020B0604020202020204" pitchFamily="34" charset="0"/>
              </a:rPr>
              <a:t>What is online safety?</a:t>
            </a:r>
          </a:p>
          <a:p>
            <a:r>
              <a:rPr lang="en-GB" sz="1026">
                <a:solidFill>
                  <a:srgbClr val="121922"/>
                </a:solidFill>
                <a:highlight>
                  <a:srgbClr val="FFFFFF"/>
                </a:highlight>
                <a:latin typeface="Arial" panose="020B0604020202020204" pitchFamily="34" charset="0"/>
              </a:rPr>
              <a:t>Simply put, online safety refers to the act of staying safe online. Commonly known as internet safety, e-safety and cyber safety. It encompasses all technological devices which have access to the internet from PCs and laptops to smartphones and tablets.</a:t>
            </a:r>
            <a:endParaRPr lang="en-GB" sz="1026">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56F857E4-7346-B940-8725-421198E43BBE}"/>
              </a:ext>
            </a:extLst>
          </p:cNvPr>
          <p:cNvSpPr txBox="1"/>
          <p:nvPr/>
        </p:nvSpPr>
        <p:spPr>
          <a:xfrm>
            <a:off x="4597476" y="1050627"/>
            <a:ext cx="2968047" cy="1513107"/>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2. Who can it affect?</a:t>
            </a:r>
          </a:p>
          <a:p>
            <a:r>
              <a:rPr lang="en-GB" sz="1026">
                <a:latin typeface="Arial" panose="020B0604020202020204" pitchFamily="34" charset="0"/>
                <a:cs typeface="Arial" panose="020B0604020202020204" pitchFamily="34" charset="0"/>
              </a:rPr>
              <a:t>Online safety is paramount in the world we live in, it can affect absolutely everyone from you personally to multinational companies. Ikea, Post Office and the NHS have all been affected . Lack of knowledge can make you especially vulnerable. There are ways which you can protect yourself by becoming aware of how you may be affected. ‘STOP-THINK-FRAUD’ </a:t>
            </a:r>
          </a:p>
        </p:txBody>
      </p:sp>
      <p:sp>
        <p:nvSpPr>
          <p:cNvPr id="42" name="TextBox 41">
            <a:extLst>
              <a:ext uri="{FF2B5EF4-FFF2-40B4-BE49-F238E27FC236}">
                <a16:creationId xmlns:a16="http://schemas.microsoft.com/office/drawing/2014/main" id="{E6A2FF2E-8536-B344-802F-A1F7C3B73486}"/>
              </a:ext>
            </a:extLst>
          </p:cNvPr>
          <p:cNvSpPr txBox="1"/>
          <p:nvPr/>
        </p:nvSpPr>
        <p:spPr>
          <a:xfrm>
            <a:off x="1505954" y="2612053"/>
            <a:ext cx="2613938" cy="2302425"/>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7. Help available. </a:t>
            </a:r>
          </a:p>
          <a:p>
            <a:r>
              <a:rPr lang="en-GB" sz="1026">
                <a:latin typeface="Arial" panose="020B0604020202020204" pitchFamily="34" charset="0"/>
                <a:cs typeface="Arial" panose="020B0604020202020204" pitchFamily="34" charset="0"/>
              </a:rPr>
              <a:t>Action Fraud – report fraud and cybercrime. </a:t>
            </a:r>
            <a:r>
              <a:rPr lang="en-GB" sz="1026">
                <a:latin typeface="Arial" panose="020B0604020202020204" pitchFamily="34" charset="0"/>
                <a:cs typeface="Arial" panose="020B0604020202020204" pitchFamily="34" charset="0"/>
                <a:hlinkClick r:id="rId3"/>
              </a:rPr>
              <a:t>www.actionfraud.police.uk </a:t>
            </a:r>
            <a:r>
              <a:rPr lang="en-GB" sz="1026">
                <a:latin typeface="Arial" panose="020B0604020202020204" pitchFamily="34" charset="0"/>
                <a:cs typeface="Arial" panose="020B0604020202020204" pitchFamily="34" charset="0"/>
              </a:rPr>
              <a:t>or call - 0300 123 2040</a:t>
            </a:r>
          </a:p>
          <a:p>
            <a:r>
              <a:rPr lang="en-GB" sz="1026">
                <a:latin typeface="Arial" panose="020B0604020202020204" pitchFamily="34" charset="0"/>
                <a:cs typeface="Arial" panose="020B0604020202020204" pitchFamily="34" charset="0"/>
              </a:rPr>
              <a:t>Phishing emails report to – </a:t>
            </a:r>
            <a:r>
              <a:rPr lang="en-GB" sz="1026">
                <a:latin typeface="Arial" panose="020B0604020202020204" pitchFamily="34" charset="0"/>
                <a:cs typeface="Arial" panose="020B0604020202020204" pitchFamily="34" charset="0"/>
                <a:hlinkClick r:id="rId4"/>
              </a:rPr>
              <a:t>report@phishing.gov.uk</a:t>
            </a:r>
            <a:endParaRPr lang="en-GB" sz="1026">
              <a:latin typeface="Arial" panose="020B0604020202020204" pitchFamily="34" charset="0"/>
              <a:cs typeface="Arial" panose="020B0604020202020204" pitchFamily="34" charset="0"/>
            </a:endParaRPr>
          </a:p>
          <a:p>
            <a:r>
              <a:rPr lang="en-GB" sz="1026">
                <a:latin typeface="Arial" panose="020B0604020202020204" pitchFamily="34" charset="0"/>
                <a:cs typeface="Arial" panose="020B0604020202020204" pitchFamily="34" charset="0"/>
              </a:rPr>
              <a:t>Text (Smishing) fraud – text to 7726</a:t>
            </a:r>
          </a:p>
          <a:p>
            <a:r>
              <a:rPr lang="en-GB" sz="1026">
                <a:latin typeface="Arial" panose="020B0604020202020204" pitchFamily="34" charset="0"/>
                <a:cs typeface="Arial" panose="020B0604020202020204" pitchFamily="34" charset="0"/>
              </a:rPr>
              <a:t>Report a Fraudulent website – </a:t>
            </a:r>
            <a:r>
              <a:rPr lang="en-GB" sz="1026">
                <a:latin typeface="Arial" panose="020B0604020202020204" pitchFamily="34" charset="0"/>
                <a:cs typeface="Arial" panose="020B0604020202020204" pitchFamily="34" charset="0"/>
                <a:hlinkClick r:id="rId5"/>
              </a:rPr>
              <a:t>ncsc.gov.uk/report-scam-website </a:t>
            </a:r>
            <a:endParaRPr lang="en-GB" sz="1026">
              <a:latin typeface="Arial" panose="020B0604020202020204" pitchFamily="34" charset="0"/>
              <a:cs typeface="Arial" panose="020B0604020202020204" pitchFamily="34" charset="0"/>
            </a:endParaRPr>
          </a:p>
          <a:p>
            <a:r>
              <a:rPr lang="en-GB" sz="1026">
                <a:latin typeface="Arial" panose="020B0604020202020204" pitchFamily="34" charset="0"/>
                <a:cs typeface="Arial" panose="020B0604020202020204" pitchFamily="34" charset="0"/>
              </a:rPr>
              <a:t>Financial conduct Authority - </a:t>
            </a:r>
            <a:r>
              <a:rPr lang="en-GB" sz="1026">
                <a:solidFill>
                  <a:schemeClr val="accent5">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https://www.fca.org.uk/</a:t>
            </a:r>
            <a:endParaRPr lang="en-GB" sz="1026">
              <a:solidFill>
                <a:schemeClr val="accent5">
                  <a:lumMod val="75000"/>
                </a:schemeClr>
              </a:solidFill>
              <a:latin typeface="Arial" panose="020B0604020202020204" pitchFamily="34" charset="0"/>
              <a:cs typeface="Arial" panose="020B0604020202020204" pitchFamily="34" charset="0"/>
            </a:endParaRPr>
          </a:p>
          <a:p>
            <a:endParaRPr lang="en-GB" sz="1026">
              <a:latin typeface="Arial" panose="020B0604020202020204" pitchFamily="34" charset="0"/>
              <a:cs typeface="Arial" panose="020B0604020202020204" pitchFamily="34" charset="0"/>
            </a:endParaRPr>
          </a:p>
          <a:p>
            <a:endParaRPr lang="en-GB" sz="1026">
              <a:latin typeface="Arial" panose="020B0604020202020204" pitchFamily="34" charset="0"/>
              <a:cs typeface="Arial" panose="020B0604020202020204" pitchFamily="34" charset="0"/>
            </a:endParaRPr>
          </a:p>
          <a:p>
            <a:endParaRPr lang="en-GB" sz="1026">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35D5080D-642F-C048-9653-850984CA86A5}"/>
              </a:ext>
            </a:extLst>
          </p:cNvPr>
          <p:cNvSpPr txBox="1"/>
          <p:nvPr/>
        </p:nvSpPr>
        <p:spPr>
          <a:xfrm>
            <a:off x="4581868" y="4821249"/>
            <a:ext cx="3028262" cy="250197"/>
          </a:xfrm>
          <a:prstGeom prst="rect">
            <a:avLst/>
          </a:prstGeom>
          <a:noFill/>
        </p:spPr>
        <p:txBody>
          <a:bodyPr wrap="square" rtlCol="0">
            <a:spAutoFit/>
          </a:bodyPr>
          <a:lstStyle/>
          <a:p>
            <a:r>
              <a:rPr lang="en-GB" sz="1026">
                <a:latin typeface="Arial" panose="020B0604020202020204" pitchFamily="34" charset="0"/>
                <a:cs typeface="Arial" panose="020B0604020202020204" pitchFamily="34" charset="0"/>
              </a:rPr>
              <a:t>.</a:t>
            </a:r>
            <a:endParaRPr lang="en-GB" sz="1026" b="1">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6E6DBA09-B014-2B4B-8184-40A7D9330D07}"/>
              </a:ext>
            </a:extLst>
          </p:cNvPr>
          <p:cNvSpPr txBox="1"/>
          <p:nvPr/>
        </p:nvSpPr>
        <p:spPr>
          <a:xfrm>
            <a:off x="1529500" y="4443045"/>
            <a:ext cx="2753757" cy="2776016"/>
          </a:xfrm>
          <a:prstGeom prst="rect">
            <a:avLst/>
          </a:prstGeom>
          <a:noFill/>
          <a:ln>
            <a:noFill/>
          </a:ln>
        </p:spPr>
        <p:txBody>
          <a:bodyPr wrap="square" rtlCol="0">
            <a:spAutoFit/>
          </a:bodyPr>
          <a:lstStyle/>
          <a:p>
            <a:endParaRPr lang="en-GB" sz="1026" b="1">
              <a:latin typeface="Arial" panose="020B0604020202020204" pitchFamily="34" charset="0"/>
              <a:cs typeface="Arial" panose="020B0604020202020204" pitchFamily="34" charset="0"/>
            </a:endParaRPr>
          </a:p>
          <a:p>
            <a:r>
              <a:rPr lang="en-GB" sz="1026" b="1">
                <a:latin typeface="Arial" panose="020B0604020202020204" pitchFamily="34" charset="0"/>
                <a:cs typeface="Arial" panose="020B0604020202020204" pitchFamily="34" charset="0"/>
              </a:rPr>
              <a:t>6. What to do if concerned.</a:t>
            </a:r>
          </a:p>
          <a:p>
            <a:r>
              <a:rPr lang="en-GB" sz="1026">
                <a:latin typeface="Arial" panose="020B0604020202020204" pitchFamily="34" charset="0"/>
                <a:cs typeface="Arial" panose="020B0604020202020204" pitchFamily="34" charset="0"/>
              </a:rPr>
              <a:t>Happening now call 999.</a:t>
            </a:r>
          </a:p>
          <a:p>
            <a:r>
              <a:rPr lang="en-GB" sz="1026">
                <a:latin typeface="Arial" panose="020B0604020202020204" pitchFamily="34" charset="0"/>
                <a:cs typeface="Arial" panose="020B0604020202020204" pitchFamily="34" charset="0"/>
              </a:rPr>
              <a:t>Further information is available online to support you. </a:t>
            </a:r>
            <a:r>
              <a:rPr lang="en-GB" sz="1026" u="sng">
                <a:solidFill>
                  <a:srgbClr val="0563C1"/>
                </a:solidFill>
                <a:highlight>
                  <a:srgbClr val="FFC000"/>
                </a:highlight>
                <a:latin typeface="Calibri" panose="020F0502020204030204" pitchFamily="34" charset="0"/>
                <a:ea typeface="Aptos" panose="020B0004020202020204" pitchFamily="34" charset="0"/>
                <a:hlinkClick r:id="rId7"/>
              </a:rPr>
              <a:t>The Little Guide to... preventing fraud and cyber crime | Metropolitan Police </a:t>
            </a:r>
            <a:endParaRPr lang="en-GB" sz="1026">
              <a:latin typeface="Arial" panose="020B0604020202020204" pitchFamily="34" charset="0"/>
              <a:cs typeface="Arial" panose="020B0604020202020204" pitchFamily="34" charset="0"/>
            </a:endParaRPr>
          </a:p>
          <a:p>
            <a:r>
              <a:rPr lang="en-GB" sz="1026">
                <a:latin typeface="Arial" panose="020B0604020202020204" pitchFamily="34" charset="0"/>
                <a:cs typeface="Arial" panose="020B0604020202020204" pitchFamily="34" charset="0"/>
              </a:rPr>
              <a:t>You can request a check to see if your data has been part of a breach. </a:t>
            </a:r>
            <a:r>
              <a:rPr lang="en-GB" sz="1026">
                <a:latin typeface="Arial" panose="020B0604020202020204" pitchFamily="34" charset="0"/>
                <a:cs typeface="Arial" panose="020B0604020202020204" pitchFamily="34" charset="0"/>
                <a:hlinkClick r:id="rId8"/>
              </a:rPr>
              <a:t>Here.</a:t>
            </a:r>
            <a:r>
              <a:rPr lang="en-GB" sz="1026">
                <a:latin typeface="Arial" panose="020B0604020202020204" pitchFamily="34" charset="0"/>
                <a:cs typeface="Arial" panose="020B0604020202020204" pitchFamily="34" charset="0"/>
              </a:rPr>
              <a:t> This will prompt you to change passwords on relevant sites. </a:t>
            </a:r>
          </a:p>
          <a:p>
            <a:r>
              <a:rPr lang="en-GB" sz="1026">
                <a:latin typeface="Arial" panose="020B0604020202020204" pitchFamily="34" charset="0"/>
                <a:cs typeface="Arial" panose="020B0604020202020204" pitchFamily="34" charset="0"/>
              </a:rPr>
              <a:t>Check if a financial firm is authorised </a:t>
            </a:r>
            <a:r>
              <a:rPr lang="en-GB" sz="1026">
                <a:solidFill>
                  <a:schemeClr val="accent5">
                    <a:lumMod val="75000"/>
                  </a:schemeClr>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Here.</a:t>
            </a:r>
            <a:endParaRPr lang="en-GB" sz="1026">
              <a:solidFill>
                <a:schemeClr val="accent5">
                  <a:lumMod val="75000"/>
                </a:schemeClr>
              </a:solidFill>
              <a:latin typeface="Arial" panose="020B0604020202020204" pitchFamily="34" charset="0"/>
              <a:cs typeface="Arial" panose="020B0604020202020204" pitchFamily="34" charset="0"/>
            </a:endParaRPr>
          </a:p>
          <a:p>
            <a:r>
              <a:rPr lang="en-GB" sz="1026">
                <a:latin typeface="Arial" panose="020B0604020202020204" pitchFamily="34" charset="0"/>
                <a:cs typeface="Arial" panose="020B0604020202020204" pitchFamily="34" charset="0"/>
              </a:rPr>
              <a:t>The key message is </a:t>
            </a:r>
            <a:r>
              <a:rPr lang="en-GB" sz="1026" b="1">
                <a:latin typeface="Arial" panose="020B0604020202020204" pitchFamily="34" charset="0"/>
                <a:cs typeface="Arial" panose="020B0604020202020204" pitchFamily="34" charset="0"/>
              </a:rPr>
              <a:t>‘If it looks too good to be true it probably is’</a:t>
            </a:r>
          </a:p>
          <a:p>
            <a:endParaRPr lang="en-GB" sz="1026">
              <a:latin typeface="Arial" panose="020B0604020202020204" pitchFamily="34" charset="0"/>
              <a:cs typeface="Arial" panose="020B0604020202020204" pitchFamily="34" charset="0"/>
            </a:endParaRPr>
          </a:p>
          <a:p>
            <a:endParaRPr lang="en-GB" sz="1026">
              <a:latin typeface="Arial" panose="020B0604020202020204" pitchFamily="34" charset="0"/>
              <a:cs typeface="Arial" panose="020B0604020202020204" pitchFamily="34" charset="0"/>
            </a:endParaRPr>
          </a:p>
          <a:p>
            <a:endParaRPr lang="en-GB" sz="1026">
              <a:latin typeface="Arial" panose="020B0604020202020204" pitchFamily="34" charset="0"/>
              <a:cs typeface="Arial" panose="020B0604020202020204" pitchFamily="34" charset="0"/>
            </a:endParaRPr>
          </a:p>
          <a:p>
            <a:endParaRPr lang="en-GB" sz="1026">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650E5B87-2D2B-9042-899A-E439688525B5}"/>
              </a:ext>
            </a:extLst>
          </p:cNvPr>
          <p:cNvSpPr txBox="1"/>
          <p:nvPr/>
        </p:nvSpPr>
        <p:spPr>
          <a:xfrm>
            <a:off x="7694975" y="3923007"/>
            <a:ext cx="3076172" cy="2618153"/>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4. What you can do.</a:t>
            </a:r>
          </a:p>
          <a:p>
            <a:pPr algn="l">
              <a:buFont typeface="Arial" panose="020B0604020202020204" pitchFamily="34" charset="0"/>
              <a:buChar char="•"/>
            </a:pPr>
            <a:r>
              <a:rPr lang="en-GB" sz="1026" b="1">
                <a:solidFill>
                  <a:srgbClr val="1F1F1F"/>
                </a:solidFill>
                <a:highlight>
                  <a:srgbClr val="FFFFFF"/>
                </a:highlight>
                <a:latin typeface="Arial" panose="020B0604020202020204" pitchFamily="34" charset="0"/>
                <a:cs typeface="Arial" panose="020B0604020202020204" pitchFamily="34" charset="0"/>
              </a:rPr>
              <a:t>DO</a:t>
            </a:r>
            <a:r>
              <a:rPr lang="en-GB" sz="1026">
                <a:solidFill>
                  <a:srgbClr val="1F1F1F"/>
                </a:solidFill>
                <a:highlight>
                  <a:srgbClr val="FFFFFF"/>
                </a:highlight>
                <a:latin typeface="Arial" panose="020B0604020202020204" pitchFamily="34" charset="0"/>
                <a:cs typeface="Arial" panose="020B0604020202020204" pitchFamily="34" charset="0"/>
              </a:rPr>
              <a:t>: Choose Strong Passwords. Password managers can help. Do not use identifiable information such as dates of birth, children's names etc. Don’t use the same password. Three random words, make them complex add characters for letters for numbers. </a:t>
            </a:r>
          </a:p>
          <a:p>
            <a:pPr>
              <a:buFont typeface="Arial" panose="020B0604020202020204" pitchFamily="34" charset="0"/>
              <a:buChar char="•"/>
            </a:pPr>
            <a:r>
              <a:rPr lang="en-GB" sz="1026" b="1">
                <a:solidFill>
                  <a:srgbClr val="1F1F1F"/>
                </a:solidFill>
                <a:highlight>
                  <a:srgbClr val="FFFFFF"/>
                </a:highlight>
                <a:latin typeface="Arial" panose="020B0604020202020204" pitchFamily="34" charset="0"/>
                <a:cs typeface="Arial" panose="020B0604020202020204" pitchFamily="34" charset="0"/>
              </a:rPr>
              <a:t>DON'T</a:t>
            </a:r>
            <a:r>
              <a:rPr lang="en-GB" sz="1026">
                <a:solidFill>
                  <a:srgbClr val="1F1F1F"/>
                </a:solidFill>
                <a:highlight>
                  <a:srgbClr val="FFFFFF"/>
                </a:highlight>
                <a:latin typeface="Arial" panose="020B0604020202020204" pitchFamily="34" charset="0"/>
                <a:cs typeface="Arial" panose="020B0604020202020204" pitchFamily="34" charset="0"/>
              </a:rPr>
              <a:t> share your password.</a:t>
            </a:r>
          </a:p>
          <a:p>
            <a:pPr algn="l">
              <a:buFont typeface="Arial" panose="020B0604020202020204" pitchFamily="34" charset="0"/>
              <a:buChar char="•"/>
            </a:pPr>
            <a:r>
              <a:rPr lang="en-GB" sz="1026" b="1">
                <a:solidFill>
                  <a:srgbClr val="1F1F1F"/>
                </a:solidFill>
                <a:highlight>
                  <a:srgbClr val="FFFFFF"/>
                </a:highlight>
                <a:latin typeface="Arial" panose="020B0604020202020204" pitchFamily="34" charset="0"/>
                <a:cs typeface="Arial" panose="020B0604020202020204" pitchFamily="34" charset="0"/>
              </a:rPr>
              <a:t>DO</a:t>
            </a:r>
            <a:r>
              <a:rPr lang="en-GB" sz="1026">
                <a:solidFill>
                  <a:srgbClr val="1F1F1F"/>
                </a:solidFill>
                <a:highlight>
                  <a:srgbClr val="FFFFFF"/>
                </a:highlight>
                <a:latin typeface="Arial" panose="020B0604020202020204" pitchFamily="34" charset="0"/>
                <a:cs typeface="Arial" panose="020B0604020202020204" pitchFamily="34" charset="0"/>
              </a:rPr>
              <a:t>: Enable Two-Factor Authentication.  Makes it more secure if using different devices. </a:t>
            </a:r>
          </a:p>
          <a:p>
            <a:pPr algn="l">
              <a:buFont typeface="Arial" panose="020B0604020202020204" pitchFamily="34" charset="0"/>
              <a:buChar char="•"/>
            </a:pPr>
            <a:r>
              <a:rPr lang="en-GB" sz="1026" b="1">
                <a:solidFill>
                  <a:srgbClr val="1F1F1F"/>
                </a:solidFill>
                <a:highlight>
                  <a:srgbClr val="FFFFFF"/>
                </a:highlight>
                <a:latin typeface="Arial" panose="020B0604020202020204" pitchFamily="34" charset="0"/>
                <a:cs typeface="Arial" panose="020B0604020202020204" pitchFamily="34" charset="0"/>
              </a:rPr>
              <a:t>DO</a:t>
            </a:r>
            <a:r>
              <a:rPr lang="en-GB" sz="1026">
                <a:solidFill>
                  <a:srgbClr val="1F1F1F"/>
                </a:solidFill>
                <a:highlight>
                  <a:srgbClr val="FFFFFF"/>
                </a:highlight>
                <a:latin typeface="Arial" panose="020B0604020202020204" pitchFamily="34" charset="0"/>
                <a:cs typeface="Arial" panose="020B0604020202020204" pitchFamily="34" charset="0"/>
              </a:rPr>
              <a:t>: Keep your devices and apps up-to-date, for up-to-date software and security </a:t>
            </a:r>
          </a:p>
          <a:p>
            <a:pPr algn="l">
              <a:buFont typeface="Arial" panose="020B0604020202020204" pitchFamily="34" charset="0"/>
              <a:buChar char="•"/>
            </a:pPr>
            <a:r>
              <a:rPr lang="en-GB" sz="1026" b="1">
                <a:solidFill>
                  <a:srgbClr val="1F1F1F"/>
                </a:solidFill>
                <a:highlight>
                  <a:srgbClr val="FFFFFF"/>
                </a:highlight>
                <a:latin typeface="Arial" panose="020B0604020202020204" pitchFamily="34" charset="0"/>
                <a:cs typeface="Arial" panose="020B0604020202020204" pitchFamily="34" charset="0"/>
              </a:rPr>
              <a:t>DON'T</a:t>
            </a:r>
            <a:r>
              <a:rPr lang="en-GB" sz="1026">
                <a:solidFill>
                  <a:srgbClr val="1F1F1F"/>
                </a:solidFill>
                <a:highlight>
                  <a:srgbClr val="FFFFFF"/>
                </a:highlight>
                <a:latin typeface="Arial" panose="020B0604020202020204" pitchFamily="34" charset="0"/>
                <a:cs typeface="Arial" panose="020B0604020202020204" pitchFamily="34" charset="0"/>
              </a:rPr>
              <a:t> stick with a Single Email Account. Create a separate email account for important things such as banking.</a:t>
            </a:r>
          </a:p>
          <a:p>
            <a:pPr algn="l">
              <a:buFont typeface="Arial" panose="020B0604020202020204" pitchFamily="34" charset="0"/>
              <a:buChar char="•"/>
            </a:pPr>
            <a:r>
              <a:rPr lang="en-GB" sz="1026" b="1">
                <a:solidFill>
                  <a:srgbClr val="1F1F1F"/>
                </a:solidFill>
                <a:highlight>
                  <a:srgbClr val="FFFFFF"/>
                </a:highlight>
                <a:latin typeface="Arial" panose="020B0604020202020204" pitchFamily="34" charset="0"/>
                <a:cs typeface="Arial" panose="020B0604020202020204" pitchFamily="34" charset="0"/>
              </a:rPr>
              <a:t>DON'T</a:t>
            </a:r>
            <a:r>
              <a:rPr lang="en-GB" sz="1026">
                <a:solidFill>
                  <a:srgbClr val="1F1F1F"/>
                </a:solidFill>
                <a:highlight>
                  <a:srgbClr val="FFFFFF"/>
                </a:highlight>
                <a:latin typeface="Arial" panose="020B0604020202020204" pitchFamily="34" charset="0"/>
                <a:cs typeface="Arial" panose="020B0604020202020204" pitchFamily="34" charset="0"/>
              </a:rPr>
              <a:t> store Personal Card Details on Websites.</a:t>
            </a:r>
            <a:endParaRPr lang="en-GB" sz="77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10"/>
          <a:stretch>
            <a:fillRect/>
          </a:stretch>
        </p:blipFill>
        <p:spPr>
          <a:xfrm>
            <a:off x="8621190" y="60094"/>
            <a:ext cx="1888422" cy="830254"/>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3858704" y="108375"/>
            <a:ext cx="4504026" cy="693246"/>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3778040" y="267389"/>
            <a:ext cx="4635919" cy="447687"/>
          </a:xfrm>
          <a:prstGeom prst="rect">
            <a:avLst/>
          </a:prstGeom>
          <a:noFill/>
        </p:spPr>
        <p:txBody>
          <a:bodyPr wrap="square" rtlCol="0">
            <a:spAutoFit/>
          </a:bodyPr>
          <a:lstStyle/>
          <a:p>
            <a:pPr algn="ctr"/>
            <a:r>
              <a:rPr lang="en-GB" sz="2309" b="1">
                <a:latin typeface="Arial" panose="020B0604020202020204" pitchFamily="34" charset="0"/>
                <a:cs typeface="Arial" panose="020B0604020202020204" pitchFamily="34" charset="0"/>
              </a:rPr>
              <a:t>Online Safety</a:t>
            </a:r>
            <a:endParaRPr lang="en-GB" sz="2309">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56F857E4-7346-B940-8725-421198E43BBE}"/>
              </a:ext>
            </a:extLst>
          </p:cNvPr>
          <p:cNvSpPr txBox="1"/>
          <p:nvPr/>
        </p:nvSpPr>
        <p:spPr>
          <a:xfrm>
            <a:off x="7720045" y="1044054"/>
            <a:ext cx="3003195" cy="2776016"/>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3. Why is online safety important?</a:t>
            </a:r>
          </a:p>
          <a:p>
            <a:r>
              <a:rPr lang="en-GB" sz="1026">
                <a:latin typeface="Arial" panose="020B0604020202020204" pitchFamily="34" charset="0"/>
                <a:cs typeface="Arial" panose="020B0604020202020204" pitchFamily="34" charset="0"/>
              </a:rPr>
              <a:t>There are different ways that you could be affected. Financial scams, fraudulent websites, online scams via Social media platforms such as Instagram, Text messages, phone calls, Courier fraud and even QR codes. Fraudsters use a range of ways to try and get your personal details for identify theft or financial gain.  Companies can be targeted using Ransomware, enabling them to access data held by these companies. Phishing/smishing emails and texts target consumers pretending to be from a well-known source. Opening these confirm the number or email is live and make you vulnerable to further attacks. </a:t>
            </a:r>
            <a:r>
              <a:rPr lang="en-GB" sz="1026" err="1">
                <a:latin typeface="Arial" panose="020B0604020202020204" pitchFamily="34" charset="0"/>
                <a:cs typeface="Arial" panose="020B0604020202020204" pitchFamily="34" charset="0"/>
              </a:rPr>
              <a:t>Quishing</a:t>
            </a:r>
            <a:r>
              <a:rPr lang="en-GB" sz="1026">
                <a:latin typeface="Arial" panose="020B0604020202020204" pitchFamily="34" charset="0"/>
                <a:cs typeface="Arial" panose="020B0604020202020204" pitchFamily="34" charset="0"/>
              </a:rPr>
              <a:t> is when QR codes are stuck over legitimate ones for example parking charges.</a:t>
            </a:r>
            <a:endParaRPr lang="en-GB" sz="1026" b="1">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6A2FF2E-8536-B344-802F-A1F7C3B73486}"/>
              </a:ext>
            </a:extLst>
          </p:cNvPr>
          <p:cNvSpPr txBox="1"/>
          <p:nvPr/>
        </p:nvSpPr>
        <p:spPr>
          <a:xfrm>
            <a:off x="4697008" y="4471442"/>
            <a:ext cx="2768983" cy="2460289"/>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5. Consequences.</a:t>
            </a:r>
          </a:p>
          <a:p>
            <a:r>
              <a:rPr lang="en-GB" sz="1026">
                <a:latin typeface="Arial" panose="020B0604020202020204" pitchFamily="34" charset="0"/>
                <a:cs typeface="Arial" panose="020B0604020202020204" pitchFamily="34" charset="0"/>
              </a:rPr>
              <a:t>Fraudsters can obtain personal details, bank account details, potential passwords for other sites, safeguarding information and most of all money. The amount of money lost to fraud in a single month during 2024 in our local area is £1.5 million, nationally this figure rises to £105 million. Scammers are very good at finding vulnerabilities particularly around love and belonging. Repeat victims often are aware they are being scammed they will continue contact and sending money, as they feel it's their only form of human contact. </a:t>
            </a:r>
            <a:endParaRPr lang="en-GB" sz="1026" b="1">
              <a:latin typeface="Arial" panose="020B0604020202020204" pitchFamily="34" charset="0"/>
              <a:cs typeface="Arial" panose="020B0604020202020204" pitchFamily="34" charset="0"/>
            </a:endParaRPr>
          </a:p>
          <a:p>
            <a:endParaRPr lang="en-GB" sz="1026" b="1">
              <a:latin typeface="Arial" panose="020B0604020202020204" pitchFamily="34" charset="0"/>
              <a:cs typeface="Arial" panose="020B0604020202020204" pitchFamily="34" charset="0"/>
            </a:endParaRPr>
          </a:p>
        </p:txBody>
      </p:sp>
      <p:pic>
        <p:nvPicPr>
          <p:cNvPr id="1026" name="Picture 2" descr="What is a Seven Minute Briefi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72293" y="2700041"/>
            <a:ext cx="1647411" cy="1647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923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a:extLst>
              <a:ext uri="{FF2B5EF4-FFF2-40B4-BE49-F238E27FC236}">
                <a16:creationId xmlns:a16="http://schemas.microsoft.com/office/drawing/2014/main" id="{EAC4BFA6-A7B7-D546-A8AF-5857BD8894E4}"/>
              </a:ext>
            </a:extLst>
          </p:cNvPr>
          <p:cNvSpPr/>
          <p:nvPr/>
        </p:nvSpPr>
        <p:spPr>
          <a:xfrm>
            <a:off x="1380787" y="2466075"/>
            <a:ext cx="3831522" cy="4253388"/>
          </a:xfrm>
          <a:prstGeom prst="roundRect">
            <a:avLst>
              <a:gd name="adj" fmla="val 4442"/>
            </a:avLst>
          </a:prstGeom>
          <a:solidFill>
            <a:schemeClr val="bg1"/>
          </a:solidFill>
          <a:ln w="63500">
            <a:solidFill>
              <a:srgbClr val="FF696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en-GB" sz="1155" cap="all">
              <a:solidFill>
                <a:schemeClr val="tx1"/>
              </a:solidFill>
            </a:endParaRPr>
          </a:p>
        </p:txBody>
      </p:sp>
      <p:sp>
        <p:nvSpPr>
          <p:cNvPr id="36" name="Rounded Rectangle 35">
            <a:extLst>
              <a:ext uri="{FF2B5EF4-FFF2-40B4-BE49-F238E27FC236}">
                <a16:creationId xmlns:a16="http://schemas.microsoft.com/office/drawing/2014/main" id="{6ECB551B-6C00-EC44-87DE-ECEE39377E75}"/>
              </a:ext>
            </a:extLst>
          </p:cNvPr>
          <p:cNvSpPr/>
          <p:nvPr/>
        </p:nvSpPr>
        <p:spPr>
          <a:xfrm>
            <a:off x="7720554" y="2342489"/>
            <a:ext cx="2789058" cy="1835966"/>
          </a:xfrm>
          <a:prstGeom prst="roundRect">
            <a:avLst>
              <a:gd name="adj" fmla="val 4442"/>
            </a:avLst>
          </a:prstGeom>
          <a:solidFill>
            <a:schemeClr val="bg1"/>
          </a:solid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8" name="Rounded Rectangle 37">
            <a:extLst>
              <a:ext uri="{FF2B5EF4-FFF2-40B4-BE49-F238E27FC236}">
                <a16:creationId xmlns:a16="http://schemas.microsoft.com/office/drawing/2014/main" id="{42D950A7-32B1-2147-B747-E8FA968E50E2}"/>
              </a:ext>
            </a:extLst>
          </p:cNvPr>
          <p:cNvSpPr/>
          <p:nvPr/>
        </p:nvSpPr>
        <p:spPr>
          <a:xfrm>
            <a:off x="5333289" y="4185533"/>
            <a:ext cx="5474009" cy="2525027"/>
          </a:xfrm>
          <a:prstGeom prst="roundRect">
            <a:avLst>
              <a:gd name="adj" fmla="val 4442"/>
            </a:avLst>
          </a:prstGeom>
          <a:solidFill>
            <a:schemeClr val="bg1"/>
          </a:solidFill>
          <a:ln w="63500">
            <a:solidFill>
              <a:srgbClr val="E9B883"/>
            </a:solidFill>
          </a:ln>
          <a:effectLst/>
        </p:spPr>
        <p:style>
          <a:lnRef idx="2">
            <a:schemeClr val="accent1">
              <a:shade val="50000"/>
            </a:schemeClr>
          </a:lnRef>
          <a:fillRef idx="1">
            <a:schemeClr val="accent1"/>
          </a:fillRef>
          <a:effectRef idx="0">
            <a:schemeClr val="accent1"/>
          </a:effectRef>
          <a:fontRef idx="minor">
            <a:schemeClr val="lt1"/>
          </a:fontRef>
        </p:style>
        <p:txBody>
          <a:bodyPr lIns="58652" tIns="29326" rIns="58652" bIns="29326" rtlCol="0" anchor="ctr"/>
          <a:lstStyle/>
          <a:p>
            <a:pPr defTabSz="586496" eaLnBrk="0" fontAlgn="base" hangingPunct="0">
              <a:spcBef>
                <a:spcPct val="0"/>
              </a:spcBef>
              <a:spcAft>
                <a:spcPct val="0"/>
              </a:spcAft>
            </a:pPr>
            <a:endParaRPr lang="en-GB" altLang="en-US" sz="898">
              <a:solidFill>
                <a:schemeClr val="tx1"/>
              </a:solidFill>
              <a:latin typeface="Arial" panose="020B0604020202020204" pitchFamily="34" charset="0"/>
              <a:ea typeface="Calibri" panose="020F0502020204030204" pitchFamily="34" charset="0"/>
            </a:endParaRPr>
          </a:p>
          <a:p>
            <a:pPr defTabSz="586496" eaLnBrk="0" fontAlgn="base" hangingPunct="0">
              <a:spcBef>
                <a:spcPct val="0"/>
              </a:spcBef>
              <a:spcAft>
                <a:spcPct val="0"/>
              </a:spcAft>
            </a:pPr>
            <a:endParaRPr lang="en-GB" altLang="en-US" sz="898" b="1" i="1">
              <a:solidFill>
                <a:schemeClr val="tx1"/>
              </a:solidFill>
              <a:latin typeface="Arial" panose="020B0604020202020204" pitchFamily="34" charset="0"/>
              <a:ea typeface="Calibri" panose="020F0502020204030204" pitchFamily="34" charset="0"/>
            </a:endParaRPr>
          </a:p>
          <a:p>
            <a:pPr defTabSz="586496" eaLnBrk="0" fontAlgn="base" hangingPunct="0">
              <a:spcBef>
                <a:spcPct val="0"/>
              </a:spcBef>
              <a:spcAft>
                <a:spcPct val="0"/>
              </a:spcAft>
            </a:pPr>
            <a:endParaRPr lang="en-GB" altLang="en-US" sz="898" b="1" i="1">
              <a:solidFill>
                <a:schemeClr val="tx1"/>
              </a:solidFill>
              <a:latin typeface="Arial" panose="020B0604020202020204" pitchFamily="34" charset="0"/>
              <a:ea typeface="Calibri" panose="020F0502020204030204" pitchFamily="34" charset="0"/>
            </a:endParaRPr>
          </a:p>
          <a:p>
            <a:pPr defTabSz="586496" eaLnBrk="0" fontAlgn="base" hangingPunct="0">
              <a:spcBef>
                <a:spcPct val="0"/>
              </a:spcBef>
              <a:spcAft>
                <a:spcPct val="0"/>
              </a:spcAft>
            </a:pPr>
            <a:r>
              <a:rPr lang="en-GB" altLang="en-US" sz="898" b="1" i="1">
                <a:solidFill>
                  <a:schemeClr val="tx1"/>
                </a:solidFill>
                <a:latin typeface="Arial" panose="020B0604020202020204" pitchFamily="34" charset="0"/>
                <a:ea typeface="Calibri" panose="020F0502020204030204" pitchFamily="34" charset="0"/>
              </a:rPr>
              <a:t>T</a:t>
            </a:r>
            <a:r>
              <a:rPr lang="en-GB" altLang="en-US" sz="770" b="1" i="1">
                <a:solidFill>
                  <a:schemeClr val="tx1"/>
                </a:solidFill>
                <a:latin typeface="Arial" panose="020B0604020202020204" pitchFamily="34" charset="0"/>
                <a:ea typeface="Calibri" panose="020F0502020204030204" pitchFamily="34" charset="0"/>
              </a:rPr>
              <a:t>rauma-informed practice </a:t>
            </a:r>
            <a:r>
              <a:rPr lang="en-GB" altLang="en-US" sz="770">
                <a:solidFill>
                  <a:schemeClr val="tx1"/>
                </a:solidFill>
                <a:latin typeface="Arial" panose="020B0604020202020204" pitchFamily="34" charset="0"/>
                <a:ea typeface="Calibri" panose="020F0502020204030204" pitchFamily="34" charset="0"/>
              </a:rPr>
              <a:t>is an approach to health and care interventions which is grounded in the understanding that trauma exposure can impact an individual’s neurological, biological, psychological and social development” (Office for Health Improvement &amp; Disparities, 2022)</a:t>
            </a:r>
            <a:endParaRPr lang="en-GB" altLang="en-US" sz="770">
              <a:solidFill>
                <a:schemeClr val="tx1"/>
              </a:solidFill>
              <a:latin typeface="Arial" panose="020B0604020202020204" pitchFamily="34" charset="0"/>
            </a:endParaRPr>
          </a:p>
          <a:p>
            <a:pPr defTabSz="586496" eaLnBrk="0" fontAlgn="base" hangingPunct="0">
              <a:spcBef>
                <a:spcPct val="0"/>
              </a:spcBef>
              <a:spcAft>
                <a:spcPct val="0"/>
              </a:spcAft>
            </a:pPr>
            <a:endParaRPr lang="en-GB" altLang="en-US" sz="770">
              <a:solidFill>
                <a:schemeClr val="tx1"/>
              </a:solidFill>
              <a:latin typeface="Arial" panose="020B0604020202020204" pitchFamily="34" charset="0"/>
            </a:endParaRPr>
          </a:p>
          <a:p>
            <a:pPr defTabSz="586496" eaLnBrk="0" fontAlgn="base" hangingPunct="0">
              <a:spcBef>
                <a:spcPct val="0"/>
              </a:spcBef>
              <a:spcAft>
                <a:spcPct val="0"/>
              </a:spcAft>
            </a:pPr>
            <a:r>
              <a:rPr lang="en-GB" altLang="en-US" sz="770">
                <a:solidFill>
                  <a:schemeClr val="tx1"/>
                </a:solidFill>
                <a:latin typeface="Arial" panose="020B0604020202020204" pitchFamily="34" charset="0"/>
                <a:ea typeface="Calibri" panose="020F0502020204030204" pitchFamily="34" charset="0"/>
              </a:rPr>
              <a:t>Trauma results from an event, series of events or set of circumstances that is experienced by an individual as harmful or life threatening which can cause lasting adverse effects. As a professional, we must consider the 6 key principles of trauma-informed practice:</a:t>
            </a:r>
          </a:p>
          <a:p>
            <a:pPr defTabSz="586496" eaLnBrk="0" fontAlgn="base" hangingPunct="0">
              <a:spcBef>
                <a:spcPct val="0"/>
              </a:spcBef>
              <a:spcAft>
                <a:spcPct val="0"/>
              </a:spcAft>
            </a:pPr>
            <a:endParaRPr lang="en-GB" altLang="en-US" sz="770">
              <a:solidFill>
                <a:schemeClr val="tx1"/>
              </a:solidFill>
              <a:latin typeface="Arial" panose="020B0604020202020204" pitchFamily="34" charset="0"/>
            </a:endParaRPr>
          </a:p>
          <a:p>
            <a:pPr defTabSz="586496" eaLnBrk="0" fontAlgn="base" hangingPunct="0">
              <a:spcBef>
                <a:spcPct val="0"/>
              </a:spcBef>
              <a:spcAft>
                <a:spcPct val="0"/>
              </a:spcAft>
              <a:buFontTx/>
              <a:buChar char="•"/>
            </a:pPr>
            <a:r>
              <a:rPr lang="en-GB" altLang="en-US" sz="770">
                <a:solidFill>
                  <a:schemeClr val="tx1"/>
                </a:solidFill>
                <a:latin typeface="Arial" panose="020B0604020202020204" pitchFamily="34" charset="0"/>
                <a:ea typeface="Times New Roman" panose="02020603050405020304" pitchFamily="18" charset="0"/>
              </a:rPr>
              <a:t> </a:t>
            </a:r>
            <a:r>
              <a:rPr lang="en-GB" altLang="en-US" sz="898" b="1">
                <a:solidFill>
                  <a:schemeClr val="tx1"/>
                </a:solidFill>
                <a:latin typeface="Arial" panose="020B0604020202020204" pitchFamily="34" charset="0"/>
                <a:ea typeface="Times New Roman" panose="02020603050405020304" pitchFamily="18" charset="0"/>
              </a:rPr>
              <a:t>Safety</a:t>
            </a:r>
            <a:r>
              <a:rPr lang="en-GB" altLang="en-US" sz="770">
                <a:solidFill>
                  <a:schemeClr val="tx1"/>
                </a:solidFill>
                <a:latin typeface="Arial" panose="020B0604020202020204" pitchFamily="34" charset="0"/>
                <a:ea typeface="Times New Roman" panose="02020603050405020304" pitchFamily="18" charset="0"/>
              </a:rPr>
              <a:t> – ensuring the physical, psychological, and emotional safety is prioritised</a:t>
            </a:r>
            <a:endParaRPr lang="en-GB" altLang="en-US" sz="770">
              <a:solidFill>
                <a:schemeClr val="tx1"/>
              </a:solidFill>
              <a:latin typeface="Arial" panose="020B0604020202020204" pitchFamily="34" charset="0"/>
              <a:ea typeface="Calibri" panose="020F0502020204030204" pitchFamily="34" charset="0"/>
            </a:endParaRPr>
          </a:p>
          <a:p>
            <a:pPr defTabSz="586496" eaLnBrk="0" fontAlgn="base" hangingPunct="0">
              <a:spcBef>
                <a:spcPct val="0"/>
              </a:spcBef>
              <a:spcAft>
                <a:spcPct val="0"/>
              </a:spcAft>
              <a:buFontTx/>
              <a:buChar char="•"/>
            </a:pPr>
            <a:r>
              <a:rPr lang="en-GB" altLang="en-US" sz="898" b="1">
                <a:solidFill>
                  <a:schemeClr val="tx1"/>
                </a:solidFill>
                <a:latin typeface="Arial" panose="020B0604020202020204" pitchFamily="34" charset="0"/>
                <a:ea typeface="Times New Roman" panose="02020603050405020304" pitchFamily="18" charset="0"/>
              </a:rPr>
              <a:t>Trust</a:t>
            </a:r>
            <a:r>
              <a:rPr lang="en-GB" altLang="en-US" sz="770">
                <a:solidFill>
                  <a:schemeClr val="tx1"/>
                </a:solidFill>
                <a:latin typeface="Arial" panose="020B0604020202020204" pitchFamily="34" charset="0"/>
                <a:ea typeface="Times New Roman" panose="02020603050405020304" pitchFamily="18" charset="0"/>
              </a:rPr>
              <a:t> –transparency existing among staff, children and young people, wider community and organisational policy and procedures</a:t>
            </a:r>
            <a:endParaRPr lang="en-GB" altLang="en-US" sz="770">
              <a:solidFill>
                <a:schemeClr val="tx1"/>
              </a:solidFill>
              <a:latin typeface="Arial" panose="020B0604020202020204" pitchFamily="34" charset="0"/>
              <a:ea typeface="Calibri" panose="020F0502020204030204" pitchFamily="34" charset="0"/>
            </a:endParaRPr>
          </a:p>
          <a:p>
            <a:pPr defTabSz="586496" eaLnBrk="0" fontAlgn="base" hangingPunct="0">
              <a:spcBef>
                <a:spcPct val="0"/>
              </a:spcBef>
              <a:spcAft>
                <a:spcPct val="0"/>
              </a:spcAft>
              <a:buFontTx/>
              <a:buChar char="•"/>
            </a:pPr>
            <a:r>
              <a:rPr lang="en-GB" altLang="en-US" sz="898" b="1">
                <a:solidFill>
                  <a:schemeClr val="tx1"/>
                </a:solidFill>
                <a:latin typeface="Arial" panose="020B0604020202020204" pitchFamily="34" charset="0"/>
                <a:ea typeface="Times New Roman" panose="02020603050405020304" pitchFamily="18" charset="0"/>
              </a:rPr>
              <a:t>Choice</a:t>
            </a:r>
            <a:r>
              <a:rPr lang="en-GB" altLang="en-US" sz="770">
                <a:solidFill>
                  <a:schemeClr val="tx1"/>
                </a:solidFill>
                <a:latin typeface="Arial" panose="020B0604020202020204" pitchFamily="34" charset="0"/>
                <a:ea typeface="Times New Roman" panose="02020603050405020304" pitchFamily="18" charset="0"/>
              </a:rPr>
              <a:t> – supporting children and young people in shared decision making, choices and goal setting</a:t>
            </a:r>
            <a:endParaRPr lang="en-GB" altLang="en-US" sz="770">
              <a:solidFill>
                <a:schemeClr val="tx1"/>
              </a:solidFill>
              <a:latin typeface="Arial" panose="020B0604020202020204" pitchFamily="34" charset="0"/>
              <a:ea typeface="Calibri" panose="020F0502020204030204" pitchFamily="34" charset="0"/>
            </a:endParaRPr>
          </a:p>
          <a:p>
            <a:pPr defTabSz="586496" eaLnBrk="0" fontAlgn="base" hangingPunct="0">
              <a:spcBef>
                <a:spcPct val="0"/>
              </a:spcBef>
              <a:spcAft>
                <a:spcPct val="0"/>
              </a:spcAft>
              <a:buFontTx/>
              <a:buChar char="•"/>
            </a:pPr>
            <a:r>
              <a:rPr lang="en-GB" altLang="en-US" sz="898" b="1">
                <a:solidFill>
                  <a:schemeClr val="tx1"/>
                </a:solidFill>
                <a:latin typeface="Arial" panose="020B0604020202020204" pitchFamily="34" charset="0"/>
                <a:ea typeface="Times New Roman" panose="02020603050405020304" pitchFamily="18" charset="0"/>
              </a:rPr>
              <a:t>Collaboration</a:t>
            </a:r>
            <a:r>
              <a:rPr lang="en-GB" altLang="en-US" sz="770">
                <a:solidFill>
                  <a:schemeClr val="tx1"/>
                </a:solidFill>
                <a:latin typeface="Arial" panose="020B0604020202020204" pitchFamily="34" charset="0"/>
                <a:ea typeface="Times New Roman" panose="02020603050405020304" pitchFamily="18" charset="0"/>
              </a:rPr>
              <a:t> – recognising the value of children/young people and professionals working with families in overcoming challenges and improving systems</a:t>
            </a:r>
            <a:endParaRPr lang="en-GB" altLang="en-US" sz="770">
              <a:solidFill>
                <a:schemeClr val="tx1"/>
              </a:solidFill>
              <a:latin typeface="Arial" panose="020B0604020202020204" pitchFamily="34" charset="0"/>
              <a:ea typeface="Calibri" panose="020F0502020204030204" pitchFamily="34" charset="0"/>
            </a:endParaRPr>
          </a:p>
          <a:p>
            <a:pPr defTabSz="586496" eaLnBrk="0" fontAlgn="base" hangingPunct="0">
              <a:spcBef>
                <a:spcPct val="0"/>
              </a:spcBef>
              <a:spcAft>
                <a:spcPct val="0"/>
              </a:spcAft>
              <a:buFontTx/>
              <a:buChar char="•"/>
            </a:pPr>
            <a:r>
              <a:rPr lang="en-GB" altLang="en-US" sz="898" b="1">
                <a:solidFill>
                  <a:schemeClr val="tx1"/>
                </a:solidFill>
                <a:latin typeface="Arial" panose="020B0604020202020204" pitchFamily="34" charset="0"/>
                <a:ea typeface="Times New Roman" panose="02020603050405020304" pitchFamily="18" charset="0"/>
              </a:rPr>
              <a:t>Empowerment</a:t>
            </a:r>
            <a:r>
              <a:rPr lang="en-GB" altLang="en-US" sz="770">
                <a:solidFill>
                  <a:schemeClr val="tx1"/>
                </a:solidFill>
                <a:latin typeface="Arial" panose="020B0604020202020204" pitchFamily="34" charset="0"/>
                <a:ea typeface="Times New Roman" panose="02020603050405020304" pitchFamily="18" charset="0"/>
              </a:rPr>
              <a:t> – giving children, young people and professionals working with families a voice in decision making</a:t>
            </a:r>
            <a:endParaRPr lang="en-GB" altLang="en-US" sz="770">
              <a:solidFill>
                <a:schemeClr val="tx1"/>
              </a:solidFill>
              <a:latin typeface="Arial" panose="020B0604020202020204" pitchFamily="34" charset="0"/>
              <a:ea typeface="Calibri" panose="020F0502020204030204" pitchFamily="34" charset="0"/>
            </a:endParaRPr>
          </a:p>
          <a:p>
            <a:pPr defTabSz="586496" eaLnBrk="0" fontAlgn="base" hangingPunct="0">
              <a:spcBef>
                <a:spcPct val="0"/>
              </a:spcBef>
              <a:spcAft>
                <a:spcPct val="0"/>
              </a:spcAft>
              <a:buFontTx/>
              <a:buChar char="•"/>
            </a:pPr>
            <a:r>
              <a:rPr lang="en-GB" altLang="en-US" sz="898" b="1">
                <a:solidFill>
                  <a:schemeClr val="tx1"/>
                </a:solidFill>
                <a:latin typeface="Arial" panose="020B0604020202020204" pitchFamily="34" charset="0"/>
                <a:ea typeface="Times New Roman" panose="02020603050405020304" pitchFamily="18" charset="0"/>
              </a:rPr>
              <a:t>Cultural consideration </a:t>
            </a:r>
            <a:r>
              <a:rPr lang="en-GB" altLang="en-US" sz="770">
                <a:solidFill>
                  <a:schemeClr val="tx1"/>
                </a:solidFill>
                <a:latin typeface="Arial" panose="020B0604020202020204" pitchFamily="34" charset="0"/>
                <a:ea typeface="Times New Roman" panose="02020603050405020304" pitchFamily="18" charset="0"/>
              </a:rPr>
              <a:t>– moving past cultural stereotypes and biases based on individual beliefs, cultures, and characteristics. </a:t>
            </a:r>
            <a:endParaRPr lang="en-GB" altLang="en-US" sz="770">
              <a:solidFill>
                <a:schemeClr val="tx1"/>
              </a:solidFill>
              <a:latin typeface="Arial" panose="020B0604020202020204" pitchFamily="34" charset="0"/>
            </a:endParaRPr>
          </a:p>
          <a:p>
            <a:pPr algn="ctr" fontAlgn="base"/>
            <a:endParaRPr lang="en-GB" sz="1155" cap="all">
              <a:latin typeface="Crimson Text"/>
            </a:endParaRPr>
          </a:p>
        </p:txBody>
      </p:sp>
      <p:sp>
        <p:nvSpPr>
          <p:cNvPr id="39" name="Rounded Rectangle 38">
            <a:extLst>
              <a:ext uri="{FF2B5EF4-FFF2-40B4-BE49-F238E27FC236}">
                <a16:creationId xmlns:a16="http://schemas.microsoft.com/office/drawing/2014/main" id="{1A85DF91-ECB6-234A-8930-9318D6A05FD5}"/>
              </a:ext>
            </a:extLst>
          </p:cNvPr>
          <p:cNvSpPr/>
          <p:nvPr/>
        </p:nvSpPr>
        <p:spPr>
          <a:xfrm>
            <a:off x="1354019" y="994241"/>
            <a:ext cx="9206975" cy="1302943"/>
          </a:xfrm>
          <a:prstGeom prst="roundRect">
            <a:avLst>
              <a:gd name="adj" fmla="val 4442"/>
            </a:avLst>
          </a:prstGeom>
          <a:solidFill>
            <a:schemeClr val="bg1"/>
          </a:solidFill>
          <a:ln w="63500">
            <a:solidFill>
              <a:srgbClr val="CB7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55">
                <a:latin typeface="Calibri" panose="020F0502020204030204" pitchFamily="34" charset="0"/>
                <a:ea typeface="Calibri" panose="020F0502020204030204" pitchFamily="34" charset="0"/>
              </a:rPr>
              <a:t>the context of the person and the family, see beyond the layers and how trauma can impact on relationships within the family and with practitioners and how we foster growth and recovery.  </a:t>
            </a:r>
          </a:p>
          <a:p>
            <a:endParaRPr lang="en-GB" sz="1155">
              <a:latin typeface="Calibri" panose="020F0502020204030204" pitchFamily="34" charset="0"/>
              <a:ea typeface="Calibri" panose="020F0502020204030204" pitchFamily="34" charset="0"/>
            </a:endParaRPr>
          </a:p>
        </p:txBody>
      </p:sp>
      <p:sp>
        <p:nvSpPr>
          <p:cNvPr id="32" name="TextBox 31">
            <a:extLst>
              <a:ext uri="{FF2B5EF4-FFF2-40B4-BE49-F238E27FC236}">
                <a16:creationId xmlns:a16="http://schemas.microsoft.com/office/drawing/2014/main" id="{39C983F3-39D0-554B-9F9E-55B91B9093FC}"/>
              </a:ext>
            </a:extLst>
          </p:cNvPr>
          <p:cNvSpPr txBox="1"/>
          <p:nvPr/>
        </p:nvSpPr>
        <p:spPr>
          <a:xfrm>
            <a:off x="1504238" y="1017470"/>
            <a:ext cx="9073049" cy="270074"/>
          </a:xfrm>
          <a:prstGeom prst="rect">
            <a:avLst/>
          </a:prstGeom>
          <a:noFill/>
        </p:spPr>
        <p:txBody>
          <a:bodyPr wrap="square" rtlCol="0">
            <a:spAutoFit/>
          </a:bodyPr>
          <a:lstStyle/>
          <a:p>
            <a:r>
              <a:rPr lang="en-GB" sz="1155"/>
              <a:t> </a:t>
            </a: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2"/>
          <a:stretch>
            <a:fillRect/>
          </a:stretch>
        </p:blipFill>
        <p:spPr>
          <a:xfrm>
            <a:off x="1354020" y="-14054"/>
            <a:ext cx="1888422" cy="830254"/>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3858704" y="60094"/>
            <a:ext cx="4504026" cy="693246"/>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3778040" y="267389"/>
            <a:ext cx="4635919" cy="388440"/>
          </a:xfrm>
          <a:prstGeom prst="rect">
            <a:avLst/>
          </a:prstGeom>
          <a:noFill/>
        </p:spPr>
        <p:txBody>
          <a:bodyPr wrap="square" rtlCol="0">
            <a:spAutoFit/>
          </a:bodyPr>
          <a:lstStyle/>
          <a:p>
            <a:pPr algn="ctr"/>
            <a:r>
              <a:rPr lang="en-GB" sz="1924" b="1">
                <a:latin typeface="Arial" panose="020B0604020202020204" pitchFamily="34" charset="0"/>
                <a:cs typeface="Arial" panose="020B0604020202020204" pitchFamily="34" charset="0"/>
              </a:rPr>
              <a:t>Trauma Informed Practice</a:t>
            </a:r>
            <a:endParaRPr lang="en-GB" sz="1924">
              <a:latin typeface="Arial" panose="020B0604020202020204" pitchFamily="34" charset="0"/>
              <a:cs typeface="Arial" panose="020B0604020202020204" pitchFamily="34" charset="0"/>
            </a:endParaRPr>
          </a:p>
        </p:txBody>
      </p:sp>
      <p:pic>
        <p:nvPicPr>
          <p:cNvPr id="1026" name="Picture 2" descr="What is a Seven Minute Brief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1522" y="2505781"/>
            <a:ext cx="1647411" cy="16474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83BC67-5547-6FDA-2824-73F421187687}"/>
              </a:ext>
            </a:extLst>
          </p:cNvPr>
          <p:cNvSpPr txBox="1"/>
          <p:nvPr/>
        </p:nvSpPr>
        <p:spPr>
          <a:xfrm>
            <a:off x="1600457" y="985552"/>
            <a:ext cx="7802860" cy="1692002"/>
          </a:xfrm>
          <a:prstGeom prst="rect">
            <a:avLst/>
          </a:prstGeom>
          <a:noFill/>
        </p:spPr>
        <p:txBody>
          <a:bodyPr wrap="square" rtlCol="0">
            <a:spAutoFit/>
          </a:bodyPr>
          <a:lstStyle/>
          <a:p>
            <a:pPr algn="ctr"/>
            <a:r>
              <a:rPr lang="en-GB" sz="1155" b="1">
                <a:latin typeface="Calibri" panose="020F0502020204030204" pitchFamily="34" charset="0"/>
                <a:ea typeface="Calibri" panose="020F0502020204030204" pitchFamily="34" charset="0"/>
              </a:rPr>
              <a:t>The young people’s voice along with that of parents and carers through Telford and Wrekin Consultation</a:t>
            </a:r>
          </a:p>
          <a:p>
            <a:endParaRPr lang="en-GB" sz="1155" b="1">
              <a:latin typeface="Calibri" panose="020F0502020204030204" pitchFamily="34" charset="0"/>
              <a:ea typeface="Calibri" panose="020F0502020204030204" pitchFamily="34" charset="0"/>
            </a:endParaRPr>
          </a:p>
          <a:p>
            <a:pPr algn="ctr"/>
            <a:r>
              <a:rPr lang="en-GB" sz="1155" b="1">
                <a:latin typeface="Calibri" panose="020F0502020204030204" pitchFamily="34" charset="0"/>
                <a:ea typeface="Calibri" panose="020F0502020204030204" pitchFamily="34" charset="0"/>
              </a:rPr>
              <a:t>Question: “How should we work alongside trauma?”</a:t>
            </a:r>
          </a:p>
          <a:p>
            <a:r>
              <a:rPr lang="en-GB" sz="1155" b="1">
                <a:latin typeface="Calibri" panose="020F0502020204030204" pitchFamily="34" charset="0"/>
                <a:ea typeface="Calibri" panose="020F0502020204030204" pitchFamily="34" charset="0"/>
              </a:rPr>
              <a:t>				</a:t>
            </a:r>
            <a:r>
              <a:rPr lang="en-GB" sz="1155">
                <a:latin typeface="Calibri" panose="020F0502020204030204" pitchFamily="34" charset="0"/>
                <a:ea typeface="Calibri" panose="020F0502020204030204" pitchFamily="34" charset="0"/>
              </a:rPr>
              <a:t>“Be trauma attuned”			 “understand the impact trauma has and the layered impact” </a:t>
            </a:r>
          </a:p>
          <a:p>
            <a:r>
              <a:rPr lang="en-GB" sz="1155">
                <a:latin typeface="Calibri" panose="020F0502020204030204" pitchFamily="34" charset="0"/>
                <a:ea typeface="Calibri" panose="020F0502020204030204" pitchFamily="34" charset="0"/>
              </a:rPr>
              <a:t>						“how is it understood in the context of the person and the family”, </a:t>
            </a:r>
          </a:p>
          <a:p>
            <a:pPr algn="ctr"/>
            <a:r>
              <a:rPr lang="en-GB" sz="1155">
                <a:latin typeface="Calibri" panose="020F0502020204030204" pitchFamily="34" charset="0"/>
                <a:ea typeface="Calibri" panose="020F0502020204030204" pitchFamily="34" charset="0"/>
              </a:rPr>
              <a:t>“see beyond the layers and how trauma can impact on relationships within the family, with practitioners and how we foster growth and recovery”. </a:t>
            </a:r>
          </a:p>
          <a:p>
            <a:endParaRPr lang="en-GB" sz="1155"/>
          </a:p>
        </p:txBody>
      </p:sp>
      <p:pic>
        <p:nvPicPr>
          <p:cNvPr id="4" name="Picture 3" descr="A close up of a onion&#10;&#10;Description automatically generated">
            <a:extLst>
              <a:ext uri="{FF2B5EF4-FFF2-40B4-BE49-F238E27FC236}">
                <a16:creationId xmlns:a16="http://schemas.microsoft.com/office/drawing/2014/main" id="{6EF44C9D-17CB-0B1F-E1FA-040D0AF5D14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103501" y="259995"/>
            <a:ext cx="1624004" cy="1424763"/>
          </a:xfrm>
          <a:prstGeom prst="rect">
            <a:avLst/>
          </a:prstGeom>
        </p:spPr>
      </p:pic>
      <p:sp>
        <p:nvSpPr>
          <p:cNvPr id="3" name="TextBox 2">
            <a:extLst>
              <a:ext uri="{FF2B5EF4-FFF2-40B4-BE49-F238E27FC236}">
                <a16:creationId xmlns:a16="http://schemas.microsoft.com/office/drawing/2014/main" id="{0146D102-6954-189C-B7A1-3DFFCC6C8043}"/>
              </a:ext>
            </a:extLst>
          </p:cNvPr>
          <p:cNvSpPr txBox="1"/>
          <p:nvPr/>
        </p:nvSpPr>
        <p:spPr>
          <a:xfrm>
            <a:off x="7653736" y="2342489"/>
            <a:ext cx="2855876" cy="2047484"/>
          </a:xfrm>
          <a:prstGeom prst="rect">
            <a:avLst/>
          </a:prstGeom>
          <a:noFill/>
        </p:spPr>
        <p:txBody>
          <a:bodyPr wrap="square" rtlCol="0">
            <a:spAutoFit/>
          </a:bodyPr>
          <a:lstStyle/>
          <a:p>
            <a:pPr algn="ctr" fontAlgn="base"/>
            <a:r>
              <a:rPr lang="en-GB" sz="1155">
                <a:solidFill>
                  <a:srgbClr val="202124"/>
                </a:solidFill>
              </a:rPr>
              <a:t>“Trauma is an invisible force that shapes our lives. It is the way we live, the way we love and the way we make sense of the world. It is the root of our deepest wounds”</a:t>
            </a:r>
          </a:p>
          <a:p>
            <a:pPr algn="ctr" fontAlgn="base"/>
            <a:endParaRPr lang="en-GB" sz="1155">
              <a:solidFill>
                <a:srgbClr val="202124"/>
              </a:solidFill>
            </a:endParaRPr>
          </a:p>
          <a:p>
            <a:pPr algn="ctr" fontAlgn="base"/>
            <a:r>
              <a:rPr lang="en-GB" sz="1155">
                <a:solidFill>
                  <a:srgbClr val="202124"/>
                </a:solidFill>
              </a:rPr>
              <a:t>“Trauma is not what happened to you, but </a:t>
            </a:r>
            <a:r>
              <a:rPr lang="en-GB" sz="1155">
                <a:solidFill>
                  <a:srgbClr val="040C28"/>
                </a:solidFill>
              </a:rPr>
              <a:t>what happens inside you as a result of what happened to you</a:t>
            </a:r>
            <a:r>
              <a:rPr lang="en-GB" sz="1155">
                <a:solidFill>
                  <a:srgbClr val="202124"/>
                </a:solidFill>
              </a:rPr>
              <a:t>”</a:t>
            </a:r>
            <a:endParaRPr lang="en-GB" sz="1155" cap="all"/>
          </a:p>
          <a:p>
            <a:pPr algn="ctr" fontAlgn="base"/>
            <a:endParaRPr lang="en-GB" sz="1155" cap="all"/>
          </a:p>
          <a:p>
            <a:pPr algn="ctr" fontAlgn="base"/>
            <a:r>
              <a:rPr lang="en-GB" sz="1155" cap="all"/>
              <a:t>Dr Gabor Mate</a:t>
            </a:r>
          </a:p>
        </p:txBody>
      </p:sp>
      <p:sp>
        <p:nvSpPr>
          <p:cNvPr id="5" name="TextBox 4">
            <a:extLst>
              <a:ext uri="{FF2B5EF4-FFF2-40B4-BE49-F238E27FC236}">
                <a16:creationId xmlns:a16="http://schemas.microsoft.com/office/drawing/2014/main" id="{E717B08D-864C-C511-378F-A49BFB68E24F}"/>
              </a:ext>
            </a:extLst>
          </p:cNvPr>
          <p:cNvSpPr txBox="1"/>
          <p:nvPr/>
        </p:nvSpPr>
        <p:spPr>
          <a:xfrm>
            <a:off x="1682388" y="2635523"/>
            <a:ext cx="3534330" cy="4296667"/>
          </a:xfrm>
          <a:prstGeom prst="rect">
            <a:avLst/>
          </a:prstGeom>
          <a:noFill/>
        </p:spPr>
        <p:txBody>
          <a:bodyPr wrap="square" lIns="58652" tIns="29326" rIns="58652" bIns="29326" rtlCol="0" anchor="t">
            <a:spAutoFit/>
          </a:bodyPr>
          <a:lstStyle/>
          <a:p>
            <a:pPr>
              <a:lnSpc>
                <a:spcPct val="107000"/>
              </a:lnSpc>
              <a:spcAft>
                <a:spcPts val="513"/>
              </a:spcAft>
            </a:pPr>
            <a:r>
              <a:rPr lang="en-GB" sz="1026" kern="100">
                <a:latin typeface="Calibri" panose="020F0502020204030204" pitchFamily="34" charset="0"/>
                <a:ea typeface="Calibri" panose="020F0502020204030204" pitchFamily="34" charset="0"/>
                <a:cs typeface="Times New Roman" panose="02020603050405020304" pitchFamily="18" charset="0"/>
              </a:rPr>
              <a:t>Young people tell us they want adults Supporting them to:</a:t>
            </a:r>
          </a:p>
          <a:p>
            <a:pPr>
              <a:lnSpc>
                <a:spcPct val="107000"/>
              </a:lnSpc>
              <a:spcAft>
                <a:spcPts val="513"/>
              </a:spcAft>
            </a:pPr>
            <a:endParaRPr lang="en-GB" sz="1026" kern="100">
              <a:latin typeface="Calibri" panose="020F0502020204030204" pitchFamily="34" charset="0"/>
              <a:ea typeface="Calibri" panose="020F0502020204030204" pitchFamily="34" charset="0"/>
              <a:cs typeface="Times New Roman" panose="02020603050405020304" pitchFamily="18" charset="0"/>
            </a:endParaRPr>
          </a:p>
          <a:p>
            <a:pPr marL="219936" indent="-219936">
              <a:lnSpc>
                <a:spcPct val="107000"/>
              </a:lnSpc>
              <a:buFont typeface="Symbol" panose="05050102010706020507" pitchFamily="18" charset="2"/>
              <a:buChar char=""/>
            </a:pPr>
            <a:r>
              <a:rPr lang="en-GB" sz="1026" kern="100">
                <a:latin typeface="Calibri" panose="020F0502020204030204" pitchFamily="34" charset="0"/>
                <a:ea typeface="Calibri" panose="020F0502020204030204" pitchFamily="34" charset="0"/>
                <a:cs typeface="Times New Roman" panose="02020603050405020304" pitchFamily="18" charset="0"/>
              </a:rPr>
              <a:t>Know that everyone’s experience is different, and it doesn’t define who I am</a:t>
            </a:r>
          </a:p>
          <a:p>
            <a:pPr marL="219936" indent="-219936">
              <a:lnSpc>
                <a:spcPct val="107000"/>
              </a:lnSpc>
              <a:buFont typeface="Symbol" panose="05050102010706020507" pitchFamily="18" charset="2"/>
              <a:buChar char=""/>
            </a:pPr>
            <a:r>
              <a:rPr lang="en-GB" sz="1026" kern="100">
                <a:latin typeface="Calibri"/>
                <a:ea typeface="Calibri"/>
                <a:cs typeface="Times New Roman"/>
              </a:rPr>
              <a:t>Recognise all of my needs and see me as a whole person</a:t>
            </a:r>
          </a:p>
          <a:p>
            <a:pPr marL="219936" indent="-219936">
              <a:lnSpc>
                <a:spcPct val="107000"/>
              </a:lnSpc>
              <a:buFont typeface="Symbol" panose="05050102010706020507" pitchFamily="18" charset="2"/>
              <a:buChar char=""/>
            </a:pPr>
            <a:r>
              <a:rPr lang="en-GB" sz="1026" kern="100">
                <a:latin typeface="Calibri" panose="020F0502020204030204" pitchFamily="34" charset="0"/>
                <a:ea typeface="Calibri" panose="020F0502020204030204" pitchFamily="34" charset="0"/>
                <a:cs typeface="Times New Roman" panose="02020603050405020304" pitchFamily="18" charset="0"/>
              </a:rPr>
              <a:t>Understand my behaviour – when I’m shouting, crying, hiding, stealing, hitting out at myself or others, I’m just trying to make sense of everything I’ve gone through</a:t>
            </a:r>
          </a:p>
          <a:p>
            <a:pPr marL="219936" indent="-219936">
              <a:lnSpc>
                <a:spcPct val="107000"/>
              </a:lnSpc>
              <a:buFont typeface="Symbol" panose="05050102010706020507" pitchFamily="18" charset="2"/>
              <a:buChar char=""/>
            </a:pPr>
            <a:r>
              <a:rPr lang="en-GB" sz="1026" kern="100">
                <a:latin typeface="Calibri" panose="020F0502020204030204" pitchFamily="34" charset="0"/>
                <a:ea typeface="Calibri" panose="020F0502020204030204" pitchFamily="34" charset="0"/>
                <a:cs typeface="Times New Roman" panose="02020603050405020304" pitchFamily="18" charset="0"/>
              </a:rPr>
              <a:t>Find a way to communicate that works for me</a:t>
            </a:r>
          </a:p>
          <a:p>
            <a:pPr marL="219936" indent="-219936">
              <a:lnSpc>
                <a:spcPct val="107000"/>
              </a:lnSpc>
              <a:buFont typeface="Symbol" panose="05050102010706020507" pitchFamily="18" charset="2"/>
              <a:buChar char=""/>
            </a:pPr>
            <a:r>
              <a:rPr lang="en-GB" sz="1026" kern="100">
                <a:latin typeface="Calibri" panose="020F0502020204030204" pitchFamily="34" charset="0"/>
                <a:ea typeface="Calibri" panose="020F0502020204030204" pitchFamily="34" charset="0"/>
                <a:cs typeface="Times New Roman" panose="02020603050405020304" pitchFamily="18" charset="0"/>
              </a:rPr>
              <a:t>Include me in decisions about my life – ask me what I want to happen</a:t>
            </a:r>
          </a:p>
          <a:p>
            <a:pPr marL="219936" indent="-219936">
              <a:lnSpc>
                <a:spcPct val="107000"/>
              </a:lnSpc>
              <a:spcAft>
                <a:spcPts val="513"/>
              </a:spcAft>
              <a:buFont typeface="Symbol" panose="05050102010706020507" pitchFamily="18" charset="2"/>
              <a:buChar char=""/>
            </a:pPr>
            <a:r>
              <a:rPr lang="en-GB" sz="1026" kern="100">
                <a:latin typeface="Calibri" panose="020F0502020204030204" pitchFamily="34" charset="0"/>
                <a:ea typeface="Calibri" panose="020F0502020204030204" pitchFamily="34" charset="0"/>
                <a:cs typeface="Times New Roman" panose="02020603050405020304" pitchFamily="18" charset="0"/>
              </a:rPr>
              <a:t>Build on my strength and help me find new ways to recover</a:t>
            </a:r>
          </a:p>
          <a:p>
            <a:pPr marL="146624">
              <a:lnSpc>
                <a:spcPct val="107000"/>
              </a:lnSpc>
              <a:spcAft>
                <a:spcPts val="513"/>
              </a:spcAft>
            </a:pPr>
            <a:r>
              <a:rPr lang="en-GB" sz="1026" u="sng" kern="100">
                <a:solidFill>
                  <a:srgbClr val="0563C1"/>
                </a:solidFill>
                <a:latin typeface="Calibri"/>
                <a:ea typeface="Calibri"/>
                <a:cs typeface="Times New Roman"/>
                <a:hlinkClick r:id="rId6"/>
              </a:rPr>
              <a:t>Trauma and Mental Health | Guide For Parents | YoungMinds</a:t>
            </a:r>
            <a:endParaRPr lang="en-GB" sz="1026" kern="100">
              <a:latin typeface="Calibri"/>
              <a:ea typeface="Calibri"/>
              <a:cs typeface="Times New Roman"/>
            </a:endParaRPr>
          </a:p>
          <a:p>
            <a:pPr>
              <a:lnSpc>
                <a:spcPct val="107000"/>
              </a:lnSpc>
              <a:spcAft>
                <a:spcPts val="513"/>
              </a:spcAft>
            </a:pPr>
            <a:endParaRPr lang="en-GB" sz="1026"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513"/>
              </a:spcAft>
            </a:pPr>
            <a:r>
              <a:rPr lang="en-GB" sz="1026" kern="100">
                <a:latin typeface="Calibri"/>
                <a:ea typeface="Calibri"/>
                <a:cs typeface="Times New Roman"/>
              </a:rPr>
              <a:t>Accessing support for children and young people, parents &amp; carers and professionals working with families:</a:t>
            </a:r>
          </a:p>
          <a:p>
            <a:pPr marL="219936" indent="-219936">
              <a:lnSpc>
                <a:spcPct val="107000"/>
              </a:lnSpc>
              <a:buFont typeface="Symbol" panose="05050102010706020507" pitchFamily="18" charset="2"/>
              <a:buChar char=""/>
            </a:pPr>
            <a:r>
              <a:rPr lang="en-GB" sz="1026" kern="100">
                <a:latin typeface="Calibri" panose="020F0502020204030204" pitchFamily="34" charset="0"/>
                <a:ea typeface="Calibri" panose="020F0502020204030204" pitchFamily="34" charset="0"/>
                <a:cs typeface="Times New Roman" panose="02020603050405020304" pitchFamily="18" charset="0"/>
              </a:rPr>
              <a:t>Speak to school</a:t>
            </a:r>
          </a:p>
          <a:p>
            <a:pPr marL="219936" indent="-219936">
              <a:lnSpc>
                <a:spcPct val="107000"/>
              </a:lnSpc>
              <a:buFont typeface="Symbol" panose="05050102010706020507" pitchFamily="18" charset="2"/>
              <a:buChar char=""/>
            </a:pPr>
            <a:r>
              <a:rPr lang="en-GB" sz="1026" kern="100">
                <a:latin typeface="Calibri"/>
                <a:ea typeface="Calibri"/>
                <a:cs typeface="Times New Roman"/>
              </a:rPr>
              <a:t>Speak to the General Practitioner</a:t>
            </a:r>
            <a:endParaRPr lang="en-GB" sz="1026" kern="100">
              <a:latin typeface="Calibri" panose="020F0502020204030204" pitchFamily="34" charset="0"/>
              <a:ea typeface="Calibri" panose="020F0502020204030204" pitchFamily="34" charset="0"/>
              <a:cs typeface="Times New Roman" panose="02020603050405020304" pitchFamily="18" charset="0"/>
            </a:endParaRPr>
          </a:p>
          <a:p>
            <a:pPr marL="219936" indent="-219936">
              <a:lnSpc>
                <a:spcPct val="107000"/>
              </a:lnSpc>
              <a:spcAft>
                <a:spcPts val="513"/>
              </a:spcAft>
              <a:buFont typeface="Symbol" panose="05050102010706020507" pitchFamily="18" charset="2"/>
              <a:buChar char=""/>
            </a:pPr>
            <a:r>
              <a:rPr lang="en-GB" sz="1026" kern="100">
                <a:latin typeface="Calibri" panose="020F0502020204030204" pitchFamily="34" charset="0"/>
                <a:ea typeface="Calibri" panose="020F0502020204030204" pitchFamily="34" charset="0"/>
                <a:cs typeface="Times New Roman" panose="02020603050405020304" pitchFamily="18" charset="0"/>
              </a:rPr>
              <a:t>Emotional support services </a:t>
            </a:r>
          </a:p>
          <a:p>
            <a:pPr>
              <a:lnSpc>
                <a:spcPct val="107000"/>
              </a:lnSpc>
              <a:spcAft>
                <a:spcPts val="513"/>
              </a:spcAft>
            </a:pPr>
            <a:r>
              <a:rPr lang="en-GB" sz="1026" u="sng" kern="100">
                <a:solidFill>
                  <a:srgbClr val="0563C1"/>
                </a:solidFill>
                <a:latin typeface="Calibri"/>
                <a:ea typeface="Calibri"/>
                <a:cs typeface="Times New Roman"/>
                <a:hlinkClick r:id="rId7"/>
              </a:rPr>
              <a:t>BeeU :: Midlands Partnership University NHS Foundation Trust (mpft.nhs.uk)</a:t>
            </a:r>
            <a:r>
              <a:rPr lang="en-GB" sz="1026" kern="100">
                <a:latin typeface="Calibri"/>
                <a:ea typeface="Calibri"/>
                <a:cs typeface="Times New Roman"/>
              </a:rPr>
              <a:t> </a:t>
            </a:r>
            <a:endParaRPr lang="en-GB" sz="1026" kern="100">
              <a:latin typeface="Calibri" panose="020F0502020204030204" pitchFamily="34" charset="0"/>
              <a:ea typeface="Calibri" panose="020F0502020204030204" pitchFamily="34" charset="0"/>
              <a:cs typeface="Times New Roman" panose="02020603050405020304" pitchFamily="18" charset="0"/>
            </a:endParaRPr>
          </a:p>
          <a:p>
            <a:endParaRPr lang="en-GB" sz="1155"/>
          </a:p>
        </p:txBody>
      </p:sp>
    </p:spTree>
    <p:extLst>
      <p:ext uri="{BB962C8B-B14F-4D97-AF65-F5344CB8AC3E}">
        <p14:creationId xmlns:p14="http://schemas.microsoft.com/office/powerpoint/2010/main" val="2725318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7177352-5193-364C-8817-E19A14E27921}"/>
              </a:ext>
            </a:extLst>
          </p:cNvPr>
          <p:cNvSpPr/>
          <p:nvPr/>
        </p:nvSpPr>
        <p:spPr>
          <a:xfrm>
            <a:off x="7694978" y="991491"/>
            <a:ext cx="3028262" cy="2613778"/>
          </a:xfrm>
          <a:prstGeom prst="roundRect">
            <a:avLst>
              <a:gd name="adj" fmla="val 4442"/>
            </a:avLst>
          </a:prstGeom>
          <a:solidFill>
            <a:schemeClr val="bg1"/>
          </a:solidFill>
          <a:ln w="63500">
            <a:solidFill>
              <a:srgbClr val="90E4E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5" name="Rounded Rectangle 34">
            <a:extLst>
              <a:ext uri="{FF2B5EF4-FFF2-40B4-BE49-F238E27FC236}">
                <a16:creationId xmlns:a16="http://schemas.microsoft.com/office/drawing/2014/main" id="{EAC4BFA6-A7B7-D546-A8AF-5857BD8894E4}"/>
              </a:ext>
            </a:extLst>
          </p:cNvPr>
          <p:cNvSpPr/>
          <p:nvPr/>
        </p:nvSpPr>
        <p:spPr>
          <a:xfrm>
            <a:off x="1455469" y="3077196"/>
            <a:ext cx="3028262" cy="1490542"/>
          </a:xfrm>
          <a:prstGeom prst="roundRect">
            <a:avLst>
              <a:gd name="adj" fmla="val 4442"/>
            </a:avLst>
          </a:prstGeom>
          <a:solidFill>
            <a:schemeClr val="bg1"/>
          </a:solidFill>
          <a:ln w="63500">
            <a:solidFill>
              <a:srgbClr val="FF696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6" name="Rounded Rectangle 35">
            <a:extLst>
              <a:ext uri="{FF2B5EF4-FFF2-40B4-BE49-F238E27FC236}">
                <a16:creationId xmlns:a16="http://schemas.microsoft.com/office/drawing/2014/main" id="{6ECB551B-6C00-EC44-87DE-ECEE39377E75}"/>
              </a:ext>
            </a:extLst>
          </p:cNvPr>
          <p:cNvSpPr/>
          <p:nvPr/>
        </p:nvSpPr>
        <p:spPr>
          <a:xfrm>
            <a:off x="7694978" y="3706412"/>
            <a:ext cx="3028262" cy="2911320"/>
          </a:xfrm>
          <a:prstGeom prst="roundRect">
            <a:avLst>
              <a:gd name="adj" fmla="val 4442"/>
            </a:avLst>
          </a:prstGeom>
          <a:solidFill>
            <a:schemeClr val="bg1"/>
          </a:solid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7" name="Rounded Rectangle 36">
            <a:extLst>
              <a:ext uri="{FF2B5EF4-FFF2-40B4-BE49-F238E27FC236}">
                <a16:creationId xmlns:a16="http://schemas.microsoft.com/office/drawing/2014/main" id="{8ACE1DD9-79DA-B240-8D64-3489F6ED1A84}"/>
              </a:ext>
            </a:extLst>
          </p:cNvPr>
          <p:cNvSpPr/>
          <p:nvPr/>
        </p:nvSpPr>
        <p:spPr>
          <a:xfrm>
            <a:off x="4597475" y="4869218"/>
            <a:ext cx="3028262" cy="1748513"/>
          </a:xfrm>
          <a:prstGeom prst="roundRect">
            <a:avLst>
              <a:gd name="adj" fmla="val 4442"/>
            </a:avLst>
          </a:prstGeom>
          <a:solidFill>
            <a:schemeClr val="bg1"/>
          </a:solidFill>
          <a:ln w="63500">
            <a:solidFill>
              <a:srgbClr val="CFEC7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5"/>
              <a:t>website.</a:t>
            </a:r>
            <a:endParaRPr lang="en-US" sz="1155"/>
          </a:p>
        </p:txBody>
      </p:sp>
      <p:sp>
        <p:nvSpPr>
          <p:cNvPr id="38" name="Rounded Rectangle 37">
            <a:extLst>
              <a:ext uri="{FF2B5EF4-FFF2-40B4-BE49-F238E27FC236}">
                <a16:creationId xmlns:a16="http://schemas.microsoft.com/office/drawing/2014/main" id="{42D950A7-32B1-2147-B747-E8FA968E50E2}"/>
              </a:ext>
            </a:extLst>
          </p:cNvPr>
          <p:cNvSpPr/>
          <p:nvPr/>
        </p:nvSpPr>
        <p:spPr>
          <a:xfrm>
            <a:off x="1423182" y="4687747"/>
            <a:ext cx="3065593" cy="1929985"/>
          </a:xfrm>
          <a:prstGeom prst="roundRect">
            <a:avLst>
              <a:gd name="adj" fmla="val 4442"/>
            </a:avLst>
          </a:prstGeom>
          <a:solidFill>
            <a:schemeClr val="bg1"/>
          </a:solidFill>
          <a:ln w="63500">
            <a:solidFill>
              <a:srgbClr val="E9B88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9" name="Rounded Rectangle 38">
            <a:extLst>
              <a:ext uri="{FF2B5EF4-FFF2-40B4-BE49-F238E27FC236}">
                <a16:creationId xmlns:a16="http://schemas.microsoft.com/office/drawing/2014/main" id="{1A85DF91-ECB6-234A-8930-9318D6A05FD5}"/>
              </a:ext>
            </a:extLst>
          </p:cNvPr>
          <p:cNvSpPr/>
          <p:nvPr/>
        </p:nvSpPr>
        <p:spPr>
          <a:xfrm>
            <a:off x="1423182" y="991490"/>
            <a:ext cx="3028262" cy="1906823"/>
          </a:xfrm>
          <a:prstGeom prst="roundRect">
            <a:avLst>
              <a:gd name="adj" fmla="val 4442"/>
            </a:avLst>
          </a:prstGeom>
          <a:solidFill>
            <a:schemeClr val="bg1"/>
          </a:solidFill>
          <a:ln w="63500">
            <a:solidFill>
              <a:srgbClr val="CB7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40" name="Rounded Rectangle 39">
            <a:extLst>
              <a:ext uri="{FF2B5EF4-FFF2-40B4-BE49-F238E27FC236}">
                <a16:creationId xmlns:a16="http://schemas.microsoft.com/office/drawing/2014/main" id="{64736013-0354-EF40-B5DA-C923D3CA9B61}"/>
              </a:ext>
            </a:extLst>
          </p:cNvPr>
          <p:cNvSpPr/>
          <p:nvPr/>
        </p:nvSpPr>
        <p:spPr>
          <a:xfrm>
            <a:off x="4581868" y="991490"/>
            <a:ext cx="3028262" cy="1899179"/>
          </a:xfrm>
          <a:prstGeom prst="roundRect">
            <a:avLst>
              <a:gd name="adj" fmla="val 4442"/>
            </a:avLst>
          </a:prstGeom>
          <a:solidFill>
            <a:schemeClr val="bg1"/>
          </a:solidFill>
          <a:ln w="63500">
            <a:solidFill>
              <a:srgbClr val="786BD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pic>
        <p:nvPicPr>
          <p:cNvPr id="22" name="Picture 21">
            <a:extLst>
              <a:ext uri="{FF2B5EF4-FFF2-40B4-BE49-F238E27FC236}">
                <a16:creationId xmlns:a16="http://schemas.microsoft.com/office/drawing/2014/main" id="{2A35B9BF-CF0E-9C4D-B48E-B76AFD363614}"/>
              </a:ext>
            </a:extLst>
          </p:cNvPr>
          <p:cNvPicPr>
            <a:picLocks noChangeAspect="1"/>
          </p:cNvPicPr>
          <p:nvPr/>
        </p:nvPicPr>
        <p:blipFill>
          <a:blip r:embed="rId2"/>
          <a:stretch>
            <a:fillRect/>
          </a:stretch>
        </p:blipFill>
        <p:spPr>
          <a:xfrm>
            <a:off x="5933208" y="4369040"/>
            <a:ext cx="276967" cy="333990"/>
          </a:xfrm>
          <a:prstGeom prst="rect">
            <a:avLst/>
          </a:prstGeom>
        </p:spPr>
      </p:pic>
      <p:sp>
        <p:nvSpPr>
          <p:cNvPr id="32" name="TextBox 31">
            <a:extLst>
              <a:ext uri="{FF2B5EF4-FFF2-40B4-BE49-F238E27FC236}">
                <a16:creationId xmlns:a16="http://schemas.microsoft.com/office/drawing/2014/main" id="{39C983F3-39D0-554B-9F9E-55B91B9093FC}"/>
              </a:ext>
            </a:extLst>
          </p:cNvPr>
          <p:cNvSpPr txBox="1"/>
          <p:nvPr/>
        </p:nvSpPr>
        <p:spPr>
          <a:xfrm>
            <a:off x="1430986" y="1007375"/>
            <a:ext cx="2967993" cy="1928028"/>
          </a:xfrm>
          <a:prstGeom prst="rect">
            <a:avLst/>
          </a:prstGeom>
          <a:noFill/>
        </p:spPr>
        <p:txBody>
          <a:bodyPr wrap="square" rtlCol="0">
            <a:spAutoFit/>
          </a:bodyPr>
          <a:lstStyle/>
          <a:p>
            <a:pPr marL="219936" indent="-219936">
              <a:buAutoNum type="arabicPeriod"/>
            </a:pPr>
            <a:r>
              <a:rPr lang="en-GB" sz="1026" b="1">
                <a:latin typeface="Arial" panose="020B0604020202020204" pitchFamily="34" charset="0"/>
                <a:cs typeface="Arial" panose="020B0604020202020204" pitchFamily="34" charset="0"/>
              </a:rPr>
              <a:t>What is professional curiosity? </a:t>
            </a:r>
          </a:p>
          <a:p>
            <a:pPr marL="219936" indent="-219936">
              <a:buAutoNum type="arabicPeriod"/>
            </a:pPr>
            <a:endParaRPr lang="en-GB" sz="1026">
              <a:latin typeface="Arial" panose="020B0604020202020204" pitchFamily="34" charset="0"/>
              <a:cs typeface="Arial" panose="020B0604020202020204" pitchFamily="34" charset="0"/>
            </a:endParaRPr>
          </a:p>
          <a:p>
            <a:pPr algn="just"/>
            <a:r>
              <a:rPr lang="en-GB" sz="898">
                <a:latin typeface="Arial" panose="020B0604020202020204" pitchFamily="34" charset="0"/>
                <a:cs typeface="Arial" panose="020B0604020202020204" pitchFamily="34" charset="0"/>
              </a:rPr>
              <a:t>“Professional Curiosity is a combination if looking, listening, asking direct questions, and reflecting on information received”. (Quote: Worcestershire Childrens Safeguarding Board). It is a golden thread through all Safeguarding Partnership learning reviews and audits and is an essential part of safeguarding. Nurturing professional curiosity is a fundamental aspect of working together to keep children, young people and adults safe. A lack of professional curiosity can lead to missed opportunities to identify less obvious indicators of vulnerability/significant harm. </a:t>
            </a:r>
          </a:p>
        </p:txBody>
      </p:sp>
      <p:sp>
        <p:nvSpPr>
          <p:cNvPr id="42" name="TextBox 41">
            <a:extLst>
              <a:ext uri="{FF2B5EF4-FFF2-40B4-BE49-F238E27FC236}">
                <a16:creationId xmlns:a16="http://schemas.microsoft.com/office/drawing/2014/main" id="{E6A2FF2E-8536-B344-802F-A1F7C3B73486}"/>
              </a:ext>
            </a:extLst>
          </p:cNvPr>
          <p:cNvSpPr txBox="1"/>
          <p:nvPr/>
        </p:nvSpPr>
        <p:spPr>
          <a:xfrm>
            <a:off x="1463483" y="3065852"/>
            <a:ext cx="2971983" cy="1947713"/>
          </a:xfrm>
          <a:prstGeom prst="rect">
            <a:avLst/>
          </a:prstGeom>
          <a:noFill/>
        </p:spPr>
        <p:txBody>
          <a:bodyPr wrap="square" rtlCol="0">
            <a:spAutoFit/>
          </a:bodyPr>
          <a:lstStyle/>
          <a:p>
            <a:pPr marL="219936" indent="-219936">
              <a:buAutoNum type="arabicPeriod" startAt="7"/>
            </a:pPr>
            <a:r>
              <a:rPr lang="en-GB" sz="1026" b="1">
                <a:latin typeface="Arial" panose="020B0604020202020204" pitchFamily="34" charset="0"/>
                <a:cs typeface="Arial" panose="020B0604020202020204" pitchFamily="34" charset="0"/>
              </a:rPr>
              <a:t>Top tips</a:t>
            </a:r>
          </a:p>
          <a:p>
            <a:pPr marL="219936" indent="-219936">
              <a:buAutoNum type="arabicPeriod" startAt="7"/>
            </a:pPr>
            <a:endParaRPr lang="en-GB" sz="898">
              <a:latin typeface="Arial" panose="020B0604020202020204" pitchFamily="34" charset="0"/>
              <a:cs typeface="Arial" panose="020B0604020202020204" pitchFamily="34" charset="0"/>
            </a:endParaRPr>
          </a:p>
          <a:p>
            <a:pPr marL="183280"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Be watchful for disguised compliance</a:t>
            </a:r>
          </a:p>
          <a:p>
            <a:pPr marL="183280"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Using motivation interviewing techniques</a:t>
            </a:r>
          </a:p>
          <a:p>
            <a:pPr marL="183280"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Appreciate the impact of lived experiences on someone’s ability to be open and honest</a:t>
            </a:r>
          </a:p>
          <a:p>
            <a:pPr marL="183280"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Think outside of the box </a:t>
            </a:r>
          </a:p>
          <a:p>
            <a:pPr marL="183280"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Actively listen</a:t>
            </a:r>
          </a:p>
          <a:p>
            <a:pPr marL="183280" indent="-183280">
              <a:buFont typeface="Arial" panose="020B0604020202020204" pitchFamily="34" charset="0"/>
              <a:buChar char="•"/>
            </a:pPr>
            <a:r>
              <a:rPr lang="en-GB" sz="898">
                <a:latin typeface="Arial" panose="020B0604020202020204" pitchFamily="34" charset="0"/>
                <a:cs typeface="Arial" panose="020B0604020202020204" pitchFamily="34" charset="0"/>
              </a:rPr>
              <a:t>Use all of your senses (sight/hearing/smell/touch)</a:t>
            </a:r>
          </a:p>
          <a:p>
            <a:pPr marL="183280" indent="-183280">
              <a:buFont typeface="Arial" panose="020B0604020202020204" pitchFamily="34" charset="0"/>
              <a:buChar char="•"/>
            </a:pPr>
            <a:r>
              <a:rPr lang="en-GB" sz="898">
                <a:latin typeface="Arial" panose="020B0604020202020204" pitchFamily="34" charset="0"/>
                <a:cs typeface="Arial" panose="020B0604020202020204" pitchFamily="34" charset="0"/>
              </a:rPr>
              <a:t>Think the unthinkable</a:t>
            </a:r>
          </a:p>
          <a:p>
            <a:pPr marL="183280" indent="-183280" algn="just">
              <a:buFont typeface="Arial" panose="020B0604020202020204" pitchFamily="34" charset="0"/>
              <a:buChar char="•"/>
            </a:pPr>
            <a:endParaRPr lang="en-GB" sz="898">
              <a:latin typeface="Arial" panose="020B0604020202020204" pitchFamily="34" charset="0"/>
              <a:cs typeface="Arial" panose="020B0604020202020204" pitchFamily="34" charset="0"/>
            </a:endParaRPr>
          </a:p>
          <a:p>
            <a:pPr algn="just"/>
            <a:endParaRPr lang="en-GB" sz="1026">
              <a:latin typeface="Arial" panose="020B0604020202020204" pitchFamily="34" charset="0"/>
              <a:cs typeface="Arial" panose="020B0604020202020204" pitchFamily="34" charset="0"/>
            </a:endParaRPr>
          </a:p>
          <a:p>
            <a:endParaRPr lang="en-GB" sz="1026" b="1">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35D5080D-642F-C048-9653-850984CA86A5}"/>
              </a:ext>
            </a:extLst>
          </p:cNvPr>
          <p:cNvSpPr txBox="1"/>
          <p:nvPr/>
        </p:nvSpPr>
        <p:spPr>
          <a:xfrm>
            <a:off x="4614075" y="4962657"/>
            <a:ext cx="2973315" cy="1651671"/>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5.	Think family </a:t>
            </a:r>
          </a:p>
          <a:p>
            <a:pPr marL="219936" indent="-219936" algn="just">
              <a:buAutoNum type="arabicPeriod" startAt="6"/>
            </a:pPr>
            <a:endParaRPr lang="en-GB" sz="1026">
              <a:latin typeface="Arial" panose="020B0604020202020204" pitchFamily="34" charset="0"/>
              <a:cs typeface="Arial" panose="020B0604020202020204" pitchFamily="34" charset="0"/>
            </a:endParaRPr>
          </a:p>
          <a:p>
            <a:pPr algn="just"/>
            <a:r>
              <a:rPr lang="en-GB" sz="898">
                <a:latin typeface="Arial" panose="020B0604020202020204" pitchFamily="34" charset="0"/>
                <a:cs typeface="Arial" panose="020B0604020202020204" pitchFamily="34" charset="0"/>
              </a:rPr>
              <a:t>A Think Family approach to safeguarding work with children and adults and their families is essential. When completing assessments we need to take opportunities to see, feel and recognise risk and enquire deeper. Being open minded and curious will help to make an informed decision about the child’s, adult’s or families’ lived experiences. Analyse all available information and record all concerns and considerations.</a:t>
            </a:r>
          </a:p>
        </p:txBody>
      </p:sp>
      <p:sp>
        <p:nvSpPr>
          <p:cNvPr id="48" name="TextBox 47">
            <a:extLst>
              <a:ext uri="{FF2B5EF4-FFF2-40B4-BE49-F238E27FC236}">
                <a16:creationId xmlns:a16="http://schemas.microsoft.com/office/drawing/2014/main" id="{650E5B87-2D2B-9042-899A-E439688525B5}"/>
              </a:ext>
            </a:extLst>
          </p:cNvPr>
          <p:cNvSpPr txBox="1"/>
          <p:nvPr/>
        </p:nvSpPr>
        <p:spPr>
          <a:xfrm>
            <a:off x="7707356" y="3738680"/>
            <a:ext cx="2982686" cy="2480744"/>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4.	What to ask </a:t>
            </a:r>
          </a:p>
          <a:p>
            <a:endParaRPr lang="en-GB" sz="1026">
              <a:latin typeface="Arial" panose="020B0604020202020204" pitchFamily="34" charset="0"/>
              <a:cs typeface="Arial" panose="020B0604020202020204" pitchFamily="34" charset="0"/>
            </a:endParaRPr>
          </a:p>
          <a:p>
            <a:pPr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Ask: Are there direct questions you could ask when you meet this adult/family which will provide more information about the vulnerability of individual family members. Here are some examples:</a:t>
            </a:r>
          </a:p>
          <a:p>
            <a:pPr indent="-183280" algn="just">
              <a:buFont typeface="Arial" panose="020B0604020202020204" pitchFamily="34" charset="0"/>
              <a:buChar char="•"/>
            </a:pPr>
            <a:endParaRPr lang="en-GB" sz="898">
              <a:latin typeface="Arial" panose="020B0604020202020204" pitchFamily="34" charset="0"/>
              <a:cs typeface="Arial" panose="020B0604020202020204" pitchFamily="34" charset="0"/>
            </a:endParaRPr>
          </a:p>
          <a:p>
            <a:pPr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How do you spend a typical day? Who do you live with? When were you last happy? What do you look forward to? How did you get that injury? Who is this with you? When do you feel safe? </a:t>
            </a:r>
          </a:p>
          <a:p>
            <a:pPr indent="-183280" algn="just">
              <a:buFont typeface="Arial" panose="020B0604020202020204" pitchFamily="34" charset="0"/>
              <a:buChar char="•"/>
            </a:pPr>
            <a:endParaRPr lang="en-GB" sz="898">
              <a:latin typeface="Arial" panose="020B0604020202020204" pitchFamily="34" charset="0"/>
              <a:cs typeface="Arial" panose="020B0604020202020204" pitchFamily="34" charset="0"/>
            </a:endParaRPr>
          </a:p>
          <a:p>
            <a:pPr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Check out: Are other professionals involved? Have other professionals seen the same as you? Are professionals being told the same or different things? Are others concerned? If so, what action has been taken and by whom? </a:t>
            </a: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3"/>
          <a:stretch>
            <a:fillRect/>
          </a:stretch>
        </p:blipFill>
        <p:spPr>
          <a:xfrm>
            <a:off x="8621190" y="60094"/>
            <a:ext cx="1888422" cy="830254"/>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1499363" y="108375"/>
            <a:ext cx="6863367" cy="693246"/>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1499363" y="267389"/>
            <a:ext cx="6914596" cy="388440"/>
          </a:xfrm>
          <a:prstGeom prst="rect">
            <a:avLst/>
          </a:prstGeom>
          <a:noFill/>
        </p:spPr>
        <p:txBody>
          <a:bodyPr wrap="square" rtlCol="0">
            <a:spAutoFit/>
          </a:bodyPr>
          <a:lstStyle/>
          <a:p>
            <a:pPr algn="ctr"/>
            <a:r>
              <a:rPr lang="en-GB" sz="1924" b="1">
                <a:latin typeface="Arial" panose="020B0604020202020204" pitchFamily="34" charset="0"/>
                <a:cs typeface="Arial" panose="020B0604020202020204" pitchFamily="34" charset="0"/>
              </a:rPr>
              <a:t>Professional Curiosity</a:t>
            </a:r>
            <a:endParaRPr lang="en-GB" sz="1924">
              <a:latin typeface="Arial" panose="020B0604020202020204" pitchFamily="34" charset="0"/>
              <a:cs typeface="Arial" panose="020B0604020202020204" pitchFamily="34" charset="0"/>
            </a:endParaRPr>
          </a:p>
        </p:txBody>
      </p:sp>
      <p:pic>
        <p:nvPicPr>
          <p:cNvPr id="1026" name="Picture 2" descr="What is a Seven Minute Brief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0069" y="3065126"/>
            <a:ext cx="1647411" cy="16474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707355" y="1019123"/>
            <a:ext cx="2982686" cy="2480744"/>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3.	Use your senses!</a:t>
            </a:r>
          </a:p>
          <a:p>
            <a:r>
              <a:rPr lang="en-GB" sz="1026">
                <a:latin typeface="Arial" panose="020B0604020202020204" pitchFamily="34" charset="0"/>
                <a:cs typeface="Arial" panose="020B0604020202020204" pitchFamily="34" charset="0"/>
              </a:rPr>
              <a:t> </a:t>
            </a:r>
          </a:p>
          <a:p>
            <a:pPr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Look: Is there anything about what you see when you meet with this adult/ family which prompts questions/makes you feel uneasy? </a:t>
            </a:r>
          </a:p>
          <a:p>
            <a:pPr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Looking beyond prejudice</a:t>
            </a:r>
          </a:p>
          <a:p>
            <a:pPr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Are you observing any behaviour which is indicative of abuse or neglect? </a:t>
            </a:r>
          </a:p>
          <a:p>
            <a:pPr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Does what you see support or contradict what you’re being told? </a:t>
            </a:r>
          </a:p>
          <a:p>
            <a:pPr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Listen: Are you being told anything which needs further clarification? </a:t>
            </a:r>
          </a:p>
          <a:p>
            <a:pPr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Are you concerned about what you hear family members say to each other?</a:t>
            </a:r>
          </a:p>
          <a:p>
            <a:pPr indent="-183280" algn="just">
              <a:buFont typeface="Arial" panose="020B0604020202020204" pitchFamily="34" charset="0"/>
              <a:buChar char="•"/>
            </a:pPr>
            <a:r>
              <a:rPr lang="en-GB" sz="898">
                <a:latin typeface="Arial" panose="020B0604020202020204" pitchFamily="34" charset="0"/>
                <a:cs typeface="Arial" panose="020B0604020202020204" pitchFamily="34" charset="0"/>
              </a:rPr>
              <a:t> Is someone in this family trying to tell you something but is finding it difficult to express themselves?</a:t>
            </a:r>
          </a:p>
        </p:txBody>
      </p:sp>
      <p:sp>
        <p:nvSpPr>
          <p:cNvPr id="6" name="TextBox 5"/>
          <p:cNvSpPr txBox="1"/>
          <p:nvPr/>
        </p:nvSpPr>
        <p:spPr>
          <a:xfrm>
            <a:off x="4581869" y="1055641"/>
            <a:ext cx="3005521" cy="1770165"/>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2.	Why it matters?</a:t>
            </a:r>
          </a:p>
          <a:p>
            <a:endParaRPr lang="en-GB" sz="898">
              <a:latin typeface="Arial" panose="020B0604020202020204" pitchFamily="34" charset="0"/>
              <a:cs typeface="Arial" panose="020B0604020202020204" pitchFamily="34" charset="0"/>
            </a:endParaRPr>
          </a:p>
          <a:p>
            <a:pPr algn="just"/>
            <a:r>
              <a:rPr lang="en-GB" sz="898">
                <a:latin typeface="Arial" panose="020B0604020202020204" pitchFamily="34" charset="0"/>
                <a:cs typeface="Arial" panose="020B0604020202020204" pitchFamily="34" charset="0"/>
              </a:rPr>
              <a:t>Incorrect assumptions can be made in assessments of needs and risk which could lead to wrong interventions for individuals and families. It is natural to want to believe the best of a family, thinking the unthinkable does not mean assuming the worst. It means keeping an open mind, thinking objectively about the evidence presented. Professional curiosity involves using more than one source of information, using appropriate language, tools, and settings. Information sharing comes up as an issue in 98% of statutory case reviews!</a:t>
            </a:r>
            <a:endParaRPr lang="en-GB" sz="1026">
              <a:latin typeface="Arial" panose="020B0604020202020204" pitchFamily="34" charset="0"/>
              <a:cs typeface="Arial" panose="020B0604020202020204" pitchFamily="34" charset="0"/>
            </a:endParaRPr>
          </a:p>
        </p:txBody>
      </p:sp>
      <p:sp>
        <p:nvSpPr>
          <p:cNvPr id="7" name="TextBox 6"/>
          <p:cNvSpPr txBox="1"/>
          <p:nvPr/>
        </p:nvSpPr>
        <p:spPr>
          <a:xfrm>
            <a:off x="1454873" y="4703031"/>
            <a:ext cx="2944105" cy="1928028"/>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6.	Be self aware in your practice</a:t>
            </a:r>
          </a:p>
          <a:p>
            <a:endParaRPr lang="en-GB" sz="1026">
              <a:latin typeface="Arial" panose="020B0604020202020204" pitchFamily="34" charset="0"/>
              <a:cs typeface="Arial" panose="020B0604020202020204" pitchFamily="34" charset="0"/>
            </a:endParaRPr>
          </a:p>
          <a:p>
            <a:pPr algn="just"/>
            <a:r>
              <a:rPr lang="en-GB" sz="898">
                <a:latin typeface="Arial" panose="020B0604020202020204" pitchFamily="34" charset="0"/>
                <a:cs typeface="Arial" panose="020B0604020202020204" pitchFamily="34" charset="0"/>
              </a:rPr>
              <a:t>Professionals need to have a degree of caution in their judgements and triangulate information. This means seeking independent confirmation of individuals’ accounts and weighing up details from a range of sources or practitioners, particularly when there appear to be discrepancies. Professionals need to be aware of their own values without letting them influence their decision making and practice in a way that is non-judgemental and anti-discriminatory. People can be convincing and it’s really easy to take them at face value. </a:t>
            </a:r>
          </a:p>
        </p:txBody>
      </p:sp>
    </p:spTree>
    <p:extLst>
      <p:ext uri="{BB962C8B-B14F-4D97-AF65-F5344CB8AC3E}">
        <p14:creationId xmlns:p14="http://schemas.microsoft.com/office/powerpoint/2010/main" val="19888365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diagram&#10;&#10;AI-generated content may be incorrect.">
            <a:extLst>
              <a:ext uri="{FF2B5EF4-FFF2-40B4-BE49-F238E27FC236}">
                <a16:creationId xmlns:a16="http://schemas.microsoft.com/office/drawing/2014/main" id="{C4ED5ED7-FF64-008C-DB1C-89582B521108}"/>
              </a:ext>
            </a:extLst>
          </p:cNvPr>
          <p:cNvPicPr>
            <a:picLocks noChangeAspect="1"/>
          </p:cNvPicPr>
          <p:nvPr/>
        </p:nvPicPr>
        <p:blipFill>
          <a:blip r:embed="rId2"/>
          <a:stretch>
            <a:fillRect/>
          </a:stretch>
        </p:blipFill>
        <p:spPr>
          <a:xfrm>
            <a:off x="-105888" y="0"/>
            <a:ext cx="12297887" cy="6875221"/>
          </a:xfrm>
          <a:prstGeom prst="rect">
            <a:avLst/>
          </a:prstGeom>
        </p:spPr>
      </p:pic>
    </p:spTree>
    <p:extLst>
      <p:ext uri="{BB962C8B-B14F-4D97-AF65-F5344CB8AC3E}">
        <p14:creationId xmlns:p14="http://schemas.microsoft.com/office/powerpoint/2010/main" val="4229184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7177352-5193-364C-8817-E19A14E27921}"/>
              </a:ext>
            </a:extLst>
          </p:cNvPr>
          <p:cNvSpPr/>
          <p:nvPr/>
        </p:nvSpPr>
        <p:spPr>
          <a:xfrm>
            <a:off x="7466470" y="991491"/>
            <a:ext cx="3366455" cy="2805786"/>
          </a:xfrm>
          <a:prstGeom prst="roundRect">
            <a:avLst>
              <a:gd name="adj" fmla="val 4442"/>
            </a:avLst>
          </a:prstGeom>
          <a:solidFill>
            <a:schemeClr val="bg1"/>
          </a:solidFill>
          <a:ln w="63500">
            <a:solidFill>
              <a:srgbClr val="90E4E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5" name="Rounded Rectangle 34">
            <a:extLst>
              <a:ext uri="{FF2B5EF4-FFF2-40B4-BE49-F238E27FC236}">
                <a16:creationId xmlns:a16="http://schemas.microsoft.com/office/drawing/2014/main" id="{EAC4BFA6-A7B7-D546-A8AF-5857BD8894E4}"/>
              </a:ext>
            </a:extLst>
          </p:cNvPr>
          <p:cNvSpPr/>
          <p:nvPr/>
        </p:nvSpPr>
        <p:spPr>
          <a:xfrm>
            <a:off x="1349939" y="2904269"/>
            <a:ext cx="3101385" cy="1791539"/>
          </a:xfrm>
          <a:prstGeom prst="roundRect">
            <a:avLst>
              <a:gd name="adj" fmla="val 4442"/>
            </a:avLst>
          </a:prstGeom>
          <a:solidFill>
            <a:schemeClr val="bg1"/>
          </a:solidFill>
          <a:ln w="63500">
            <a:solidFill>
              <a:srgbClr val="FF696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6" name="Rounded Rectangle 35">
            <a:extLst>
              <a:ext uri="{FF2B5EF4-FFF2-40B4-BE49-F238E27FC236}">
                <a16:creationId xmlns:a16="http://schemas.microsoft.com/office/drawing/2014/main" id="{6ECB551B-6C00-EC44-87DE-ECEE39377E75}"/>
              </a:ext>
            </a:extLst>
          </p:cNvPr>
          <p:cNvSpPr/>
          <p:nvPr/>
        </p:nvSpPr>
        <p:spPr>
          <a:xfrm>
            <a:off x="7429961" y="3935024"/>
            <a:ext cx="3403016" cy="2801609"/>
          </a:xfrm>
          <a:prstGeom prst="roundRect">
            <a:avLst>
              <a:gd name="adj" fmla="val 4442"/>
            </a:avLst>
          </a:prstGeom>
          <a:solidFill>
            <a:schemeClr val="bg1"/>
          </a:solid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7" name="Rounded Rectangle 36">
            <a:extLst>
              <a:ext uri="{FF2B5EF4-FFF2-40B4-BE49-F238E27FC236}">
                <a16:creationId xmlns:a16="http://schemas.microsoft.com/office/drawing/2014/main" id="{8ACE1DD9-79DA-B240-8D64-3489F6ED1A84}"/>
              </a:ext>
            </a:extLst>
          </p:cNvPr>
          <p:cNvSpPr/>
          <p:nvPr/>
        </p:nvSpPr>
        <p:spPr>
          <a:xfrm>
            <a:off x="4579207" y="4063988"/>
            <a:ext cx="2735770" cy="2672615"/>
          </a:xfrm>
          <a:prstGeom prst="roundRect">
            <a:avLst>
              <a:gd name="adj" fmla="val 4442"/>
            </a:avLst>
          </a:prstGeom>
          <a:solidFill>
            <a:schemeClr val="bg1"/>
          </a:solidFill>
          <a:ln w="63500">
            <a:solidFill>
              <a:srgbClr val="CFEC7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5"/>
              <a:t>website.</a:t>
            </a:r>
            <a:endParaRPr lang="en-US" sz="1155"/>
          </a:p>
        </p:txBody>
      </p:sp>
      <p:sp>
        <p:nvSpPr>
          <p:cNvPr id="38" name="Rounded Rectangle 37">
            <a:extLst>
              <a:ext uri="{FF2B5EF4-FFF2-40B4-BE49-F238E27FC236}">
                <a16:creationId xmlns:a16="http://schemas.microsoft.com/office/drawing/2014/main" id="{42D950A7-32B1-2147-B747-E8FA968E50E2}"/>
              </a:ext>
            </a:extLst>
          </p:cNvPr>
          <p:cNvSpPr/>
          <p:nvPr/>
        </p:nvSpPr>
        <p:spPr>
          <a:xfrm>
            <a:off x="1359075" y="4798762"/>
            <a:ext cx="3102280" cy="1946986"/>
          </a:xfrm>
          <a:prstGeom prst="roundRect">
            <a:avLst>
              <a:gd name="adj" fmla="val 4442"/>
            </a:avLst>
          </a:prstGeom>
          <a:solidFill>
            <a:schemeClr val="bg1"/>
          </a:solidFill>
          <a:ln w="63500">
            <a:solidFill>
              <a:srgbClr val="E9B88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9" name="Rounded Rectangle 38">
            <a:extLst>
              <a:ext uri="{FF2B5EF4-FFF2-40B4-BE49-F238E27FC236}">
                <a16:creationId xmlns:a16="http://schemas.microsoft.com/office/drawing/2014/main" id="{1A85DF91-ECB6-234A-8930-9318D6A05FD5}"/>
              </a:ext>
            </a:extLst>
          </p:cNvPr>
          <p:cNvSpPr/>
          <p:nvPr/>
        </p:nvSpPr>
        <p:spPr>
          <a:xfrm>
            <a:off x="1349936" y="973202"/>
            <a:ext cx="3101509" cy="1837258"/>
          </a:xfrm>
          <a:prstGeom prst="roundRect">
            <a:avLst>
              <a:gd name="adj" fmla="val 4442"/>
            </a:avLst>
          </a:prstGeom>
          <a:solidFill>
            <a:schemeClr val="bg1"/>
          </a:solidFill>
          <a:ln w="63500">
            <a:solidFill>
              <a:srgbClr val="CB7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40" name="Rounded Rectangle 39">
            <a:extLst>
              <a:ext uri="{FF2B5EF4-FFF2-40B4-BE49-F238E27FC236}">
                <a16:creationId xmlns:a16="http://schemas.microsoft.com/office/drawing/2014/main" id="{64736013-0354-EF40-B5DA-C923D3CA9B61}"/>
              </a:ext>
            </a:extLst>
          </p:cNvPr>
          <p:cNvSpPr/>
          <p:nvPr/>
        </p:nvSpPr>
        <p:spPr>
          <a:xfrm>
            <a:off x="4600149" y="991491"/>
            <a:ext cx="2735770" cy="1713490"/>
          </a:xfrm>
          <a:prstGeom prst="roundRect">
            <a:avLst>
              <a:gd name="adj" fmla="val 4442"/>
            </a:avLst>
          </a:prstGeom>
          <a:solidFill>
            <a:schemeClr val="bg1"/>
          </a:solidFill>
          <a:ln w="63500">
            <a:solidFill>
              <a:srgbClr val="786BD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pic>
        <p:nvPicPr>
          <p:cNvPr id="22" name="Picture 21">
            <a:extLst>
              <a:ext uri="{FF2B5EF4-FFF2-40B4-BE49-F238E27FC236}">
                <a16:creationId xmlns:a16="http://schemas.microsoft.com/office/drawing/2014/main" id="{2A35B9BF-CF0E-9C4D-B48E-B76AFD363614}"/>
              </a:ext>
            </a:extLst>
          </p:cNvPr>
          <p:cNvPicPr>
            <a:picLocks noChangeAspect="1"/>
          </p:cNvPicPr>
          <p:nvPr/>
        </p:nvPicPr>
        <p:blipFill>
          <a:blip r:embed="rId2"/>
          <a:stretch>
            <a:fillRect/>
          </a:stretch>
        </p:blipFill>
        <p:spPr>
          <a:xfrm>
            <a:off x="5933208" y="4369040"/>
            <a:ext cx="276967" cy="333990"/>
          </a:xfrm>
          <a:prstGeom prst="rect">
            <a:avLst/>
          </a:prstGeom>
        </p:spPr>
      </p:pic>
      <p:sp>
        <p:nvSpPr>
          <p:cNvPr id="32" name="TextBox 31">
            <a:extLst>
              <a:ext uri="{FF2B5EF4-FFF2-40B4-BE49-F238E27FC236}">
                <a16:creationId xmlns:a16="http://schemas.microsoft.com/office/drawing/2014/main" id="{39C983F3-39D0-554B-9F9E-55B91B9093FC}"/>
              </a:ext>
            </a:extLst>
          </p:cNvPr>
          <p:cNvSpPr txBox="1"/>
          <p:nvPr/>
        </p:nvSpPr>
        <p:spPr>
          <a:xfrm>
            <a:off x="1464339" y="1072355"/>
            <a:ext cx="3013680" cy="1756741"/>
          </a:xfrm>
          <a:prstGeom prst="rect">
            <a:avLst/>
          </a:prstGeom>
          <a:noFill/>
        </p:spPr>
        <p:txBody>
          <a:bodyPr wrap="square" lIns="58652" tIns="29326" rIns="58652" bIns="29326" rtlCol="0" anchor="t">
            <a:spAutoFit/>
          </a:bodyPr>
          <a:lstStyle/>
          <a:p>
            <a:pPr marL="219936" indent="-219936">
              <a:buAutoNum type="arabicPeriod"/>
            </a:pPr>
            <a:r>
              <a:rPr lang="en-GB" sz="1026" b="1">
                <a:latin typeface="Arial" panose="020B0604020202020204" pitchFamily="34" charset="0"/>
                <a:cs typeface="Arial" panose="020B0604020202020204" pitchFamily="34" charset="0"/>
              </a:rPr>
              <a:t>Purpose of a care planning meeting</a:t>
            </a:r>
          </a:p>
          <a:p>
            <a:r>
              <a:rPr lang="en-GB" sz="898">
                <a:latin typeface="Arial"/>
                <a:cs typeface="Arial"/>
              </a:rPr>
              <a:t>Care Planning Meetings are held for children who are subject to local authority care. The purpose of a care planning meeting is to bring together professionals and significant people involved in the child’s life to enable a collective supported response to meeting their needs in the best interest of the child/young person and promoting wellbeing. It provides an opportunity to make any changes to their care and support plan and agree clear actions and next steps incorporating any new risks identified and/or assessments completed. It is imperative to champion the strengths of the child/young person</a:t>
            </a:r>
            <a:r>
              <a:rPr lang="en-GB" sz="1026">
                <a:latin typeface="Arial"/>
                <a:cs typeface="Arial"/>
              </a:rPr>
              <a:t>. </a:t>
            </a:r>
          </a:p>
        </p:txBody>
      </p:sp>
      <p:sp>
        <p:nvSpPr>
          <p:cNvPr id="41" name="TextBox 40">
            <a:extLst>
              <a:ext uri="{FF2B5EF4-FFF2-40B4-BE49-F238E27FC236}">
                <a16:creationId xmlns:a16="http://schemas.microsoft.com/office/drawing/2014/main" id="{56F857E4-7346-B940-8725-421198E43BBE}"/>
              </a:ext>
            </a:extLst>
          </p:cNvPr>
          <p:cNvSpPr txBox="1"/>
          <p:nvPr/>
        </p:nvSpPr>
        <p:spPr>
          <a:xfrm>
            <a:off x="4597475" y="1068914"/>
            <a:ext cx="2734026" cy="1631985"/>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2. Frequency of care planning meetings</a:t>
            </a:r>
          </a:p>
          <a:p>
            <a:r>
              <a:rPr lang="en-GB" sz="898">
                <a:latin typeface="Arial" panose="020B0604020202020204" pitchFamily="34" charset="0"/>
                <a:cs typeface="Arial" panose="020B0604020202020204" pitchFamily="34" charset="0"/>
              </a:rPr>
              <a:t>Care planning meetings take place as a minimum of every 4-6 weeks in line with the child’s present circumstances however a care planning meeting should be arranged if there is anything of significance that has occurred in the child’s life. Examples of this may include; missing episodes, instability of their caring arrangements </a:t>
            </a:r>
            <a:r>
              <a:rPr lang="en-GB" sz="898" err="1">
                <a:latin typeface="Arial" panose="020B0604020202020204" pitchFamily="34" charset="0"/>
                <a:cs typeface="Arial" panose="020B0604020202020204" pitchFamily="34" charset="0"/>
              </a:rPr>
              <a:t>ie</a:t>
            </a:r>
            <a:r>
              <a:rPr lang="en-GB" sz="898">
                <a:latin typeface="Arial" panose="020B0604020202020204" pitchFamily="34" charset="0"/>
                <a:cs typeface="Arial" panose="020B0604020202020204" pitchFamily="34" charset="0"/>
              </a:rPr>
              <a:t>: change of residence, identification or escalation of risk, change in the child/young person’s needs and little progress or drift on agreed actions. </a:t>
            </a:r>
          </a:p>
        </p:txBody>
      </p:sp>
      <p:sp>
        <p:nvSpPr>
          <p:cNvPr id="42" name="TextBox 41">
            <a:extLst>
              <a:ext uri="{FF2B5EF4-FFF2-40B4-BE49-F238E27FC236}">
                <a16:creationId xmlns:a16="http://schemas.microsoft.com/office/drawing/2014/main" id="{E6A2FF2E-8536-B344-802F-A1F7C3B73486}"/>
              </a:ext>
            </a:extLst>
          </p:cNvPr>
          <p:cNvSpPr txBox="1"/>
          <p:nvPr/>
        </p:nvSpPr>
        <p:spPr>
          <a:xfrm>
            <a:off x="1460338" y="2900486"/>
            <a:ext cx="2999404" cy="1770165"/>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7. Escalation</a:t>
            </a:r>
          </a:p>
          <a:p>
            <a:r>
              <a:rPr lang="en-GB" sz="898">
                <a:latin typeface="Arial" panose="020B0604020202020204" pitchFamily="34" charset="0"/>
                <a:cs typeface="Arial" panose="020B0604020202020204" pitchFamily="34" charset="0"/>
              </a:rPr>
              <a:t>All attendees have the responsibility to escalate any cause for concerns in relation to attendance, progression of actions, professional drift, disguised compliance and/or additional safeguarding risks. </a:t>
            </a:r>
          </a:p>
          <a:p>
            <a:endParaRPr lang="en-GB" sz="898">
              <a:latin typeface="Arial" panose="020B0604020202020204" pitchFamily="34" charset="0"/>
              <a:cs typeface="Arial" panose="020B0604020202020204" pitchFamily="34" charset="0"/>
            </a:endParaRPr>
          </a:p>
          <a:p>
            <a:r>
              <a:rPr lang="en-GB" sz="898">
                <a:latin typeface="Arial" panose="020B0604020202020204" pitchFamily="34" charset="0"/>
                <a:cs typeface="Arial" panose="020B0604020202020204" pitchFamily="34" charset="0"/>
              </a:rPr>
              <a:t>There must be clear lines of reporting for those attending the meeting should disputes be raised and where required using the Escalation Policy. </a:t>
            </a:r>
          </a:p>
          <a:p>
            <a:endParaRPr lang="en-GB" sz="898">
              <a:latin typeface="Arial" panose="020B0604020202020204" pitchFamily="34" charset="0"/>
              <a:cs typeface="Arial" panose="020B0604020202020204" pitchFamily="34" charset="0"/>
            </a:endParaRPr>
          </a:p>
          <a:p>
            <a:r>
              <a:rPr lang="en-GB" sz="898" b="1" i="1">
                <a:latin typeface="Arial" panose="020B0604020202020204" pitchFamily="34" charset="0"/>
                <a:cs typeface="Arial" panose="020B0604020202020204" pitchFamily="34" charset="0"/>
              </a:rPr>
              <a:t>Please note, anyone (including family members) can request a care planning meeting.</a:t>
            </a:r>
          </a:p>
        </p:txBody>
      </p:sp>
      <p:sp>
        <p:nvSpPr>
          <p:cNvPr id="45" name="TextBox 44">
            <a:extLst>
              <a:ext uri="{FF2B5EF4-FFF2-40B4-BE49-F238E27FC236}">
                <a16:creationId xmlns:a16="http://schemas.microsoft.com/office/drawing/2014/main" id="{35D5080D-642F-C048-9653-850984CA86A5}"/>
              </a:ext>
            </a:extLst>
          </p:cNvPr>
          <p:cNvSpPr txBox="1"/>
          <p:nvPr/>
        </p:nvSpPr>
        <p:spPr>
          <a:xfrm>
            <a:off x="4581868" y="4821249"/>
            <a:ext cx="3028262" cy="250197"/>
          </a:xfrm>
          <a:prstGeom prst="rect">
            <a:avLst/>
          </a:prstGeom>
          <a:noFill/>
        </p:spPr>
        <p:txBody>
          <a:bodyPr wrap="square" rtlCol="0">
            <a:spAutoFit/>
          </a:bodyPr>
          <a:lstStyle/>
          <a:p>
            <a:r>
              <a:rPr lang="en-GB" sz="1026">
                <a:latin typeface="Arial" panose="020B0604020202020204" pitchFamily="34" charset="0"/>
                <a:cs typeface="Arial" panose="020B0604020202020204" pitchFamily="34" charset="0"/>
              </a:rPr>
              <a:t>.</a:t>
            </a:r>
            <a:endParaRPr lang="en-GB" sz="1026" b="1">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6E6DBA09-B014-2B4B-8184-40A7D9330D07}"/>
              </a:ext>
            </a:extLst>
          </p:cNvPr>
          <p:cNvSpPr txBox="1"/>
          <p:nvPr/>
        </p:nvSpPr>
        <p:spPr>
          <a:xfrm>
            <a:off x="1462802" y="4802961"/>
            <a:ext cx="2899377" cy="1875235"/>
          </a:xfrm>
          <a:prstGeom prst="rect">
            <a:avLst/>
          </a:prstGeom>
          <a:noFill/>
          <a:ln>
            <a:noFill/>
          </a:ln>
        </p:spPr>
        <p:txBody>
          <a:bodyPr wrap="square" lIns="58652" tIns="29326" rIns="58652" bIns="29326" rtlCol="0" anchor="t">
            <a:spAutoFit/>
          </a:bodyPr>
          <a:lstStyle/>
          <a:p>
            <a:r>
              <a:rPr lang="en-GB" sz="1026" b="1">
                <a:latin typeface="Arial" panose="020B0604020202020204" pitchFamily="34" charset="0"/>
                <a:cs typeface="Arial" panose="020B0604020202020204" pitchFamily="34" charset="0"/>
              </a:rPr>
              <a:t>6. Importance of information sharing</a:t>
            </a:r>
          </a:p>
          <a:p>
            <a:r>
              <a:rPr lang="en-GB" sz="898">
                <a:latin typeface="Arial"/>
                <a:cs typeface="Arial"/>
              </a:rPr>
              <a:t>Information sharing is imperative in all safeguarding practice. Members attending the meeting hold the responsibility to share information back to their own agencies to inform further care planning in addition to bringing the required information to the meeting. Information shared should be proportionate and balanced.</a:t>
            </a:r>
          </a:p>
          <a:p>
            <a:endParaRPr lang="en-GB" sz="898">
              <a:latin typeface="Arial" panose="020B0604020202020204" pitchFamily="34" charset="0"/>
              <a:cs typeface="Arial" panose="020B0604020202020204" pitchFamily="34" charset="0"/>
            </a:endParaRPr>
          </a:p>
          <a:p>
            <a:r>
              <a:rPr lang="en-GB" sz="898">
                <a:latin typeface="Arial"/>
                <a:cs typeface="Arial"/>
              </a:rPr>
              <a:t>Risk management and safety plans including updated plans must be shared within the meeting attendees following the meeting alongside the minutes. These should be shared within 10 working days.</a:t>
            </a:r>
          </a:p>
        </p:txBody>
      </p:sp>
      <p:sp>
        <p:nvSpPr>
          <p:cNvPr id="48" name="TextBox 47">
            <a:extLst>
              <a:ext uri="{FF2B5EF4-FFF2-40B4-BE49-F238E27FC236}">
                <a16:creationId xmlns:a16="http://schemas.microsoft.com/office/drawing/2014/main" id="{650E5B87-2D2B-9042-899A-E439688525B5}"/>
              </a:ext>
            </a:extLst>
          </p:cNvPr>
          <p:cNvSpPr txBox="1"/>
          <p:nvPr/>
        </p:nvSpPr>
        <p:spPr>
          <a:xfrm>
            <a:off x="7436446" y="3986738"/>
            <a:ext cx="3410719" cy="2704308"/>
          </a:xfrm>
          <a:prstGeom prst="rect">
            <a:avLst/>
          </a:prstGeom>
          <a:noFill/>
        </p:spPr>
        <p:txBody>
          <a:bodyPr wrap="square" lIns="58652" tIns="29326" rIns="58652" bIns="29326" rtlCol="0" anchor="t">
            <a:spAutoFit/>
          </a:bodyPr>
          <a:lstStyle/>
          <a:p>
            <a:r>
              <a:rPr lang="en-GB" sz="1026" b="1">
                <a:latin typeface="Arial" panose="020B0604020202020204" pitchFamily="34" charset="0"/>
                <a:cs typeface="Arial" panose="020B0604020202020204" pitchFamily="34" charset="0"/>
              </a:rPr>
              <a:t>4. Roles and Responsibilities</a:t>
            </a:r>
          </a:p>
          <a:p>
            <a:r>
              <a:rPr lang="en-GB" sz="898">
                <a:latin typeface="Arial"/>
                <a:cs typeface="Arial"/>
              </a:rPr>
              <a:t>It is the responsibility of all in attendance to contribute towards the discussion, share information, risk assessment and agree and formulate the child/young person’s plan. Discussions and actions must include detail of the lived experience, voice of the child and impact on the child. Actions should be progressed with achievable timescales and must be reviewed with updates and evidence provided to the members at the following meeting. Information shared is to include any privately commissioned assessments or work undertaken that inform the care planning of the child/young person. Any safety plans must be shared to inform the overall assessment and identified actions.</a:t>
            </a:r>
          </a:p>
          <a:p>
            <a:r>
              <a:rPr lang="en-GB" sz="898">
                <a:latin typeface="Arial"/>
                <a:cs typeface="Arial"/>
              </a:rPr>
              <a:t>Accurate minutes must be a true reflection of the meeting that took place and any discrepancies to be raised with the minute taker for amendments where required.</a:t>
            </a:r>
          </a:p>
          <a:p>
            <a:r>
              <a:rPr lang="en-GB" sz="898">
                <a:latin typeface="Arial"/>
                <a:cs typeface="Arial"/>
              </a:rPr>
              <a:t>There must be consideration for information to be written to the child/young person where appropriate.</a:t>
            </a:r>
          </a:p>
          <a:p>
            <a:r>
              <a:rPr lang="en-GB" sz="898">
                <a:latin typeface="Arial"/>
                <a:cs typeface="Arial"/>
              </a:rPr>
              <a:t>If there are professional disputes, the partnership escalation policy must be followed. </a:t>
            </a: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3"/>
          <a:stretch>
            <a:fillRect/>
          </a:stretch>
        </p:blipFill>
        <p:spPr>
          <a:xfrm>
            <a:off x="8621190" y="60094"/>
            <a:ext cx="1888422" cy="830254"/>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3858704" y="108375"/>
            <a:ext cx="4504026" cy="693246"/>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3856041" y="155302"/>
            <a:ext cx="4635919" cy="684546"/>
          </a:xfrm>
          <a:prstGeom prst="rect">
            <a:avLst/>
          </a:prstGeom>
          <a:noFill/>
        </p:spPr>
        <p:txBody>
          <a:bodyPr wrap="square" rtlCol="0">
            <a:spAutoFit/>
          </a:bodyPr>
          <a:lstStyle/>
          <a:p>
            <a:pPr algn="ctr"/>
            <a:r>
              <a:rPr lang="en-GB" sz="1924" b="1">
                <a:latin typeface="Arial" panose="020B0604020202020204" pitchFamily="34" charset="0"/>
                <a:cs typeface="Arial" panose="020B0604020202020204" pitchFamily="34" charset="0"/>
              </a:rPr>
              <a:t>Learning Briefing</a:t>
            </a:r>
          </a:p>
          <a:p>
            <a:pPr algn="ctr"/>
            <a:r>
              <a:rPr lang="en-GB" sz="1924" b="1">
                <a:latin typeface="Arial" panose="020B0604020202020204" pitchFamily="34" charset="0"/>
                <a:cs typeface="Arial" panose="020B0604020202020204" pitchFamily="34" charset="0"/>
              </a:rPr>
              <a:t>Care Planning Meetings</a:t>
            </a:r>
            <a:endParaRPr lang="en-GB" sz="1924">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56F857E4-7346-B940-8725-421198E43BBE}"/>
              </a:ext>
            </a:extLst>
          </p:cNvPr>
          <p:cNvSpPr txBox="1"/>
          <p:nvPr/>
        </p:nvSpPr>
        <p:spPr>
          <a:xfrm>
            <a:off x="7469367" y="973490"/>
            <a:ext cx="3377949" cy="2704308"/>
          </a:xfrm>
          <a:prstGeom prst="rect">
            <a:avLst/>
          </a:prstGeom>
          <a:noFill/>
        </p:spPr>
        <p:txBody>
          <a:bodyPr wrap="square" lIns="58652" tIns="29326" rIns="58652" bIns="29326" rtlCol="0" anchor="t">
            <a:spAutoFit/>
          </a:bodyPr>
          <a:lstStyle/>
          <a:p>
            <a:r>
              <a:rPr lang="en-GB" sz="1026" b="1">
                <a:latin typeface="Arial" panose="020B0604020202020204" pitchFamily="34" charset="0"/>
                <a:cs typeface="Arial" panose="020B0604020202020204" pitchFamily="34" charset="0"/>
              </a:rPr>
              <a:t>3. Membership of care planning meetings</a:t>
            </a:r>
          </a:p>
          <a:p>
            <a:r>
              <a:rPr lang="en-GB" sz="898">
                <a:latin typeface="Arial"/>
                <a:cs typeface="Arial"/>
              </a:rPr>
              <a:t>Membership should include all relevant professionals and significant people involved in the child/young person’s life. This includes but is not limited to:</a:t>
            </a:r>
          </a:p>
          <a:p>
            <a:pPr marL="183280" indent="-183280">
              <a:buFont typeface="Arial" panose="020B0604020202020204" pitchFamily="34" charset="0"/>
              <a:buChar char="•"/>
            </a:pPr>
            <a:r>
              <a:rPr lang="en-GB" sz="898">
                <a:latin typeface="Arial"/>
                <a:cs typeface="Arial"/>
              </a:rPr>
              <a:t>Children’s Social Care and/or identified lead practitioner</a:t>
            </a:r>
          </a:p>
          <a:p>
            <a:pPr marL="183280" indent="-183280">
              <a:buFont typeface="Arial" panose="020B0604020202020204" pitchFamily="34" charset="0"/>
              <a:buChar char="•"/>
            </a:pPr>
            <a:r>
              <a:rPr lang="en-GB" sz="898">
                <a:latin typeface="Arial"/>
                <a:cs typeface="Arial"/>
              </a:rPr>
              <a:t>Specialist services (including CATE practitioners)</a:t>
            </a:r>
          </a:p>
          <a:p>
            <a:pPr marL="183280" indent="-183280">
              <a:buFont typeface="Arial" panose="020B0604020202020204" pitchFamily="34" charset="0"/>
              <a:buChar char="•"/>
            </a:pPr>
            <a:r>
              <a:rPr lang="en-GB" sz="898">
                <a:latin typeface="Arial"/>
                <a:cs typeface="Arial"/>
              </a:rPr>
              <a:t>Education provision (including alternative provision/virtual schools)</a:t>
            </a:r>
          </a:p>
          <a:p>
            <a:pPr marL="183280" indent="-183280">
              <a:buFont typeface="Arial" panose="020B0604020202020204" pitchFamily="34" charset="0"/>
              <a:buChar char="•"/>
            </a:pPr>
            <a:r>
              <a:rPr lang="en-GB" sz="898">
                <a:latin typeface="Arial"/>
                <a:cs typeface="Arial"/>
              </a:rPr>
              <a:t>Health professionals (including 0-19 service practitioner, mental health practitioners, private health providers </a:t>
            </a:r>
            <a:r>
              <a:rPr lang="en-GB" sz="898" err="1">
                <a:latin typeface="Arial"/>
                <a:cs typeface="Arial"/>
              </a:rPr>
              <a:t>ie</a:t>
            </a:r>
            <a:r>
              <a:rPr lang="en-GB" sz="898">
                <a:latin typeface="Arial"/>
                <a:cs typeface="Arial"/>
              </a:rPr>
              <a:t>: therapists)</a:t>
            </a:r>
          </a:p>
          <a:p>
            <a:pPr marL="183280" indent="-183280">
              <a:buFont typeface="Arial" panose="020B0604020202020204" pitchFamily="34" charset="0"/>
              <a:buChar char="•"/>
            </a:pPr>
            <a:r>
              <a:rPr lang="en-GB" sz="898">
                <a:latin typeface="Arial"/>
                <a:cs typeface="Arial"/>
              </a:rPr>
              <a:t>Birth parents</a:t>
            </a:r>
          </a:p>
          <a:p>
            <a:pPr marL="183280" indent="-183280">
              <a:buFont typeface="Arial" panose="020B0604020202020204" pitchFamily="34" charset="0"/>
              <a:buChar char="•"/>
            </a:pPr>
            <a:r>
              <a:rPr lang="en-GB" sz="898">
                <a:latin typeface="Arial"/>
                <a:cs typeface="Arial"/>
              </a:rPr>
              <a:t>Caregivers (including residential managers)</a:t>
            </a:r>
          </a:p>
          <a:p>
            <a:pPr marL="183280" indent="-183280">
              <a:buFont typeface="Arial" panose="020B0604020202020204" pitchFamily="34" charset="0"/>
              <a:buChar char="•"/>
            </a:pPr>
            <a:r>
              <a:rPr lang="en-GB" sz="898">
                <a:latin typeface="Arial"/>
                <a:cs typeface="Arial"/>
              </a:rPr>
              <a:t>Child/young person (if appropriate) or their advocate</a:t>
            </a:r>
          </a:p>
          <a:p>
            <a:r>
              <a:rPr lang="en-GB" sz="898">
                <a:latin typeface="Arial"/>
                <a:cs typeface="Arial"/>
              </a:rPr>
              <a:t>If there are concerns in relation to attendance, this should be raised with the appropriate management teams by the lead professional. </a:t>
            </a:r>
          </a:p>
          <a:p>
            <a:r>
              <a:rPr lang="en-GB" sz="898">
                <a:latin typeface="Arial"/>
                <a:cs typeface="Arial"/>
              </a:rPr>
              <a:t>The Independent Review Officer should be advised of the outcome and receive a copy of the minutes. </a:t>
            </a:r>
          </a:p>
        </p:txBody>
      </p:sp>
      <p:sp>
        <p:nvSpPr>
          <p:cNvPr id="26" name="TextBox 25">
            <a:extLst>
              <a:ext uri="{FF2B5EF4-FFF2-40B4-BE49-F238E27FC236}">
                <a16:creationId xmlns:a16="http://schemas.microsoft.com/office/drawing/2014/main" id="{E6A2FF2E-8536-B344-802F-A1F7C3B73486}"/>
              </a:ext>
            </a:extLst>
          </p:cNvPr>
          <p:cNvSpPr txBox="1"/>
          <p:nvPr/>
        </p:nvSpPr>
        <p:spPr>
          <a:xfrm>
            <a:off x="4597466" y="4155513"/>
            <a:ext cx="2736757" cy="2432461"/>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5. Next Steps</a:t>
            </a:r>
          </a:p>
          <a:p>
            <a:r>
              <a:rPr lang="en-GB" sz="834">
                <a:latin typeface="Arial" panose="020B0604020202020204" pitchFamily="34" charset="0"/>
                <a:cs typeface="Arial" panose="020B0604020202020204" pitchFamily="34" charset="0"/>
              </a:rPr>
              <a:t>A robust action plan must be agreed with clear timeframes set and accountable leads identified in the best interest of the child/interest; promoting their health and wellbeing.</a:t>
            </a:r>
          </a:p>
          <a:p>
            <a:endParaRPr lang="en-GB" sz="834">
              <a:latin typeface="Arial" panose="020B0604020202020204" pitchFamily="34" charset="0"/>
              <a:cs typeface="Arial" panose="020B0604020202020204" pitchFamily="34" charset="0"/>
            </a:endParaRPr>
          </a:p>
          <a:p>
            <a:r>
              <a:rPr lang="en-GB" sz="834">
                <a:latin typeface="Arial" panose="020B0604020202020204" pitchFamily="34" charset="0"/>
                <a:cs typeface="Arial" panose="020B0604020202020204" pitchFamily="34" charset="0"/>
              </a:rPr>
              <a:t>The plan should be clear around the impact on the child/young person’s lived experience, capturing their voice and views.</a:t>
            </a:r>
          </a:p>
          <a:p>
            <a:endParaRPr lang="en-GB" sz="834">
              <a:latin typeface="Arial" panose="020B0604020202020204" pitchFamily="34" charset="0"/>
              <a:cs typeface="Arial" panose="020B0604020202020204" pitchFamily="34" charset="0"/>
            </a:endParaRPr>
          </a:p>
          <a:p>
            <a:r>
              <a:rPr lang="en-GB" sz="834">
                <a:latin typeface="Arial" panose="020B0604020202020204" pitchFamily="34" charset="0"/>
                <a:cs typeface="Arial" panose="020B0604020202020204" pitchFamily="34" charset="0"/>
              </a:rPr>
              <a:t>The care plan must be a true reflection of their current circumstances and support in place. </a:t>
            </a:r>
          </a:p>
          <a:p>
            <a:endParaRPr lang="en-GB" sz="834">
              <a:latin typeface="Arial" panose="020B0604020202020204" pitchFamily="34" charset="0"/>
              <a:cs typeface="Arial" panose="020B0604020202020204" pitchFamily="34" charset="0"/>
            </a:endParaRPr>
          </a:p>
          <a:p>
            <a:r>
              <a:rPr lang="en-GB" sz="834">
                <a:latin typeface="Arial" panose="020B0604020202020204" pitchFamily="34" charset="0"/>
                <a:cs typeface="Arial" panose="020B0604020202020204" pitchFamily="34" charset="0"/>
              </a:rPr>
              <a:t>Actions must ensure relationships when in the best interest of the child/young person, are promoted.</a:t>
            </a:r>
          </a:p>
          <a:p>
            <a:endParaRPr lang="en-GB" sz="834">
              <a:latin typeface="Arial" panose="020B0604020202020204" pitchFamily="34" charset="0"/>
              <a:cs typeface="Arial" panose="020B0604020202020204" pitchFamily="34" charset="0"/>
            </a:endParaRPr>
          </a:p>
          <a:p>
            <a:r>
              <a:rPr lang="en-GB" sz="834">
                <a:latin typeface="Arial" panose="020B0604020202020204" pitchFamily="34" charset="0"/>
                <a:cs typeface="Arial" panose="020B0604020202020204" pitchFamily="34" charset="0"/>
              </a:rPr>
              <a:t>Any gaps identified must be addressed with a clear action. </a:t>
            </a:r>
          </a:p>
        </p:txBody>
      </p:sp>
      <p:pic>
        <p:nvPicPr>
          <p:cNvPr id="1026" name="Picture 2" descr="What is a Seven Minute Brief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9338" y="2812115"/>
            <a:ext cx="1044148" cy="1089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2995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a Seven Minute Briefing"/>
          <p:cNvPicPr>
            <a:picLocks noChangeAspect="1" noChangeArrowheads="1"/>
          </p:cNvPicPr>
          <p:nvPr/>
        </p:nvPicPr>
        <p:blipFill>
          <a:blip r:embed="rId3">
            <a:alphaModFix amt="44000"/>
            <a:extLst>
              <a:ext uri="{28A0092B-C50C-407E-A947-70E740481C1C}">
                <a14:useLocalDpi xmlns:a14="http://schemas.microsoft.com/office/drawing/2010/main" val="0"/>
              </a:ext>
            </a:extLst>
          </a:blip>
          <a:srcRect/>
          <a:stretch>
            <a:fillRect/>
          </a:stretch>
        </p:blipFill>
        <p:spPr bwMode="auto">
          <a:xfrm>
            <a:off x="4612546" y="2162807"/>
            <a:ext cx="3436054" cy="3436054"/>
          </a:xfrm>
          <a:prstGeom prst="ellipse">
            <a:avLst/>
          </a:prstGeom>
          <a:ln w="63500" cap="rnd">
            <a:solidFill>
              <a:schemeClr val="accent1">
                <a:alpha val="49000"/>
              </a:schemeClr>
            </a:solidFill>
          </a:ln>
          <a:effectLst>
            <a:outerShdw blurRad="381000" dist="292100" dir="5400000" sx="-80000" sy="-18000" rotWithShape="0">
              <a:srgbClr val="000000">
                <a:alpha val="5000"/>
              </a:srgbClr>
            </a:outerShdw>
            <a:softEdge rad="0"/>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6" name="Rounded Rectangle 35">
            <a:extLst>
              <a:ext uri="{FF2B5EF4-FFF2-40B4-BE49-F238E27FC236}">
                <a16:creationId xmlns:a16="http://schemas.microsoft.com/office/drawing/2014/main" id="{6ECB551B-6C00-EC44-87DE-ECEE39377E75}"/>
              </a:ext>
            </a:extLst>
          </p:cNvPr>
          <p:cNvSpPr/>
          <p:nvPr/>
        </p:nvSpPr>
        <p:spPr>
          <a:xfrm>
            <a:off x="1349553" y="2039297"/>
            <a:ext cx="4776928" cy="3053660"/>
          </a:xfrm>
          <a:prstGeom prst="roundRect">
            <a:avLst>
              <a:gd name="adj" fmla="val 4442"/>
            </a:avLst>
          </a:prstGeom>
          <a:no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5" b="1" u="sng">
                <a:solidFill>
                  <a:schemeClr val="tx1"/>
                </a:solidFill>
              </a:rPr>
              <a:t>Time to reflect…</a:t>
            </a:r>
          </a:p>
          <a:p>
            <a:pPr algn="ctr"/>
            <a:endParaRPr lang="en-US" sz="1155">
              <a:solidFill>
                <a:schemeClr val="tx1"/>
              </a:solidFill>
            </a:endParaRPr>
          </a:p>
          <a:p>
            <a:pPr marL="183280" indent="-183280" algn="ctr">
              <a:buFont typeface="Arial" panose="020B0604020202020204" pitchFamily="34" charset="0"/>
              <a:buChar char="•"/>
            </a:pPr>
            <a:r>
              <a:rPr lang="en-US" sz="1155">
                <a:solidFill>
                  <a:schemeClr val="tx1"/>
                </a:solidFill>
              </a:rPr>
              <a:t>In your practice, who are you likely to share information with?</a:t>
            </a:r>
          </a:p>
          <a:p>
            <a:pPr marL="183280" indent="-183280" algn="ctr">
              <a:buFont typeface="Arial" panose="020B0604020202020204" pitchFamily="34" charset="0"/>
              <a:buChar char="•"/>
            </a:pPr>
            <a:r>
              <a:rPr lang="en-US" sz="1155">
                <a:solidFill>
                  <a:schemeClr val="tx1"/>
                </a:solidFill>
              </a:rPr>
              <a:t>How confident are you to share information in relation to a child or young person?</a:t>
            </a:r>
          </a:p>
          <a:p>
            <a:pPr marL="183280" indent="-183280" algn="ctr">
              <a:buFont typeface="Arial" panose="020B0604020202020204" pitchFamily="34" charset="0"/>
              <a:buChar char="•"/>
            </a:pPr>
            <a:r>
              <a:rPr lang="en-US" sz="1155">
                <a:solidFill>
                  <a:schemeClr val="tx1"/>
                </a:solidFill>
              </a:rPr>
              <a:t>How confident are you to have a conversation with the family to advise them you are sharing information (if deemed safe to do so)?</a:t>
            </a:r>
          </a:p>
          <a:p>
            <a:pPr marL="183280" indent="-183280" algn="ctr">
              <a:buFont typeface="Arial" panose="020B0604020202020204" pitchFamily="34" charset="0"/>
              <a:buChar char="•"/>
            </a:pPr>
            <a:r>
              <a:rPr lang="en-US" sz="1155">
                <a:solidFill>
                  <a:schemeClr val="tx1"/>
                </a:solidFill>
              </a:rPr>
              <a:t>How could you enhance information sharing in your practice?</a:t>
            </a:r>
          </a:p>
          <a:p>
            <a:pPr marL="183280" indent="-183280" algn="ctr">
              <a:buFont typeface="Arial" panose="020B0604020202020204" pitchFamily="34" charset="0"/>
              <a:buChar char="•"/>
            </a:pPr>
            <a:r>
              <a:rPr lang="en-US" sz="1155">
                <a:solidFill>
                  <a:schemeClr val="tx1"/>
                </a:solidFill>
              </a:rPr>
              <a:t>Do your records clearly capture decisions around information sharing?</a:t>
            </a:r>
          </a:p>
          <a:p>
            <a:pPr marL="183280" indent="-183280" algn="ctr">
              <a:buFont typeface="Arial" panose="020B0604020202020204" pitchFamily="34" charset="0"/>
              <a:buChar char="•"/>
            </a:pPr>
            <a:r>
              <a:rPr lang="en-US" sz="1155">
                <a:solidFill>
                  <a:schemeClr val="tx1"/>
                </a:solidFill>
              </a:rPr>
              <a:t>Are there barriers in your practice to share information? If so, how do you overcome these?</a:t>
            </a:r>
          </a:p>
          <a:p>
            <a:pPr marL="183280" indent="-183280" algn="ctr">
              <a:buFont typeface="Arial" panose="020B0604020202020204" pitchFamily="34" charset="0"/>
              <a:buChar char="•"/>
            </a:pPr>
            <a:r>
              <a:rPr lang="en-US" sz="1155">
                <a:solidFill>
                  <a:schemeClr val="tx1"/>
                </a:solidFill>
              </a:rPr>
              <a:t>How do you ensure your have “closed the loop” and obtain feedback when required?</a:t>
            </a:r>
          </a:p>
          <a:p>
            <a:pPr marL="183280" indent="-183280" algn="ctr">
              <a:buFont typeface="Arial" panose="020B0604020202020204" pitchFamily="34" charset="0"/>
              <a:buChar char="•"/>
            </a:pPr>
            <a:r>
              <a:rPr lang="en-US" sz="1155">
                <a:solidFill>
                  <a:schemeClr val="tx1"/>
                </a:solidFill>
              </a:rPr>
              <a:t>Do you know who to contact within your </a:t>
            </a:r>
            <a:r>
              <a:rPr lang="en-US" sz="1155" err="1">
                <a:solidFill>
                  <a:schemeClr val="tx1"/>
                </a:solidFill>
              </a:rPr>
              <a:t>organisation</a:t>
            </a:r>
            <a:r>
              <a:rPr lang="en-US" sz="1155">
                <a:solidFill>
                  <a:schemeClr val="tx1"/>
                </a:solidFill>
              </a:rPr>
              <a:t> if you were unsure whether to share information?</a:t>
            </a:r>
          </a:p>
          <a:p>
            <a:pPr marL="183280" indent="-183280" algn="ctr">
              <a:buFont typeface="Arial" panose="020B0604020202020204" pitchFamily="34" charset="0"/>
              <a:buChar char="•"/>
            </a:pPr>
            <a:r>
              <a:rPr lang="en-US" sz="1155">
                <a:solidFill>
                  <a:schemeClr val="tx1"/>
                </a:solidFill>
              </a:rPr>
              <a:t>Are you aware of the benefits of sharing information to safeguard children and young people?</a:t>
            </a:r>
          </a:p>
        </p:txBody>
      </p:sp>
      <p:sp>
        <p:nvSpPr>
          <p:cNvPr id="39" name="Rounded Rectangle 38">
            <a:extLst>
              <a:ext uri="{FF2B5EF4-FFF2-40B4-BE49-F238E27FC236}">
                <a16:creationId xmlns:a16="http://schemas.microsoft.com/office/drawing/2014/main" id="{1A85DF91-ECB6-234A-8930-9318D6A05FD5}"/>
              </a:ext>
            </a:extLst>
          </p:cNvPr>
          <p:cNvSpPr/>
          <p:nvPr/>
        </p:nvSpPr>
        <p:spPr>
          <a:xfrm>
            <a:off x="1336545" y="954468"/>
            <a:ext cx="9518910" cy="994884"/>
          </a:xfrm>
          <a:prstGeom prst="roundRect">
            <a:avLst>
              <a:gd name="adj" fmla="val 4442"/>
            </a:avLst>
          </a:prstGeom>
          <a:solidFill>
            <a:schemeClr val="bg1"/>
          </a:solidFill>
          <a:ln w="63500">
            <a:solidFill>
              <a:srgbClr val="CB7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55" b="1" u="sng">
                <a:solidFill>
                  <a:schemeClr val="tx1"/>
                </a:solidFill>
                <a:latin typeface="Calibri" panose="020F0502020204030204" pitchFamily="34" charset="0"/>
                <a:ea typeface="Calibri" panose="020F0502020204030204" pitchFamily="34" charset="0"/>
              </a:rPr>
              <a:t>Background</a:t>
            </a:r>
          </a:p>
          <a:p>
            <a:r>
              <a:rPr lang="en-GB" sz="1155">
                <a:solidFill>
                  <a:schemeClr val="tx1"/>
                </a:solidFill>
                <a:latin typeface="Calibri" panose="020F0502020204030204" pitchFamily="34" charset="0"/>
                <a:ea typeface="Calibri" panose="020F0502020204030204" pitchFamily="34" charset="0"/>
              </a:rPr>
              <a:t>Multi-agency working and information sharing are key to effective safeguarding and child protection (DfE, 2023). Information sharing is essential for identifying patterns of behaviour, or circumstances in a child’s life  that may be evidence that they are at risk of harm or being harmed and need some form of support or protection. As stipulated in DfE (2024), data protection legislation (Data Protection Act, 2018) and the UK General Data Protection Regulation (GDPR) </a:t>
            </a:r>
            <a:r>
              <a:rPr lang="en-GB" sz="1155" b="1" u="sng">
                <a:solidFill>
                  <a:schemeClr val="tx1"/>
                </a:solidFill>
                <a:latin typeface="Calibri" panose="020F0502020204030204" pitchFamily="34" charset="0"/>
                <a:ea typeface="Calibri" panose="020F0502020204030204" pitchFamily="34" charset="0"/>
              </a:rPr>
              <a:t>does not </a:t>
            </a:r>
            <a:r>
              <a:rPr lang="en-GB" sz="1155">
                <a:solidFill>
                  <a:schemeClr val="tx1"/>
                </a:solidFill>
                <a:latin typeface="Calibri" panose="020F0502020204030204" pitchFamily="34" charset="0"/>
                <a:ea typeface="Calibri" panose="020F0502020204030204" pitchFamily="34" charset="0"/>
              </a:rPr>
              <a:t>prevent the sharing of information for the purpose of safeguarding children, when it is necessary, proportionate and justified to do so.</a:t>
            </a:r>
            <a:endParaRPr lang="en-GB" sz="1155">
              <a:latin typeface="Calibri" panose="020F0502020204030204" pitchFamily="34" charset="0"/>
              <a:ea typeface="Calibri" panose="020F0502020204030204" pitchFamily="34" charset="0"/>
            </a:endParaRP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4"/>
          <a:stretch>
            <a:fillRect/>
          </a:stretch>
        </p:blipFill>
        <p:spPr>
          <a:xfrm>
            <a:off x="8993118" y="60094"/>
            <a:ext cx="1829685" cy="804430"/>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3290232" y="340955"/>
            <a:ext cx="5582515" cy="400059"/>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3051600" y="359208"/>
            <a:ext cx="6088800" cy="388440"/>
          </a:xfrm>
          <a:prstGeom prst="rect">
            <a:avLst/>
          </a:prstGeom>
          <a:noFill/>
        </p:spPr>
        <p:txBody>
          <a:bodyPr wrap="square" rtlCol="0">
            <a:spAutoFit/>
          </a:bodyPr>
          <a:lstStyle/>
          <a:p>
            <a:pPr algn="ctr"/>
            <a:r>
              <a:rPr lang="en-GB" sz="1924" b="1">
                <a:latin typeface="Arial" panose="020B0604020202020204" pitchFamily="34" charset="0"/>
                <a:cs typeface="Arial" panose="020B0604020202020204" pitchFamily="34" charset="0"/>
              </a:rPr>
              <a:t>Multi-agency working and information sharing</a:t>
            </a:r>
            <a:endParaRPr lang="en-GB" sz="1924">
              <a:latin typeface="Arial" panose="020B0604020202020204" pitchFamily="34" charset="0"/>
              <a:cs typeface="Arial" panose="020B0604020202020204" pitchFamily="34" charset="0"/>
            </a:endParaRPr>
          </a:p>
        </p:txBody>
      </p:sp>
      <p:sp>
        <p:nvSpPr>
          <p:cNvPr id="17" name="Rounded Rectangle 35">
            <a:extLst>
              <a:ext uri="{FF2B5EF4-FFF2-40B4-BE49-F238E27FC236}">
                <a16:creationId xmlns:a16="http://schemas.microsoft.com/office/drawing/2014/main" id="{1E5974CF-CD35-4739-AF41-1CFAA32AA8F5}"/>
              </a:ext>
            </a:extLst>
          </p:cNvPr>
          <p:cNvSpPr/>
          <p:nvPr/>
        </p:nvSpPr>
        <p:spPr>
          <a:xfrm>
            <a:off x="1349553" y="5092957"/>
            <a:ext cx="4776928" cy="1711095"/>
          </a:xfrm>
          <a:prstGeom prst="roundRect">
            <a:avLst>
              <a:gd name="adj" fmla="val 4442"/>
            </a:avLst>
          </a:prstGeom>
          <a:no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lIns="58652" tIns="29326" rIns="58652" bIns="29326" rtlCol="0" anchor="ctr"/>
          <a:lstStyle/>
          <a:p>
            <a:pPr algn="ctr"/>
            <a:r>
              <a:rPr lang="en-US" sz="1155" b="1" u="sng">
                <a:solidFill>
                  <a:schemeClr val="tx1"/>
                </a:solidFill>
              </a:rPr>
              <a:t>Key Documents</a:t>
            </a:r>
          </a:p>
          <a:p>
            <a:pPr algn="ctr"/>
            <a:endParaRPr lang="en-US" sz="1155" b="1" u="sng">
              <a:solidFill>
                <a:schemeClr val="tx1"/>
              </a:solidFill>
            </a:endParaRPr>
          </a:p>
          <a:p>
            <a:pPr algn="ctr"/>
            <a:r>
              <a:rPr lang="en-GB" sz="898">
                <a:solidFill>
                  <a:srgbClr val="525455"/>
                </a:solidFill>
                <a:latin typeface="NSPCC-Regular"/>
              </a:rPr>
              <a:t>Department for Education (DfE) (2023) </a:t>
            </a:r>
            <a:r>
              <a:rPr lang="en-GB" sz="898">
                <a:solidFill>
                  <a:srgbClr val="108633"/>
                </a:solidFill>
                <a:latin typeface="NSPCC-Regular"/>
                <a:hlinkClick r:id="rId5" tooltip="Improving multi-agency information sharing (PDF)."/>
              </a:rPr>
              <a:t>Improving multi-agency information sharing (PDF).</a:t>
            </a:r>
            <a:r>
              <a:rPr lang="en-GB" sz="898">
                <a:solidFill>
                  <a:srgbClr val="525455"/>
                </a:solidFill>
                <a:latin typeface="NSPCC-Regular"/>
              </a:rPr>
              <a:t> [London]: Department for Education</a:t>
            </a:r>
          </a:p>
          <a:p>
            <a:pPr algn="ctr"/>
            <a:r>
              <a:rPr lang="en-GB" sz="706" u="sng">
                <a:solidFill>
                  <a:srgbClr val="467886"/>
                </a:solidFill>
                <a:highlight>
                  <a:srgbClr val="FFFFFF"/>
                </a:highlight>
                <a:latin typeface="Aptos"/>
                <a:hlinkClick r:id="rId6"/>
              </a:rPr>
              <a:t>DfE non statutory information sharing advice for practitioners providing safeguarding services for children, young people,parents and carers</a:t>
            </a:r>
            <a:endParaRPr lang="en-GB" sz="1155"/>
          </a:p>
          <a:p>
            <a:pPr algn="ctr"/>
            <a:endParaRPr lang="en-GB" sz="1155"/>
          </a:p>
          <a:p>
            <a:r>
              <a:rPr lang="en-GB" sz="898">
                <a:solidFill>
                  <a:srgbClr val="525455"/>
                </a:solidFill>
                <a:latin typeface="NSPCC-Regular"/>
              </a:rPr>
              <a:t>Department for Education (DfE) (2024) </a:t>
            </a:r>
            <a:r>
              <a:rPr lang="en-GB" sz="898">
                <a:solidFill>
                  <a:srgbClr val="525455"/>
                </a:solidFill>
                <a:latin typeface="NSPCC-Regular"/>
                <a:hlinkClick r:id="rId6"/>
              </a:rPr>
              <a:t>Information Sharing: Advice for practitioners providing safeguarding services for children, young people, parents and carers.</a:t>
            </a:r>
            <a:r>
              <a:rPr lang="en-GB" sz="898">
                <a:solidFill>
                  <a:srgbClr val="525455"/>
                </a:solidFill>
                <a:latin typeface="NSPCC-Regular"/>
              </a:rPr>
              <a:t> [London]: Department for Education</a:t>
            </a:r>
            <a:endParaRPr lang="en-US" sz="898">
              <a:solidFill>
                <a:schemeClr val="tx1"/>
              </a:solidFill>
              <a:latin typeface="NSPCC-Regular"/>
            </a:endParaRPr>
          </a:p>
          <a:p>
            <a:pPr algn="ctr"/>
            <a:endParaRPr lang="en-US" sz="898" b="1" u="sng">
              <a:solidFill>
                <a:schemeClr val="tx1"/>
              </a:solidFill>
              <a:latin typeface="NSPCC-Regular"/>
            </a:endParaRPr>
          </a:p>
          <a:p>
            <a:pPr algn="ctr"/>
            <a:r>
              <a:rPr lang="en-GB" sz="898">
                <a:solidFill>
                  <a:srgbClr val="525455"/>
                </a:solidFill>
                <a:latin typeface="NSPCC-Regular"/>
              </a:rPr>
              <a:t>Child Safeguarding Practice Review Panel (2024) </a:t>
            </a:r>
            <a:r>
              <a:rPr lang="en-GB" sz="898">
                <a:solidFill>
                  <a:srgbClr val="108633"/>
                </a:solidFill>
                <a:latin typeface="NSPCC-Regular"/>
                <a:hlinkClick r:id="rId7" tooltip="Annual report 2022/23: patterns in practice, key messages and 2023/24 work programme (PDF)."/>
              </a:rPr>
              <a:t>Annual report 2022/23: patterns in practice, key messages and 2023/24 work programme (PDF).</a:t>
            </a:r>
            <a:r>
              <a:rPr lang="en-GB" sz="898">
                <a:solidFill>
                  <a:srgbClr val="525455"/>
                </a:solidFill>
                <a:latin typeface="NSPCC-Regular"/>
              </a:rPr>
              <a:t> [London]: Child Safeguarding Practice Review Panel</a:t>
            </a:r>
            <a:endParaRPr lang="en-US" sz="898" b="1" u="sng">
              <a:solidFill>
                <a:schemeClr val="tx1"/>
              </a:solidFill>
            </a:endParaRPr>
          </a:p>
        </p:txBody>
      </p:sp>
      <p:sp>
        <p:nvSpPr>
          <p:cNvPr id="25" name="Rounded Rectangle 35">
            <a:extLst>
              <a:ext uri="{FF2B5EF4-FFF2-40B4-BE49-F238E27FC236}">
                <a16:creationId xmlns:a16="http://schemas.microsoft.com/office/drawing/2014/main" id="{4FC4AB72-0B78-421B-BD54-17462F05423C}"/>
              </a:ext>
            </a:extLst>
          </p:cNvPr>
          <p:cNvSpPr/>
          <p:nvPr/>
        </p:nvSpPr>
        <p:spPr>
          <a:xfrm>
            <a:off x="6172028" y="2028637"/>
            <a:ext cx="4683426" cy="4769270"/>
          </a:xfrm>
          <a:prstGeom prst="roundRect">
            <a:avLst>
              <a:gd name="adj" fmla="val 4442"/>
            </a:avLst>
          </a:prstGeom>
          <a:no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lIns="58652" tIns="29326" rIns="58652" bIns="29326" rtlCol="0" anchor="ctr"/>
          <a:lstStyle/>
          <a:p>
            <a:pPr algn="just"/>
            <a:endParaRPr lang="en-US" sz="1155" b="1" u="sng">
              <a:solidFill>
                <a:schemeClr val="tx1"/>
              </a:solidFill>
            </a:endParaRPr>
          </a:p>
          <a:p>
            <a:pPr algn="just"/>
            <a:r>
              <a:rPr lang="en-US" sz="1155" b="1" u="sng">
                <a:solidFill>
                  <a:schemeClr val="tx1"/>
                </a:solidFill>
              </a:rPr>
              <a:t>7 Golden Rules (DfE, 2024)</a:t>
            </a:r>
            <a:endParaRPr lang="en-GB" sz="1155">
              <a:solidFill>
                <a:schemeClr val="tx1"/>
              </a:solidFill>
            </a:endParaRPr>
          </a:p>
          <a:p>
            <a:pPr marL="219936" indent="-219936" algn="just">
              <a:buAutoNum type="arabicPeriod"/>
            </a:pPr>
            <a:r>
              <a:rPr lang="en-GB" sz="1155">
                <a:solidFill>
                  <a:schemeClr val="tx1"/>
                </a:solidFill>
                <a:ea typeface="+mn-lt"/>
                <a:cs typeface="+mn-lt"/>
              </a:rPr>
              <a:t>All children have a right to be protected from abuse and neglect. Protecting a child from such harm takes priority over protecting their privacy, or the privacy rights of the person(s) failing to protect them.</a:t>
            </a:r>
          </a:p>
          <a:p>
            <a:pPr marL="219936" indent="-219936" algn="just">
              <a:buAutoNum type="arabicPeriod"/>
            </a:pPr>
            <a:r>
              <a:rPr lang="en-GB" sz="1155">
                <a:solidFill>
                  <a:schemeClr val="tx1"/>
                </a:solidFill>
                <a:ea typeface="+mn-lt"/>
                <a:cs typeface="+mn-lt"/>
              </a:rPr>
              <a:t> When you have a safeguarding concern, wherever it is practicable and safe to do so, engage with the child2and/or their carer(s), and explain who you intend to share information with, what information you will be sharing and why. </a:t>
            </a:r>
          </a:p>
          <a:p>
            <a:pPr marL="219936" indent="-219936" algn="just">
              <a:buFont typeface="+mj-lt"/>
              <a:buAutoNum type="arabicPeriod"/>
            </a:pPr>
            <a:r>
              <a:rPr lang="en-GB" sz="1155">
                <a:solidFill>
                  <a:schemeClr val="tx1"/>
                </a:solidFill>
              </a:rPr>
              <a:t>You do not need consent to share personal information about a child and/or members of their family if a child is at risk or there is a perceived risk of harm.</a:t>
            </a:r>
          </a:p>
          <a:p>
            <a:pPr marL="219936" indent="-219936" algn="just">
              <a:buFont typeface="+mj-lt"/>
              <a:buAutoNum type="arabicPeriod"/>
            </a:pPr>
            <a:r>
              <a:rPr lang="en-GB" sz="1155">
                <a:solidFill>
                  <a:schemeClr val="tx1"/>
                </a:solidFill>
              </a:rPr>
              <a:t>Seek advice promptly whenever you are uncertain or do not fully understand how the legal framework supports information sharing in a particular case. </a:t>
            </a:r>
          </a:p>
          <a:p>
            <a:pPr marL="219936" indent="-219936" algn="just">
              <a:buAutoNum type="arabicPeriod"/>
            </a:pPr>
            <a:r>
              <a:rPr lang="en-GB" sz="1155">
                <a:solidFill>
                  <a:schemeClr val="tx1"/>
                </a:solidFill>
                <a:ea typeface="+mn-lt"/>
                <a:cs typeface="+mn-lt"/>
              </a:rPr>
              <a:t>When sharing information, ensure you and the person or agency/organisation that receives the information take steps to protect the identities of any individuals (e.g., the child, a carer, a neighbour, or a colleague) who might suffer harm if their details became known to an abuser or one of their associates. </a:t>
            </a:r>
          </a:p>
          <a:p>
            <a:pPr marL="219936" indent="-219936" algn="just">
              <a:buAutoNum type="arabicPeriod"/>
            </a:pPr>
            <a:r>
              <a:rPr lang="en-GB" sz="1155">
                <a:solidFill>
                  <a:schemeClr val="tx1"/>
                </a:solidFill>
                <a:ea typeface="+mn-lt"/>
                <a:cs typeface="+mn-lt"/>
              </a:rPr>
              <a:t>Only share relevant and accurate information with individuals or agencies/organisations that have a role in safeguarding the child and/or providing their family with support, and only share the information they need to support the provision of their services.</a:t>
            </a:r>
          </a:p>
          <a:p>
            <a:pPr marL="219936" indent="-219936" algn="just">
              <a:buAutoNum type="arabicPeriod"/>
            </a:pPr>
            <a:r>
              <a:rPr lang="en-GB" sz="1155">
                <a:solidFill>
                  <a:schemeClr val="tx1"/>
                </a:solidFill>
                <a:ea typeface="+mn-lt"/>
                <a:cs typeface="+mn-lt"/>
              </a:rPr>
              <a:t>Record the reasons for your information sharing decision, irrespective of whether or not you decide to share information.</a:t>
            </a:r>
            <a:endParaRPr lang="en-US" sz="1155">
              <a:solidFill>
                <a:schemeClr val="tx1"/>
              </a:solidFill>
              <a:ea typeface="+mn-lt"/>
              <a:cs typeface="+mn-lt"/>
            </a:endParaRPr>
          </a:p>
          <a:p>
            <a:pPr algn="ctr"/>
            <a:endParaRPr lang="en-US" sz="1155">
              <a:solidFill>
                <a:schemeClr val="tx1"/>
              </a:solidFill>
            </a:endParaRPr>
          </a:p>
        </p:txBody>
      </p:sp>
      <p:pic>
        <p:nvPicPr>
          <p:cNvPr id="14" name="Picture 2" descr="collaboration-clipart-puzzle-piece-person-1 2 - Hope For Three">
            <a:extLst>
              <a:ext uri="{FF2B5EF4-FFF2-40B4-BE49-F238E27FC236}">
                <a16:creationId xmlns:a16="http://schemas.microsoft.com/office/drawing/2014/main" id="{F616763D-3841-4533-B603-DEFF646EC1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1563" y="113365"/>
            <a:ext cx="1373559" cy="81726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CB5FC20-F22A-45DF-AF0D-5070485C140E}"/>
              </a:ext>
            </a:extLst>
          </p:cNvPr>
          <p:cNvPicPr>
            <a:picLocks noChangeAspect="1"/>
          </p:cNvPicPr>
          <p:nvPr/>
        </p:nvPicPr>
        <p:blipFill rotWithShape="1">
          <a:blip r:embed="rId9"/>
          <a:srcRect l="30601" t="26344" r="56382" b="9591"/>
          <a:stretch/>
        </p:blipFill>
        <p:spPr>
          <a:xfrm rot="20617848">
            <a:off x="1389448" y="4731807"/>
            <a:ext cx="535858" cy="7417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89988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500464-AEC2-2F67-857E-B5585F8E442A}"/>
              </a:ext>
            </a:extLst>
          </p:cNvPr>
          <p:cNvSpPr>
            <a:spLocks noGrp="1"/>
          </p:cNvSpPr>
          <p:nvPr>
            <p:ph type="title"/>
          </p:nvPr>
        </p:nvSpPr>
        <p:spPr>
          <a:xfrm>
            <a:off x="4553733" y="548464"/>
            <a:ext cx="6798541" cy="1675623"/>
          </a:xfrm>
        </p:spPr>
        <p:txBody>
          <a:bodyPr anchor="b">
            <a:normAutofit/>
          </a:bodyPr>
          <a:lstStyle/>
          <a:p>
            <a:r>
              <a:rPr lang="en-GB" sz="4000"/>
              <a:t>Learning from CSPRs / Rapid Reviews</a:t>
            </a:r>
            <a:endParaRPr lang="en-GB" sz="1300"/>
          </a:p>
        </p:txBody>
      </p:sp>
      <p:pic>
        <p:nvPicPr>
          <p:cNvPr id="6" name="Picture 5">
            <a:extLst>
              <a:ext uri="{FF2B5EF4-FFF2-40B4-BE49-F238E27FC236}">
                <a16:creationId xmlns:a16="http://schemas.microsoft.com/office/drawing/2014/main" id="{C3AB90DE-6F7F-90B2-A331-265A2088B82B}"/>
              </a:ext>
            </a:extLst>
          </p:cNvPr>
          <p:cNvPicPr>
            <a:picLocks noChangeAspect="1"/>
          </p:cNvPicPr>
          <p:nvPr/>
        </p:nvPicPr>
        <p:blipFill>
          <a:blip r:embed="rId2"/>
          <a:srcRect l="40753" r="24826"/>
          <a:stretch>
            <a:fillRect/>
          </a:stretch>
        </p:blipFill>
        <p:spPr>
          <a:xfrm>
            <a:off x="1" y="10"/>
            <a:ext cx="4196496" cy="6857990"/>
          </a:xfrm>
          <a:prstGeom prst="rect">
            <a:avLst/>
          </a:prstGeom>
          <a:effectLst/>
        </p:spPr>
      </p:pic>
      <p:graphicFrame>
        <p:nvGraphicFramePr>
          <p:cNvPr id="5" name="Content Placeholder 2">
            <a:extLst>
              <a:ext uri="{FF2B5EF4-FFF2-40B4-BE49-F238E27FC236}">
                <a16:creationId xmlns:a16="http://schemas.microsoft.com/office/drawing/2014/main" id="{ABCA2C34-FAEF-EBE0-FFF0-94C01722CBD5}"/>
              </a:ext>
            </a:extLst>
          </p:cNvPr>
          <p:cNvGraphicFramePr>
            <a:graphicFrameLocks noGrp="1"/>
          </p:cNvGraphicFramePr>
          <p:nvPr>
            <p:ph idx="1"/>
            <p:extLst>
              <p:ext uri="{D42A27DB-BD31-4B8C-83A1-F6EECF244321}">
                <p14:modId xmlns:p14="http://schemas.microsoft.com/office/powerpoint/2010/main" val="755414574"/>
              </p:ext>
            </p:extLst>
          </p:nvPr>
        </p:nvGraphicFramePr>
        <p:xfrm>
          <a:off x="4553734" y="2409830"/>
          <a:ext cx="6798539" cy="3705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53509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with colorful circles and text&#10;&#10;AI-generated content may be incorrect.">
            <a:extLst>
              <a:ext uri="{FF2B5EF4-FFF2-40B4-BE49-F238E27FC236}">
                <a16:creationId xmlns:a16="http://schemas.microsoft.com/office/drawing/2014/main" id="{938AFDD9-353B-4A12-A20F-78218D982C41}"/>
              </a:ext>
            </a:extLst>
          </p:cNvPr>
          <p:cNvPicPr>
            <a:picLocks noChangeAspect="1"/>
          </p:cNvPicPr>
          <p:nvPr/>
        </p:nvPicPr>
        <p:blipFill>
          <a:blip r:embed="rId2"/>
          <a:srcRect l="1980"/>
          <a:stretch>
            <a:fillRect/>
          </a:stretch>
        </p:blipFill>
        <p:spPr>
          <a:xfrm>
            <a:off x="315684" y="0"/>
            <a:ext cx="11647715" cy="6687697"/>
          </a:xfrm>
          <a:prstGeom prst="rect">
            <a:avLst/>
          </a:prstGeom>
        </p:spPr>
      </p:pic>
    </p:spTree>
    <p:extLst>
      <p:ext uri="{BB962C8B-B14F-4D97-AF65-F5344CB8AC3E}">
        <p14:creationId xmlns:p14="http://schemas.microsoft.com/office/powerpoint/2010/main" val="16365225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chart&#10;&#10;AI-generated content may be incorrect.">
            <a:extLst>
              <a:ext uri="{FF2B5EF4-FFF2-40B4-BE49-F238E27FC236}">
                <a16:creationId xmlns:a16="http://schemas.microsoft.com/office/drawing/2014/main" id="{10FFF67F-E01C-5F5C-E9A4-D67AE59E1A0D}"/>
              </a:ext>
            </a:extLst>
          </p:cNvPr>
          <p:cNvPicPr>
            <a:picLocks noChangeAspect="1"/>
          </p:cNvPicPr>
          <p:nvPr/>
        </p:nvPicPr>
        <p:blipFill>
          <a:blip r:embed="rId2"/>
          <a:srcRect l="7143" t="1587" r="6547"/>
          <a:stretch>
            <a:fillRect/>
          </a:stretch>
        </p:blipFill>
        <p:spPr>
          <a:xfrm>
            <a:off x="304799" y="108857"/>
            <a:ext cx="11538857" cy="6749143"/>
          </a:xfrm>
          <a:prstGeom prst="rect">
            <a:avLst/>
          </a:prstGeom>
        </p:spPr>
      </p:pic>
    </p:spTree>
    <p:extLst>
      <p:ext uri="{BB962C8B-B14F-4D97-AF65-F5344CB8AC3E}">
        <p14:creationId xmlns:p14="http://schemas.microsoft.com/office/powerpoint/2010/main" val="4233182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1DD04096-B8EA-73F7-FDC3-FE673F32EF2E}"/>
              </a:ext>
            </a:extLst>
          </p:cNvPr>
          <p:cNvSpPr>
            <a:spLocks noGrp="1"/>
          </p:cNvSpPr>
          <p:nvPr>
            <p:ph type="title"/>
          </p:nvPr>
        </p:nvSpPr>
        <p:spPr>
          <a:xfrm>
            <a:off x="3336636" y="2578469"/>
            <a:ext cx="5760846" cy="2310312"/>
          </a:xfrm>
        </p:spPr>
        <p:txBody>
          <a:bodyPr vert="horz" lIns="91440" tIns="45720" rIns="91440" bIns="45720" rtlCol="0" anchor="b">
            <a:normAutofit/>
          </a:bodyPr>
          <a:lstStyle/>
          <a:p>
            <a:pPr algn="ctr"/>
            <a:r>
              <a:rPr lang="en-US" sz="5200" kern="1200">
                <a:ln w="0"/>
                <a:effectLst>
                  <a:outerShdw blurRad="38100" dist="19050" dir="2700000" algn="tl" rotWithShape="0">
                    <a:schemeClr val="dk1">
                      <a:alpha val="40000"/>
                    </a:schemeClr>
                  </a:outerShdw>
                </a:effectLst>
                <a:latin typeface="+mj-lt"/>
                <a:ea typeface="+mj-ea"/>
                <a:cs typeface="+mj-cs"/>
              </a:rPr>
              <a:t>Training Brochure </a:t>
            </a:r>
          </a:p>
        </p:txBody>
      </p:sp>
      <p:pic>
        <p:nvPicPr>
          <p:cNvPr id="3" name="Picture 2" descr="A logo for a safeguarding partnership&#10;&#10;AI-generated content may be incorrect.">
            <a:extLst>
              <a:ext uri="{FF2B5EF4-FFF2-40B4-BE49-F238E27FC236}">
                <a16:creationId xmlns:a16="http://schemas.microsoft.com/office/drawing/2014/main" id="{D4A0FC08-6C9C-E86D-65A8-6533F6D69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428" y="1777001"/>
            <a:ext cx="2843628" cy="1956624"/>
          </a:xfrm>
          <a:prstGeom prst="rect">
            <a:avLst/>
          </a:prstGeom>
        </p:spPr>
      </p:pic>
    </p:spTree>
    <p:extLst>
      <p:ext uri="{BB962C8B-B14F-4D97-AF65-F5344CB8AC3E}">
        <p14:creationId xmlns:p14="http://schemas.microsoft.com/office/powerpoint/2010/main" val="27317286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a:extLst>
              <a:ext uri="{FF2B5EF4-FFF2-40B4-BE49-F238E27FC236}">
                <a16:creationId xmlns:a16="http://schemas.microsoft.com/office/drawing/2014/main" id="{EAC4BFA6-A7B7-D546-A8AF-5857BD8894E4}"/>
              </a:ext>
            </a:extLst>
          </p:cNvPr>
          <p:cNvSpPr/>
          <p:nvPr/>
        </p:nvSpPr>
        <p:spPr>
          <a:xfrm>
            <a:off x="674176" y="2065569"/>
            <a:ext cx="4493272" cy="4660281"/>
          </a:xfrm>
          <a:prstGeom prst="roundRect">
            <a:avLst>
              <a:gd name="adj" fmla="val 4442"/>
            </a:avLst>
          </a:prstGeom>
          <a:solidFill>
            <a:schemeClr val="bg1"/>
          </a:solidFill>
          <a:ln w="63500">
            <a:solidFill>
              <a:srgbClr val="FF696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6" name="Rounded Rectangle 35">
            <a:extLst>
              <a:ext uri="{FF2B5EF4-FFF2-40B4-BE49-F238E27FC236}">
                <a16:creationId xmlns:a16="http://schemas.microsoft.com/office/drawing/2014/main" id="{6ECB551B-6C00-EC44-87DE-ECEE39377E75}"/>
              </a:ext>
            </a:extLst>
          </p:cNvPr>
          <p:cNvSpPr/>
          <p:nvPr/>
        </p:nvSpPr>
        <p:spPr>
          <a:xfrm>
            <a:off x="7293320" y="2051817"/>
            <a:ext cx="3575644" cy="2441965"/>
          </a:xfrm>
          <a:prstGeom prst="roundRect">
            <a:avLst>
              <a:gd name="adj" fmla="val 4442"/>
            </a:avLst>
          </a:prstGeom>
          <a:solidFill>
            <a:schemeClr val="bg1"/>
          </a:solid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8" name="Rounded Rectangle 37">
            <a:extLst>
              <a:ext uri="{FF2B5EF4-FFF2-40B4-BE49-F238E27FC236}">
                <a16:creationId xmlns:a16="http://schemas.microsoft.com/office/drawing/2014/main" id="{42D950A7-32B1-2147-B747-E8FA968E50E2}"/>
              </a:ext>
            </a:extLst>
          </p:cNvPr>
          <p:cNvSpPr/>
          <p:nvPr/>
        </p:nvSpPr>
        <p:spPr>
          <a:xfrm>
            <a:off x="5393588" y="4627920"/>
            <a:ext cx="5475376" cy="2109608"/>
          </a:xfrm>
          <a:prstGeom prst="roundRect">
            <a:avLst>
              <a:gd name="adj" fmla="val 4442"/>
            </a:avLst>
          </a:prstGeom>
          <a:solidFill>
            <a:schemeClr val="bg1"/>
          </a:solidFill>
          <a:ln w="63500">
            <a:solidFill>
              <a:srgbClr val="E9B88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9" name="Rounded Rectangle 38">
            <a:extLst>
              <a:ext uri="{FF2B5EF4-FFF2-40B4-BE49-F238E27FC236}">
                <a16:creationId xmlns:a16="http://schemas.microsoft.com/office/drawing/2014/main" id="{1A85DF91-ECB6-234A-8930-9318D6A05FD5}"/>
              </a:ext>
            </a:extLst>
          </p:cNvPr>
          <p:cNvSpPr/>
          <p:nvPr/>
        </p:nvSpPr>
        <p:spPr>
          <a:xfrm>
            <a:off x="891154" y="994769"/>
            <a:ext cx="9761242" cy="950648"/>
          </a:xfrm>
          <a:prstGeom prst="roundRect">
            <a:avLst>
              <a:gd name="adj" fmla="val 4442"/>
            </a:avLst>
          </a:prstGeom>
          <a:solidFill>
            <a:schemeClr val="bg1"/>
          </a:solidFill>
          <a:ln w="63500">
            <a:solidFill>
              <a:srgbClr val="CB7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pic>
        <p:nvPicPr>
          <p:cNvPr id="22" name="Picture 21">
            <a:extLst>
              <a:ext uri="{FF2B5EF4-FFF2-40B4-BE49-F238E27FC236}">
                <a16:creationId xmlns:a16="http://schemas.microsoft.com/office/drawing/2014/main" id="{2A35B9BF-CF0E-9C4D-B48E-B76AFD363614}"/>
              </a:ext>
            </a:extLst>
          </p:cNvPr>
          <p:cNvPicPr>
            <a:picLocks noChangeAspect="1"/>
          </p:cNvPicPr>
          <p:nvPr/>
        </p:nvPicPr>
        <p:blipFill>
          <a:blip r:embed="rId2"/>
          <a:stretch>
            <a:fillRect/>
          </a:stretch>
        </p:blipFill>
        <p:spPr>
          <a:xfrm>
            <a:off x="5933208" y="4369040"/>
            <a:ext cx="276967" cy="333990"/>
          </a:xfrm>
          <a:prstGeom prst="rect">
            <a:avLst/>
          </a:prstGeom>
        </p:spPr>
      </p:pic>
      <p:sp>
        <p:nvSpPr>
          <p:cNvPr id="32" name="TextBox 31">
            <a:extLst>
              <a:ext uri="{FF2B5EF4-FFF2-40B4-BE49-F238E27FC236}">
                <a16:creationId xmlns:a16="http://schemas.microsoft.com/office/drawing/2014/main" id="{39C983F3-39D0-554B-9F9E-55B91B9093FC}"/>
              </a:ext>
            </a:extLst>
          </p:cNvPr>
          <p:cNvSpPr txBox="1"/>
          <p:nvPr/>
        </p:nvSpPr>
        <p:spPr>
          <a:xfrm>
            <a:off x="1046136" y="1017470"/>
            <a:ext cx="9531151" cy="1059393"/>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Case Background</a:t>
            </a:r>
          </a:p>
          <a:p>
            <a:pPr algn="just"/>
            <a:r>
              <a:rPr lang="en-GB" sz="1026">
                <a:latin typeface="Arial" panose="020B0604020202020204" pitchFamily="34" charset="0"/>
                <a:cs typeface="Arial" panose="020B0604020202020204" pitchFamily="34" charset="0"/>
              </a:rPr>
              <a:t>CSPR 14 involved the death of a four-week-old baby. There do not appear to be any suspicious circumstances regarding this child’s death. Following the death, significant concerns were identified about the living conditions of the baby and their siblings, who were living in the family home with their mother as their sole carer. CSPR 15 also involved concerns about home conditions. The family consisted of three children, one at primary school and two at secondary school. They lived with their mother and had regular contact with their father. </a:t>
            </a:r>
          </a:p>
          <a:p>
            <a:r>
              <a:rPr lang="en-GB" sz="1155"/>
              <a:t> </a:t>
            </a:r>
          </a:p>
        </p:txBody>
      </p:sp>
      <p:sp>
        <p:nvSpPr>
          <p:cNvPr id="42" name="TextBox 41">
            <a:extLst>
              <a:ext uri="{FF2B5EF4-FFF2-40B4-BE49-F238E27FC236}">
                <a16:creationId xmlns:a16="http://schemas.microsoft.com/office/drawing/2014/main" id="{E6A2FF2E-8536-B344-802F-A1F7C3B73486}"/>
              </a:ext>
            </a:extLst>
          </p:cNvPr>
          <p:cNvSpPr txBox="1"/>
          <p:nvPr/>
        </p:nvSpPr>
        <p:spPr>
          <a:xfrm>
            <a:off x="734799" y="2086581"/>
            <a:ext cx="4432649" cy="4196790"/>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Positive and Proactive Steps</a:t>
            </a:r>
          </a:p>
          <a:p>
            <a:endParaRPr lang="en-GB" sz="1026" b="1">
              <a:latin typeface="Arial" panose="020B0604020202020204" pitchFamily="34" charset="0"/>
              <a:cs typeface="Arial" panose="020B0604020202020204" pitchFamily="34" charset="0"/>
            </a:endParaRPr>
          </a:p>
          <a:p>
            <a:pPr marL="183280" indent="-183280" algn="just">
              <a:buFont typeface="Arial" panose="020B0604020202020204" pitchFamily="34" charset="0"/>
              <a:buChar char="•"/>
            </a:pPr>
            <a:r>
              <a:rPr lang="en-GB" sz="1026">
                <a:latin typeface="Arial" panose="020B0604020202020204" pitchFamily="34" charset="0"/>
                <a:cs typeface="Arial" panose="020B0604020202020204" pitchFamily="34" charset="0"/>
              </a:rPr>
              <a:t>Learning has taken place with all designated Safeguarding Leads in schools to consider ways to ensure they understand a child and their family’s history in the context of their decision making around safeguarding concerns.  </a:t>
            </a:r>
          </a:p>
          <a:p>
            <a:pPr marL="183280" indent="-183280" algn="just">
              <a:buFont typeface="Arial" panose="020B0604020202020204" pitchFamily="34" charset="0"/>
              <a:buChar char="•"/>
            </a:pPr>
            <a:endParaRPr lang="en-GB" sz="1026">
              <a:latin typeface="Arial" panose="020B0604020202020204" pitchFamily="34" charset="0"/>
              <a:cs typeface="Arial" panose="020B0604020202020204" pitchFamily="34" charset="0"/>
            </a:endParaRPr>
          </a:p>
          <a:p>
            <a:pPr marL="183280" indent="-183280" algn="just">
              <a:buFont typeface="Arial" panose="020B0604020202020204" pitchFamily="34" charset="0"/>
              <a:buChar char="•"/>
            </a:pPr>
            <a:r>
              <a:rPr lang="en-GB" sz="1026">
                <a:latin typeface="Arial" panose="020B0604020202020204" pitchFamily="34" charset="0"/>
                <a:cs typeface="Arial" panose="020B0604020202020204" pitchFamily="34" charset="0"/>
              </a:rPr>
              <a:t>The partnership actively encourages a </a:t>
            </a:r>
            <a:r>
              <a:rPr lang="en-GB" sz="1026">
                <a:latin typeface="Arial" panose="020B0604020202020204" pitchFamily="34" charset="0"/>
                <a:cs typeface="Arial" panose="020B0604020202020204" pitchFamily="34" charset="0"/>
                <a:hlinkClick r:id="rId3"/>
              </a:rPr>
              <a:t>‘think family’ </a:t>
            </a:r>
            <a:r>
              <a:rPr lang="en-GB" sz="1026">
                <a:latin typeface="Arial" panose="020B0604020202020204" pitchFamily="34" charset="0"/>
                <a:cs typeface="Arial" panose="020B0604020202020204" pitchFamily="34" charset="0"/>
              </a:rPr>
              <a:t>approach to ensure that professionals consider the wider family circumstances and background throughout any reviews, assessments or support. The Telford and Wrekin </a:t>
            </a:r>
            <a:r>
              <a:rPr lang="en-GB" sz="1026">
                <a:latin typeface="Arial" panose="020B0604020202020204" pitchFamily="34" charset="0"/>
                <a:cs typeface="Arial" panose="020B0604020202020204" pitchFamily="34" charset="0"/>
                <a:hlinkClick r:id="rId4"/>
              </a:rPr>
              <a:t>Family Safeguarding Model </a:t>
            </a:r>
            <a:r>
              <a:rPr lang="en-GB" sz="1026">
                <a:latin typeface="Arial" panose="020B0604020202020204" pitchFamily="34" charset="0"/>
                <a:cs typeface="Arial" panose="020B0604020202020204" pitchFamily="34" charset="0"/>
              </a:rPr>
              <a:t>ensures that professionals are brought together to support parents to make positive changes. Encouraging professionals to be </a:t>
            </a:r>
            <a:r>
              <a:rPr lang="en-GB" sz="1026">
                <a:latin typeface="Arial" panose="020B0604020202020204" pitchFamily="34" charset="0"/>
                <a:cs typeface="Arial" panose="020B0604020202020204" pitchFamily="34" charset="0"/>
                <a:hlinkClick r:id="rId5"/>
              </a:rPr>
              <a:t>professionally curious </a:t>
            </a:r>
            <a:r>
              <a:rPr lang="en-GB" sz="1026">
                <a:latin typeface="Arial" panose="020B0604020202020204" pitchFamily="34" charset="0"/>
                <a:cs typeface="Arial" panose="020B0604020202020204" pitchFamily="34" charset="0"/>
              </a:rPr>
              <a:t>is a regular theme within the various training session and training material.</a:t>
            </a:r>
            <a:br>
              <a:rPr lang="en-GB" sz="1026">
                <a:latin typeface="Arial" panose="020B0604020202020204" pitchFamily="34" charset="0"/>
                <a:cs typeface="Arial" panose="020B0604020202020204" pitchFamily="34" charset="0"/>
              </a:rPr>
            </a:br>
            <a:endParaRPr lang="en-GB" sz="1026">
              <a:latin typeface="Arial" panose="020B0604020202020204" pitchFamily="34" charset="0"/>
              <a:cs typeface="Arial" panose="020B0604020202020204" pitchFamily="34" charset="0"/>
            </a:endParaRPr>
          </a:p>
          <a:p>
            <a:pPr marL="183280" indent="-183280" algn="just">
              <a:buFont typeface="Arial" panose="020B0604020202020204" pitchFamily="34" charset="0"/>
              <a:buChar char="•"/>
            </a:pPr>
            <a:r>
              <a:rPr lang="en-GB" sz="1026">
                <a:latin typeface="Arial" panose="020B0604020202020204" pitchFamily="34" charset="0"/>
                <a:cs typeface="Arial" panose="020B0604020202020204" pitchFamily="34" charset="0"/>
              </a:rPr>
              <a:t>The Partnership has commissioned an independent reviewer to explore how we approach the issue of neglect. They are exploring how we work with families from the point of referral all the way through to Child Protection conferences. Engagement has already taken place across all partners at all levels to ensure . There has been key participation from families with lived experience which has allowed a crucial insight into how the words used by professionals and changes to documents would have aided the safeguarding process from their perspective. The new strategy is due to be in place by Spring 2024</a:t>
            </a:r>
          </a:p>
        </p:txBody>
      </p:sp>
      <p:sp>
        <p:nvSpPr>
          <p:cNvPr id="47" name="TextBox 46">
            <a:extLst>
              <a:ext uri="{FF2B5EF4-FFF2-40B4-BE49-F238E27FC236}">
                <a16:creationId xmlns:a16="http://schemas.microsoft.com/office/drawing/2014/main" id="{6E6DBA09-B014-2B4B-8184-40A7D9330D07}"/>
              </a:ext>
            </a:extLst>
          </p:cNvPr>
          <p:cNvSpPr txBox="1"/>
          <p:nvPr/>
        </p:nvSpPr>
        <p:spPr>
          <a:xfrm>
            <a:off x="5457818" y="4705517"/>
            <a:ext cx="5450195" cy="1986698"/>
          </a:xfrm>
          <a:prstGeom prst="rect">
            <a:avLst/>
          </a:prstGeom>
          <a:noFill/>
          <a:ln>
            <a:noFill/>
          </a:ln>
        </p:spPr>
        <p:txBody>
          <a:bodyPr wrap="square" rtlCol="0">
            <a:spAutoFit/>
          </a:bodyPr>
          <a:lstStyle/>
          <a:p>
            <a:r>
              <a:rPr lang="en-GB" sz="1026" b="1">
                <a:latin typeface="Arial" panose="020B0604020202020204" pitchFamily="34" charset="0"/>
                <a:cs typeface="Arial" panose="020B0604020202020204" pitchFamily="34" charset="0"/>
              </a:rPr>
              <a:t>Recommendations and Learning – </a:t>
            </a:r>
            <a:r>
              <a:rPr lang="en-GB" sz="1026">
                <a:latin typeface="Arial" panose="020B0604020202020204" pitchFamily="34" charset="0"/>
                <a:cs typeface="Arial" panose="020B0604020202020204" pitchFamily="34" charset="0"/>
              </a:rPr>
              <a:t>Following completion of the review in the following recommendation were made:</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The Partnerships recognises the need for, and implements, a neglect strategy and toolkit to improve the understanding of neglect</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barriers to engagement are explored to ensure that these are addressed across all partner agencies.</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Learning is shared regionally and requests are made that multiagency guidance on the management of concealed pregnancy be developed implemented. </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The Partnership seeks assurance that all schools are aware of the need and importance to access information about a child’s history when they have any concerns</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Professionals are aware of the expectation to include all background information/concerns when making a referral </a:t>
            </a:r>
            <a:endParaRPr lang="en-GB" sz="1026" b="1">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650E5B87-2D2B-9042-899A-E439688525B5}"/>
              </a:ext>
            </a:extLst>
          </p:cNvPr>
          <p:cNvSpPr txBox="1"/>
          <p:nvPr/>
        </p:nvSpPr>
        <p:spPr>
          <a:xfrm>
            <a:off x="7369445" y="2086581"/>
            <a:ext cx="3207842" cy="2460289"/>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Process</a:t>
            </a:r>
          </a:p>
          <a:p>
            <a:endParaRPr lang="en-GB" sz="1026" b="1">
              <a:latin typeface="Arial" panose="020B0604020202020204" pitchFamily="34" charset="0"/>
              <a:cs typeface="Arial" panose="020B0604020202020204" pitchFamily="34" charset="0"/>
            </a:endParaRPr>
          </a:p>
          <a:p>
            <a:pPr algn="just"/>
            <a:r>
              <a:rPr lang="en-GB" sz="1026">
                <a:latin typeface="Arial" panose="020B0604020202020204" pitchFamily="34" charset="0"/>
                <a:cs typeface="Arial" panose="020B0604020202020204" pitchFamily="34" charset="0"/>
              </a:rPr>
              <a:t>Following receipt of the referral relating to CSPR 14 in November 2022 a Rapid Review was held where the panel agreed that the threshold for a full Child Safeguarding Practice Review had been met. Shortly after this decision was made, a further referral was received in February 2023 relating to CSPR 15. Immediate safeguarding actions were implemented and an independent author was sourced to undertake a thematic review into neglect which commenced in April 2023 involving practitioners involved with the cases alongside managers from across the partnership and input from the families.</a:t>
            </a:r>
            <a:endParaRPr lang="en-GB" sz="77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6"/>
          <a:stretch>
            <a:fillRect/>
          </a:stretch>
        </p:blipFill>
        <p:spPr>
          <a:xfrm>
            <a:off x="8621190" y="60094"/>
            <a:ext cx="1888422" cy="830254"/>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3858704" y="108375"/>
            <a:ext cx="4504026" cy="693246"/>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3778040" y="267389"/>
            <a:ext cx="4635919" cy="388440"/>
          </a:xfrm>
          <a:prstGeom prst="rect">
            <a:avLst/>
          </a:prstGeom>
          <a:noFill/>
        </p:spPr>
        <p:txBody>
          <a:bodyPr wrap="square" rtlCol="0">
            <a:spAutoFit/>
          </a:bodyPr>
          <a:lstStyle/>
          <a:p>
            <a:pPr algn="ctr"/>
            <a:r>
              <a:rPr lang="en-GB" sz="1924" b="1">
                <a:latin typeface="Arial" panose="020B0604020202020204" pitchFamily="34" charset="0"/>
                <a:cs typeface="Arial" panose="020B0604020202020204" pitchFamily="34" charset="0"/>
              </a:rPr>
              <a:t>CSPR 14 and 15 – learning briefing</a:t>
            </a:r>
            <a:endParaRPr lang="en-GB" sz="1924">
              <a:latin typeface="Arial" panose="020B0604020202020204" pitchFamily="34" charset="0"/>
              <a:cs typeface="Arial" panose="020B0604020202020204" pitchFamily="34" charset="0"/>
            </a:endParaRPr>
          </a:p>
        </p:txBody>
      </p:sp>
      <p:pic>
        <p:nvPicPr>
          <p:cNvPr id="1026" name="Picture 2" descr="What is a Seven Minute Brief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6678" y="2537565"/>
            <a:ext cx="1647411" cy="1647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8769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a:extLst>
              <a:ext uri="{FF2B5EF4-FFF2-40B4-BE49-F238E27FC236}">
                <a16:creationId xmlns:a16="http://schemas.microsoft.com/office/drawing/2014/main" id="{EAC4BFA6-A7B7-D546-A8AF-5857BD8894E4}"/>
              </a:ext>
            </a:extLst>
          </p:cNvPr>
          <p:cNvSpPr/>
          <p:nvPr/>
        </p:nvSpPr>
        <p:spPr>
          <a:xfrm>
            <a:off x="612184" y="2271628"/>
            <a:ext cx="4641493" cy="2138007"/>
          </a:xfrm>
          <a:prstGeom prst="roundRect">
            <a:avLst>
              <a:gd name="adj" fmla="val 4442"/>
            </a:avLst>
          </a:prstGeom>
          <a:solidFill>
            <a:schemeClr val="bg1"/>
          </a:solidFill>
          <a:ln w="63500">
            <a:solidFill>
              <a:srgbClr val="FF696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6" name="Rounded Rectangle 35">
            <a:extLst>
              <a:ext uri="{FF2B5EF4-FFF2-40B4-BE49-F238E27FC236}">
                <a16:creationId xmlns:a16="http://schemas.microsoft.com/office/drawing/2014/main" id="{6ECB551B-6C00-EC44-87DE-ECEE39377E75}"/>
              </a:ext>
            </a:extLst>
          </p:cNvPr>
          <p:cNvSpPr/>
          <p:nvPr/>
        </p:nvSpPr>
        <p:spPr>
          <a:xfrm>
            <a:off x="7607485" y="2336737"/>
            <a:ext cx="3028262" cy="1961707"/>
          </a:xfrm>
          <a:prstGeom prst="roundRect">
            <a:avLst>
              <a:gd name="adj" fmla="val 4442"/>
            </a:avLst>
          </a:prstGeom>
          <a:solidFill>
            <a:schemeClr val="bg1"/>
          </a:solid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8" name="Rounded Rectangle 37">
            <a:extLst>
              <a:ext uri="{FF2B5EF4-FFF2-40B4-BE49-F238E27FC236}">
                <a16:creationId xmlns:a16="http://schemas.microsoft.com/office/drawing/2014/main" id="{42D950A7-32B1-2147-B747-E8FA968E50E2}"/>
              </a:ext>
            </a:extLst>
          </p:cNvPr>
          <p:cNvSpPr/>
          <p:nvPr/>
        </p:nvSpPr>
        <p:spPr>
          <a:xfrm>
            <a:off x="612184" y="4486545"/>
            <a:ext cx="10256781" cy="2250983"/>
          </a:xfrm>
          <a:prstGeom prst="roundRect">
            <a:avLst>
              <a:gd name="adj" fmla="val 4442"/>
            </a:avLst>
          </a:prstGeom>
          <a:solidFill>
            <a:schemeClr val="bg1"/>
          </a:solidFill>
          <a:ln w="63500">
            <a:solidFill>
              <a:srgbClr val="E9B88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9" name="Rounded Rectangle 38">
            <a:extLst>
              <a:ext uri="{FF2B5EF4-FFF2-40B4-BE49-F238E27FC236}">
                <a16:creationId xmlns:a16="http://schemas.microsoft.com/office/drawing/2014/main" id="{1A85DF91-ECB6-234A-8930-9318D6A05FD5}"/>
              </a:ext>
            </a:extLst>
          </p:cNvPr>
          <p:cNvSpPr/>
          <p:nvPr/>
        </p:nvSpPr>
        <p:spPr>
          <a:xfrm>
            <a:off x="612184" y="991490"/>
            <a:ext cx="10079844" cy="1100522"/>
          </a:xfrm>
          <a:prstGeom prst="roundRect">
            <a:avLst>
              <a:gd name="adj" fmla="val 4442"/>
            </a:avLst>
          </a:prstGeom>
          <a:solidFill>
            <a:schemeClr val="bg1"/>
          </a:solidFill>
          <a:ln w="63500">
            <a:solidFill>
              <a:srgbClr val="CB7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pic>
        <p:nvPicPr>
          <p:cNvPr id="22" name="Picture 21">
            <a:extLst>
              <a:ext uri="{FF2B5EF4-FFF2-40B4-BE49-F238E27FC236}">
                <a16:creationId xmlns:a16="http://schemas.microsoft.com/office/drawing/2014/main" id="{2A35B9BF-CF0E-9C4D-B48E-B76AFD363614}"/>
              </a:ext>
            </a:extLst>
          </p:cNvPr>
          <p:cNvPicPr>
            <a:picLocks noChangeAspect="1"/>
          </p:cNvPicPr>
          <p:nvPr/>
        </p:nvPicPr>
        <p:blipFill>
          <a:blip r:embed="rId3"/>
          <a:stretch>
            <a:fillRect/>
          </a:stretch>
        </p:blipFill>
        <p:spPr>
          <a:xfrm>
            <a:off x="5933208" y="4369040"/>
            <a:ext cx="276967" cy="333990"/>
          </a:xfrm>
          <a:prstGeom prst="rect">
            <a:avLst/>
          </a:prstGeom>
        </p:spPr>
      </p:pic>
      <p:sp>
        <p:nvSpPr>
          <p:cNvPr id="32" name="TextBox 31">
            <a:extLst>
              <a:ext uri="{FF2B5EF4-FFF2-40B4-BE49-F238E27FC236}">
                <a16:creationId xmlns:a16="http://schemas.microsoft.com/office/drawing/2014/main" id="{39C983F3-39D0-554B-9F9E-55B91B9093FC}"/>
              </a:ext>
            </a:extLst>
          </p:cNvPr>
          <p:cNvSpPr txBox="1"/>
          <p:nvPr/>
        </p:nvSpPr>
        <p:spPr>
          <a:xfrm>
            <a:off x="612184" y="986795"/>
            <a:ext cx="9885343" cy="1217256"/>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Background:</a:t>
            </a:r>
          </a:p>
          <a:p>
            <a:endParaRPr lang="en-GB" sz="1026" b="1">
              <a:latin typeface="Arial" panose="020B0604020202020204" pitchFamily="34" charset="0"/>
              <a:cs typeface="Arial" panose="020B0604020202020204" pitchFamily="34" charset="0"/>
            </a:endParaRPr>
          </a:p>
          <a:p>
            <a:r>
              <a:rPr lang="en-GB" sz="1026">
                <a:latin typeface="Arial" panose="020B0604020202020204" pitchFamily="34" charset="0"/>
                <a:cs typeface="Arial" panose="020B0604020202020204" pitchFamily="34" charset="0"/>
              </a:rPr>
              <a:t>This case review focussed on the death of a young person following suicide. In the months before her death she had disclosed  that she had been a victim of abuse which was being investigated by police. She had suffered with a history of self harm and overdoses which had led to hospitalisation. She had also been electively home educated prior to her starting secondary school during the Covid pandemic. A social work assessment had been undertaken and support to help her manage her feelings was offered which was subsequently reviewed as risks increased but support levels did not increase.</a:t>
            </a:r>
          </a:p>
          <a:p>
            <a:r>
              <a:rPr lang="en-GB" sz="1155"/>
              <a:t> </a:t>
            </a:r>
          </a:p>
        </p:txBody>
      </p:sp>
      <p:sp>
        <p:nvSpPr>
          <p:cNvPr id="42" name="TextBox 41">
            <a:extLst>
              <a:ext uri="{FF2B5EF4-FFF2-40B4-BE49-F238E27FC236}">
                <a16:creationId xmlns:a16="http://schemas.microsoft.com/office/drawing/2014/main" id="{E6A2FF2E-8536-B344-802F-A1F7C3B73486}"/>
              </a:ext>
            </a:extLst>
          </p:cNvPr>
          <p:cNvSpPr txBox="1"/>
          <p:nvPr/>
        </p:nvSpPr>
        <p:spPr>
          <a:xfrm>
            <a:off x="875655" y="2271628"/>
            <a:ext cx="4240202" cy="1828834"/>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Positive and Proactive Steps Already Taken:</a:t>
            </a:r>
          </a:p>
          <a:p>
            <a:endParaRPr lang="en-GB" sz="1026" b="1">
              <a:latin typeface="Arial" panose="020B0604020202020204" pitchFamily="34" charset="0"/>
              <a:cs typeface="Arial" panose="020B0604020202020204" pitchFamily="34" charset="0"/>
            </a:endParaRP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The Telford and Wrekin Safeguarding Partnership (TWSP) will shortly been announcing the date of a partnership wide Trauma Informed Practice training session</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All practitioners have been reminded of the need to always remain professionally curious with the circulation of a </a:t>
            </a:r>
            <a:r>
              <a:rPr lang="en-GB" sz="1026">
                <a:latin typeface="Arial" panose="020B0604020202020204" pitchFamily="34" charset="0"/>
                <a:cs typeface="Arial" panose="020B0604020202020204" pitchFamily="34" charset="0"/>
                <a:hlinkClick r:id="rId4"/>
              </a:rPr>
              <a:t>7 minute briefing</a:t>
            </a:r>
            <a:endParaRPr lang="en-GB" sz="1026">
              <a:latin typeface="Arial" panose="020B0604020202020204" pitchFamily="34" charset="0"/>
              <a:cs typeface="Arial" panose="020B0604020202020204" pitchFamily="34" charset="0"/>
            </a:endParaRP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The </a:t>
            </a:r>
            <a:r>
              <a:rPr lang="en-GB" sz="1026">
                <a:latin typeface="Arial" panose="020B0604020202020204" pitchFamily="34" charset="0"/>
                <a:cs typeface="Arial" panose="020B0604020202020204" pitchFamily="34" charset="0"/>
                <a:hlinkClick r:id="rId5"/>
              </a:rPr>
              <a:t>Escalation Policy </a:t>
            </a:r>
            <a:r>
              <a:rPr lang="en-GB" sz="1026">
                <a:latin typeface="Arial" panose="020B0604020202020204" pitchFamily="34" charset="0"/>
                <a:cs typeface="Arial" panose="020B0604020202020204" pitchFamily="34" charset="0"/>
              </a:rPr>
              <a:t>has been reviewed and recirculated to all practitioners</a:t>
            </a:r>
          </a:p>
          <a:p>
            <a:pPr marL="183280" indent="-183280">
              <a:buFont typeface="Arial" panose="020B0604020202020204" pitchFamily="34" charset="0"/>
              <a:buChar char="•"/>
            </a:pPr>
            <a:endParaRPr lang="en-GB" sz="1026">
              <a:latin typeface="Arial" panose="020B0604020202020204" pitchFamily="34" charset="0"/>
              <a:cs typeface="Arial" panose="020B0604020202020204" pitchFamily="34" charset="0"/>
            </a:endParaRPr>
          </a:p>
          <a:p>
            <a:r>
              <a:rPr lang="en-GB" sz="1026">
                <a:latin typeface="Arial" panose="020B0604020202020204" pitchFamily="34" charset="0"/>
                <a:cs typeface="Arial" panose="020B0604020202020204" pitchFamily="34" charset="0"/>
              </a:rPr>
              <a:t>Remaining actions will be completed by the end of the year</a:t>
            </a:r>
          </a:p>
        </p:txBody>
      </p:sp>
      <p:sp>
        <p:nvSpPr>
          <p:cNvPr id="47" name="TextBox 46">
            <a:extLst>
              <a:ext uri="{FF2B5EF4-FFF2-40B4-BE49-F238E27FC236}">
                <a16:creationId xmlns:a16="http://schemas.microsoft.com/office/drawing/2014/main" id="{6E6DBA09-B014-2B4B-8184-40A7D9330D07}"/>
              </a:ext>
            </a:extLst>
          </p:cNvPr>
          <p:cNvSpPr txBox="1"/>
          <p:nvPr/>
        </p:nvSpPr>
        <p:spPr>
          <a:xfrm>
            <a:off x="875655" y="4587721"/>
            <a:ext cx="9816372" cy="1986698"/>
          </a:xfrm>
          <a:prstGeom prst="rect">
            <a:avLst/>
          </a:prstGeom>
          <a:noFill/>
          <a:ln>
            <a:noFill/>
          </a:ln>
        </p:spPr>
        <p:txBody>
          <a:bodyPr wrap="square" rtlCol="0">
            <a:spAutoFit/>
          </a:bodyPr>
          <a:lstStyle/>
          <a:p>
            <a:r>
              <a:rPr lang="en-GB" sz="1026" b="1">
                <a:latin typeface="Arial" panose="020B0604020202020204" pitchFamily="34" charset="0"/>
                <a:cs typeface="Arial" panose="020B0604020202020204" pitchFamily="34" charset="0"/>
              </a:rPr>
              <a:t>Recommendations and Learning: </a:t>
            </a:r>
            <a:r>
              <a:rPr lang="en-GB" sz="1026">
                <a:latin typeface="Arial" panose="020B0604020202020204" pitchFamily="34" charset="0"/>
                <a:cs typeface="Arial" panose="020B0604020202020204" pitchFamily="34" charset="0"/>
              </a:rPr>
              <a:t>Following completion of the report the following additional recommendations were made:</a:t>
            </a:r>
            <a:br>
              <a:rPr lang="en-GB" sz="1026">
                <a:latin typeface="Arial" panose="020B0604020202020204" pitchFamily="34" charset="0"/>
                <a:cs typeface="Arial" panose="020B0604020202020204" pitchFamily="34" charset="0"/>
              </a:rPr>
            </a:br>
            <a:endParaRPr lang="en-GB" sz="1026">
              <a:latin typeface="Arial" panose="020B0604020202020204" pitchFamily="34" charset="0"/>
              <a:cs typeface="Arial" panose="020B0604020202020204" pitchFamily="34" charset="0"/>
            </a:endParaRP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reinforce the importance of all assessments being informed by a child’s trauma and the importance of considering the parents’ capacity to meet the child’s needs is fully explored</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reinforce the need for professional curiosity and looking for reasons behind behaviours </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review arrangements for undertaking early help assessments and plans to ensure that when children have emerging needs, a co-ordinated early help response is offered and led by a Lead Professional. </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review escalation policy to ensure staff members understand the importance of escalating concerns about a partner agency to resolve the issue for the child and their family.</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seek assurance that the arrangements for monitoring home education take into account the child’s holistic safeguarding and welfare needs</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seek assurance that the arrangements for investigating allegations of familial abuse outside of daytime services working hours are conducted in accordance with statutory guidance</a:t>
            </a:r>
          </a:p>
        </p:txBody>
      </p:sp>
      <p:sp>
        <p:nvSpPr>
          <p:cNvPr id="48" name="TextBox 47">
            <a:extLst>
              <a:ext uri="{FF2B5EF4-FFF2-40B4-BE49-F238E27FC236}">
                <a16:creationId xmlns:a16="http://schemas.microsoft.com/office/drawing/2014/main" id="{650E5B87-2D2B-9042-899A-E439688525B5}"/>
              </a:ext>
            </a:extLst>
          </p:cNvPr>
          <p:cNvSpPr txBox="1"/>
          <p:nvPr/>
        </p:nvSpPr>
        <p:spPr>
          <a:xfrm>
            <a:off x="7704661" y="2344029"/>
            <a:ext cx="2971982" cy="1986698"/>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Process:</a:t>
            </a:r>
          </a:p>
          <a:p>
            <a:endParaRPr lang="en-GB" sz="1026" b="1">
              <a:latin typeface="Arial" panose="020B0604020202020204" pitchFamily="34" charset="0"/>
              <a:cs typeface="Arial" panose="020B0604020202020204" pitchFamily="34" charset="0"/>
            </a:endParaRPr>
          </a:p>
          <a:p>
            <a:r>
              <a:rPr lang="en-GB" sz="1026">
                <a:latin typeface="Arial" panose="020B0604020202020204" pitchFamily="34" charset="0"/>
                <a:cs typeface="Arial" panose="020B0604020202020204" pitchFamily="34" charset="0"/>
              </a:rPr>
              <a:t>Following receipt of the referral in Spring 2022 a Rapid Review was held where the panel agreed that the threshold for a local Child Safeguarding Practice Review had been met. Immediate safeguarding actions were implemented and an independent author was sourced with the review formally commencing in June 2022 involving practitioners involved with the case alongside managers from across the partnership and input from the family.</a:t>
            </a:r>
            <a:endParaRPr lang="en-GB" sz="77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6"/>
          <a:stretch>
            <a:fillRect/>
          </a:stretch>
        </p:blipFill>
        <p:spPr>
          <a:xfrm>
            <a:off x="8621190" y="60094"/>
            <a:ext cx="1888422" cy="830254"/>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3858704" y="108375"/>
            <a:ext cx="4504026" cy="693246"/>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3778040" y="267389"/>
            <a:ext cx="4635919" cy="388440"/>
          </a:xfrm>
          <a:prstGeom prst="rect">
            <a:avLst/>
          </a:prstGeom>
          <a:noFill/>
        </p:spPr>
        <p:txBody>
          <a:bodyPr wrap="square" rtlCol="0">
            <a:spAutoFit/>
          </a:bodyPr>
          <a:lstStyle/>
          <a:p>
            <a:pPr algn="ctr"/>
            <a:r>
              <a:rPr lang="en-GB" sz="1924" b="1">
                <a:latin typeface="Arial" panose="020B0604020202020204" pitchFamily="34" charset="0"/>
                <a:cs typeface="Arial" panose="020B0604020202020204" pitchFamily="34" charset="0"/>
              </a:rPr>
              <a:t>CSPR 17 – learning briefing</a:t>
            </a:r>
            <a:endParaRPr lang="en-GB" sz="1924">
              <a:latin typeface="Arial" panose="020B0604020202020204" pitchFamily="34" charset="0"/>
              <a:cs typeface="Arial" panose="020B0604020202020204" pitchFamily="34" charset="0"/>
            </a:endParaRPr>
          </a:p>
        </p:txBody>
      </p:sp>
      <p:pic>
        <p:nvPicPr>
          <p:cNvPr id="1026" name="Picture 2" descr="What is a Seven Minute Brief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1522" y="2505781"/>
            <a:ext cx="1647411" cy="16474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32FD6DA-928E-A48F-F4CA-E587FEEBE787}"/>
              </a:ext>
            </a:extLst>
          </p:cNvPr>
          <p:cNvPicPr>
            <a:picLocks noChangeAspect="1"/>
          </p:cNvPicPr>
          <p:nvPr/>
        </p:nvPicPr>
        <p:blipFill>
          <a:blip r:embed="rId8"/>
          <a:stretch>
            <a:fillRect/>
          </a:stretch>
        </p:blipFill>
        <p:spPr>
          <a:xfrm>
            <a:off x="2245291" y="0"/>
            <a:ext cx="935679" cy="935679"/>
          </a:xfrm>
          <a:prstGeom prst="rect">
            <a:avLst/>
          </a:prstGeom>
        </p:spPr>
      </p:pic>
    </p:spTree>
    <p:extLst>
      <p:ext uri="{BB962C8B-B14F-4D97-AF65-F5344CB8AC3E}">
        <p14:creationId xmlns:p14="http://schemas.microsoft.com/office/powerpoint/2010/main" val="1769423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a:extLst>
              <a:ext uri="{FF2B5EF4-FFF2-40B4-BE49-F238E27FC236}">
                <a16:creationId xmlns:a16="http://schemas.microsoft.com/office/drawing/2014/main" id="{EAC4BFA6-A7B7-D546-A8AF-5857BD8894E4}"/>
              </a:ext>
            </a:extLst>
          </p:cNvPr>
          <p:cNvSpPr/>
          <p:nvPr/>
        </p:nvSpPr>
        <p:spPr>
          <a:xfrm>
            <a:off x="1504238" y="2533059"/>
            <a:ext cx="3738320" cy="3728345"/>
          </a:xfrm>
          <a:prstGeom prst="roundRect">
            <a:avLst>
              <a:gd name="adj" fmla="val 4442"/>
            </a:avLst>
          </a:prstGeom>
          <a:solidFill>
            <a:schemeClr val="bg1"/>
          </a:solidFill>
          <a:ln w="63500">
            <a:solidFill>
              <a:srgbClr val="FF696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6" name="Rounded Rectangle 35">
            <a:extLst>
              <a:ext uri="{FF2B5EF4-FFF2-40B4-BE49-F238E27FC236}">
                <a16:creationId xmlns:a16="http://schemas.microsoft.com/office/drawing/2014/main" id="{6ECB551B-6C00-EC44-87DE-ECEE39377E75}"/>
              </a:ext>
            </a:extLst>
          </p:cNvPr>
          <p:cNvSpPr/>
          <p:nvPr/>
        </p:nvSpPr>
        <p:spPr>
          <a:xfrm>
            <a:off x="7607485" y="2336737"/>
            <a:ext cx="3028262" cy="1961707"/>
          </a:xfrm>
          <a:prstGeom prst="roundRect">
            <a:avLst>
              <a:gd name="adj" fmla="val 4442"/>
            </a:avLst>
          </a:prstGeom>
          <a:solidFill>
            <a:schemeClr val="bg1"/>
          </a:solid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8" name="Rounded Rectangle 37">
            <a:extLst>
              <a:ext uri="{FF2B5EF4-FFF2-40B4-BE49-F238E27FC236}">
                <a16:creationId xmlns:a16="http://schemas.microsoft.com/office/drawing/2014/main" id="{42D950A7-32B1-2147-B747-E8FA968E50E2}"/>
              </a:ext>
            </a:extLst>
          </p:cNvPr>
          <p:cNvSpPr/>
          <p:nvPr/>
        </p:nvSpPr>
        <p:spPr>
          <a:xfrm>
            <a:off x="5393588" y="4462753"/>
            <a:ext cx="5475376" cy="2274775"/>
          </a:xfrm>
          <a:prstGeom prst="roundRect">
            <a:avLst>
              <a:gd name="adj" fmla="val 4442"/>
            </a:avLst>
          </a:prstGeom>
          <a:solidFill>
            <a:schemeClr val="bg1"/>
          </a:solidFill>
          <a:ln w="63500">
            <a:solidFill>
              <a:srgbClr val="E9B88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9" name="Rounded Rectangle 38">
            <a:extLst>
              <a:ext uri="{FF2B5EF4-FFF2-40B4-BE49-F238E27FC236}">
                <a16:creationId xmlns:a16="http://schemas.microsoft.com/office/drawing/2014/main" id="{1A85DF91-ECB6-234A-8930-9318D6A05FD5}"/>
              </a:ext>
            </a:extLst>
          </p:cNvPr>
          <p:cNvSpPr/>
          <p:nvPr/>
        </p:nvSpPr>
        <p:spPr>
          <a:xfrm>
            <a:off x="1468760" y="991491"/>
            <a:ext cx="9223267" cy="1180937"/>
          </a:xfrm>
          <a:prstGeom prst="roundRect">
            <a:avLst>
              <a:gd name="adj" fmla="val 4442"/>
            </a:avLst>
          </a:prstGeom>
          <a:solidFill>
            <a:schemeClr val="bg1"/>
          </a:solidFill>
          <a:ln w="63500">
            <a:solidFill>
              <a:srgbClr val="CB7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pic>
        <p:nvPicPr>
          <p:cNvPr id="22" name="Picture 21">
            <a:extLst>
              <a:ext uri="{FF2B5EF4-FFF2-40B4-BE49-F238E27FC236}">
                <a16:creationId xmlns:a16="http://schemas.microsoft.com/office/drawing/2014/main" id="{2A35B9BF-CF0E-9C4D-B48E-B76AFD363614}"/>
              </a:ext>
            </a:extLst>
          </p:cNvPr>
          <p:cNvPicPr>
            <a:picLocks noChangeAspect="1"/>
          </p:cNvPicPr>
          <p:nvPr/>
        </p:nvPicPr>
        <p:blipFill>
          <a:blip r:embed="rId2"/>
          <a:stretch>
            <a:fillRect/>
          </a:stretch>
        </p:blipFill>
        <p:spPr>
          <a:xfrm>
            <a:off x="5933208" y="4369040"/>
            <a:ext cx="276967" cy="333990"/>
          </a:xfrm>
          <a:prstGeom prst="rect">
            <a:avLst/>
          </a:prstGeom>
        </p:spPr>
      </p:pic>
      <p:sp>
        <p:nvSpPr>
          <p:cNvPr id="32" name="TextBox 31">
            <a:extLst>
              <a:ext uri="{FF2B5EF4-FFF2-40B4-BE49-F238E27FC236}">
                <a16:creationId xmlns:a16="http://schemas.microsoft.com/office/drawing/2014/main" id="{39C983F3-39D0-554B-9F9E-55B91B9093FC}"/>
              </a:ext>
            </a:extLst>
          </p:cNvPr>
          <p:cNvSpPr txBox="1"/>
          <p:nvPr/>
        </p:nvSpPr>
        <p:spPr>
          <a:xfrm>
            <a:off x="1516323" y="1062850"/>
            <a:ext cx="8993289" cy="1394997"/>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Background</a:t>
            </a:r>
          </a:p>
          <a:p>
            <a:r>
              <a:rPr lang="en-GB" sz="1026">
                <a:latin typeface="Arial" panose="020B0604020202020204" pitchFamily="34" charset="0"/>
                <a:cs typeface="Arial" panose="020B0604020202020204" pitchFamily="34" charset="0"/>
              </a:rPr>
              <a:t>This case review considered a family of four children. The family were previously known to partner agencies in both Telford and Wrekin and another Local Authority due to child safeguarding concerns. The older children had been the subject of child protection planning and spent time in care due to significant neglect, largely due to parental drug misuse, mental health, and criminality. They had lived with their grandparents for eight years before returning to mum in 2018. A third child had been born in 2017 to mother and her partner and was initially on a child protection plan and then a child in need plan in Telford and Wrekin before the family moving away in 2018. Child 4 was born in April 2021 and sadly died a year later.</a:t>
            </a:r>
          </a:p>
          <a:p>
            <a:endParaRPr lang="en-GB" sz="1155"/>
          </a:p>
          <a:p>
            <a:r>
              <a:rPr lang="en-GB" sz="1155"/>
              <a:t> </a:t>
            </a:r>
          </a:p>
        </p:txBody>
      </p:sp>
      <p:sp>
        <p:nvSpPr>
          <p:cNvPr id="42" name="TextBox 41">
            <a:extLst>
              <a:ext uri="{FF2B5EF4-FFF2-40B4-BE49-F238E27FC236}">
                <a16:creationId xmlns:a16="http://schemas.microsoft.com/office/drawing/2014/main" id="{E6A2FF2E-8536-B344-802F-A1F7C3B73486}"/>
              </a:ext>
            </a:extLst>
          </p:cNvPr>
          <p:cNvSpPr txBox="1"/>
          <p:nvPr/>
        </p:nvSpPr>
        <p:spPr>
          <a:xfrm>
            <a:off x="1643025" y="2602171"/>
            <a:ext cx="3599533" cy="3565335"/>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Positive and Proactive Steps</a:t>
            </a:r>
          </a:p>
          <a:p>
            <a:endParaRPr lang="en-GB" sz="1026" b="1">
              <a:latin typeface="Arial" panose="020B0604020202020204" pitchFamily="34" charset="0"/>
              <a:cs typeface="Arial" panose="020B0604020202020204" pitchFamily="34" charset="0"/>
            </a:endParaRP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The Telford and Wrekin Safeguarding Partnership (TWSP) have developed some practical guidance around being </a:t>
            </a:r>
            <a:r>
              <a:rPr lang="en-GB" sz="1026">
                <a:latin typeface="Arial" panose="020B0604020202020204" pitchFamily="34" charset="0"/>
                <a:cs typeface="Arial" panose="020B0604020202020204" pitchFamily="34" charset="0"/>
                <a:hlinkClick r:id="rId3"/>
              </a:rPr>
              <a:t>culturally aware</a:t>
            </a:r>
            <a:r>
              <a:rPr lang="en-GB" sz="1026">
                <a:latin typeface="Arial" panose="020B0604020202020204" pitchFamily="34" charset="0"/>
                <a:cs typeface="Arial" panose="020B0604020202020204" pitchFamily="34" charset="0"/>
              </a:rPr>
              <a:t>.</a:t>
            </a:r>
          </a:p>
          <a:p>
            <a:pPr marL="183280" indent="-183280">
              <a:buFont typeface="Arial" panose="020B0604020202020204" pitchFamily="34" charset="0"/>
              <a:buChar char="•"/>
            </a:pPr>
            <a:endParaRPr lang="en-GB" sz="1026">
              <a:solidFill>
                <a:srgbClr val="FF0000"/>
              </a:solidFill>
              <a:latin typeface="Arial" panose="020B0604020202020204" pitchFamily="34" charset="0"/>
              <a:cs typeface="Arial" panose="020B0604020202020204" pitchFamily="34" charset="0"/>
            </a:endParaRP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All practitioners have need reminded of the need to remain professionally curious via the</a:t>
            </a:r>
            <a:r>
              <a:rPr lang="en-GB" sz="1026">
                <a:latin typeface="Arial" panose="020B0604020202020204" pitchFamily="34" charset="0"/>
                <a:cs typeface="Arial" panose="020B0604020202020204" pitchFamily="34" charset="0"/>
                <a:hlinkClick r:id="rId4"/>
              </a:rPr>
              <a:t> 7 minute briefing </a:t>
            </a:r>
            <a:r>
              <a:rPr lang="en-GB" sz="1026">
                <a:latin typeface="Arial" panose="020B0604020202020204" pitchFamily="34" charset="0"/>
                <a:cs typeface="Arial" panose="020B0604020202020204" pitchFamily="34" charset="0"/>
              </a:rPr>
              <a:t>and regular references in other training in order to understand the dynamics in the family and identify young carers</a:t>
            </a:r>
            <a:br>
              <a:rPr lang="en-GB" sz="1026">
                <a:latin typeface="Arial" panose="020B0604020202020204" pitchFamily="34" charset="0"/>
                <a:cs typeface="Arial" panose="020B0604020202020204" pitchFamily="34" charset="0"/>
              </a:rPr>
            </a:br>
            <a:endParaRPr lang="en-GB" sz="1026">
              <a:latin typeface="Arial" panose="020B0604020202020204" pitchFamily="34" charset="0"/>
              <a:cs typeface="Arial" panose="020B0604020202020204" pitchFamily="34" charset="0"/>
            </a:endParaRP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Further awareness raising has taken place with wider partners, including Fire and Rescue to encourage them to highlight concerning home conditions they may see during routine visits with the local authority. The </a:t>
            </a:r>
            <a:r>
              <a:rPr lang="en-GB" sz="1026">
                <a:latin typeface="Arial" panose="020B0604020202020204" pitchFamily="34" charset="0"/>
                <a:cs typeface="Arial" panose="020B0604020202020204" pitchFamily="34" charset="0"/>
                <a:hlinkClick r:id="rId5"/>
              </a:rPr>
              <a:t>Home Conditions Procedure </a:t>
            </a:r>
            <a:r>
              <a:rPr lang="en-GB" sz="1026">
                <a:latin typeface="Arial" panose="020B0604020202020204" pitchFamily="34" charset="0"/>
                <a:cs typeface="Arial" panose="020B0604020202020204" pitchFamily="34" charset="0"/>
              </a:rPr>
              <a:t>and assessment tool guides practitioners through various indicators and allows consistent scoring of risk to take place.</a:t>
            </a:r>
            <a:br>
              <a:rPr lang="en-GB" sz="1026">
                <a:latin typeface="Arial" panose="020B0604020202020204" pitchFamily="34" charset="0"/>
                <a:cs typeface="Arial" panose="020B0604020202020204" pitchFamily="34" charset="0"/>
              </a:rPr>
            </a:br>
            <a:endParaRPr lang="en-GB" sz="1026">
              <a:latin typeface="Arial" panose="020B0604020202020204" pitchFamily="34" charset="0"/>
              <a:cs typeface="Arial" panose="020B0604020202020204" pitchFamily="34" charset="0"/>
            </a:endParaRP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The </a:t>
            </a:r>
            <a:r>
              <a:rPr lang="en-GB" sz="1026">
                <a:latin typeface="Arial" panose="020B0604020202020204" pitchFamily="34" charset="0"/>
                <a:cs typeface="Arial" panose="020B0604020202020204" pitchFamily="34" charset="0"/>
                <a:hlinkClick r:id="rId6"/>
              </a:rPr>
              <a:t>Hoarding and Clutter Rating Assessment </a:t>
            </a:r>
            <a:r>
              <a:rPr lang="en-GB" sz="1026">
                <a:latin typeface="Arial" panose="020B0604020202020204" pitchFamily="34" charset="0"/>
                <a:cs typeface="Arial" panose="020B0604020202020204" pitchFamily="34" charset="0"/>
              </a:rPr>
              <a:t>has also be circulated to practitioners </a:t>
            </a:r>
          </a:p>
        </p:txBody>
      </p:sp>
      <p:sp>
        <p:nvSpPr>
          <p:cNvPr id="47" name="TextBox 46">
            <a:extLst>
              <a:ext uri="{FF2B5EF4-FFF2-40B4-BE49-F238E27FC236}">
                <a16:creationId xmlns:a16="http://schemas.microsoft.com/office/drawing/2014/main" id="{6E6DBA09-B014-2B4B-8184-40A7D9330D07}"/>
              </a:ext>
            </a:extLst>
          </p:cNvPr>
          <p:cNvSpPr txBox="1"/>
          <p:nvPr/>
        </p:nvSpPr>
        <p:spPr>
          <a:xfrm>
            <a:off x="5381345" y="4467857"/>
            <a:ext cx="5450195" cy="2638030"/>
          </a:xfrm>
          <a:prstGeom prst="rect">
            <a:avLst/>
          </a:prstGeom>
          <a:noFill/>
          <a:ln>
            <a:noFill/>
          </a:ln>
        </p:spPr>
        <p:txBody>
          <a:bodyPr wrap="square" rtlCol="0">
            <a:spAutoFit/>
          </a:bodyPr>
          <a:lstStyle/>
          <a:p>
            <a:r>
              <a:rPr lang="en-GB" sz="1026" b="1">
                <a:latin typeface="Arial" panose="020B0604020202020204" pitchFamily="34" charset="0"/>
                <a:cs typeface="Arial" panose="020B0604020202020204" pitchFamily="34" charset="0"/>
              </a:rPr>
              <a:t>Recommendations and Learning - </a:t>
            </a:r>
            <a:r>
              <a:rPr lang="en-GB" sz="1026">
                <a:latin typeface="Arial" panose="020B0604020202020204" pitchFamily="34" charset="0"/>
                <a:cs typeface="Arial" panose="020B0604020202020204" pitchFamily="34" charset="0"/>
              </a:rPr>
              <a:t>As a thematic CSPR (neglect) was completed just prior to this incident, it was agreed that this review would consider the potential impact of the learning and to agree any further recommendations that may be required which are highlighted below:</a:t>
            </a:r>
            <a:br>
              <a:rPr lang="en-GB" sz="1026">
                <a:latin typeface="Arial" panose="020B0604020202020204" pitchFamily="34" charset="0"/>
                <a:cs typeface="Arial" panose="020B0604020202020204" pitchFamily="34" charset="0"/>
              </a:rPr>
            </a:br>
            <a:endParaRPr lang="en-GB" sz="1026">
              <a:latin typeface="Arial" panose="020B0604020202020204" pitchFamily="34" charset="0"/>
              <a:cs typeface="Arial" panose="020B0604020202020204" pitchFamily="34" charset="0"/>
            </a:endParaRP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Remind professionals of the need to: * Be culturally aware and competent in assessments and direct practice. * Be sensitively honest about any difficulties in understanding a parent when English is not their first language. *  Identify and support young carers. *Consider the needs and vulnerabilities of </a:t>
            </a:r>
            <a:r>
              <a:rPr lang="en-GB" sz="1026" b="1">
                <a:latin typeface="Arial" panose="020B0604020202020204" pitchFamily="34" charset="0"/>
                <a:cs typeface="Arial" panose="020B0604020202020204" pitchFamily="34" charset="0"/>
              </a:rPr>
              <a:t>all</a:t>
            </a:r>
            <a:r>
              <a:rPr lang="en-GB" sz="1026">
                <a:latin typeface="Arial" panose="020B0604020202020204" pitchFamily="34" charset="0"/>
                <a:cs typeface="Arial" panose="020B0604020202020204" pitchFamily="34" charset="0"/>
              </a:rPr>
              <a:t> members of the family. *  Include unannounced visits in plans when working with a family where neglect and household conditions are a concern.</a:t>
            </a:r>
          </a:p>
          <a:p>
            <a:pPr marL="183280" indent="-183280">
              <a:buFont typeface="Arial" panose="020B0604020202020204" pitchFamily="34" charset="0"/>
              <a:buChar char="•"/>
            </a:pPr>
            <a:r>
              <a:rPr lang="en-GB" sz="1026">
                <a:latin typeface="Arial" panose="020B0604020202020204" pitchFamily="34" charset="0"/>
                <a:cs typeface="Arial" panose="020B0604020202020204" pitchFamily="34" charset="0"/>
              </a:rPr>
              <a:t>That the Partnership considers how it can ensure improved and good practice regarding safeguarding children who move across local authority borders, including those who are children in need.  </a:t>
            </a:r>
          </a:p>
          <a:p>
            <a:pPr marL="183280" indent="-183280">
              <a:buFont typeface="Courier New" panose="02070309020205020404" pitchFamily="49" charset="0"/>
              <a:buChar char="o"/>
            </a:pPr>
            <a:endParaRPr lang="en-GB" sz="1155"/>
          </a:p>
          <a:p>
            <a:endParaRPr lang="en-GB" sz="1026" b="1">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650E5B87-2D2B-9042-899A-E439688525B5}"/>
              </a:ext>
            </a:extLst>
          </p:cNvPr>
          <p:cNvSpPr txBox="1"/>
          <p:nvPr/>
        </p:nvSpPr>
        <p:spPr>
          <a:xfrm>
            <a:off x="7704661" y="2344029"/>
            <a:ext cx="2971982" cy="1986698"/>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Process</a:t>
            </a:r>
          </a:p>
          <a:p>
            <a:endParaRPr lang="en-GB" sz="1026" b="1">
              <a:latin typeface="Arial" panose="020B0604020202020204" pitchFamily="34" charset="0"/>
              <a:cs typeface="Arial" panose="020B0604020202020204" pitchFamily="34" charset="0"/>
            </a:endParaRPr>
          </a:p>
          <a:p>
            <a:r>
              <a:rPr lang="en-GB" sz="1026">
                <a:latin typeface="Arial" panose="020B0604020202020204" pitchFamily="34" charset="0"/>
                <a:cs typeface="Arial" panose="020B0604020202020204" pitchFamily="34" charset="0"/>
              </a:rPr>
              <a:t>Following receipt of the referral in Spring 2022 a Rapid Review was held where the panel agreed that the threshold for a local Child Safeguarding Practice Review had been met. Immediate safeguarding actions were implemented and an independent author was sourced with the review formally commencing in September 2022 involving practitioners involved with the case alongside managers from across the partnership and input from the family.</a:t>
            </a: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7"/>
          <a:stretch>
            <a:fillRect/>
          </a:stretch>
        </p:blipFill>
        <p:spPr>
          <a:xfrm>
            <a:off x="8621190" y="60094"/>
            <a:ext cx="1888422" cy="830254"/>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3858704" y="108375"/>
            <a:ext cx="4504026" cy="693246"/>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3778040" y="267389"/>
            <a:ext cx="4635919" cy="388440"/>
          </a:xfrm>
          <a:prstGeom prst="rect">
            <a:avLst/>
          </a:prstGeom>
          <a:noFill/>
        </p:spPr>
        <p:txBody>
          <a:bodyPr wrap="square" rtlCol="0">
            <a:spAutoFit/>
          </a:bodyPr>
          <a:lstStyle/>
          <a:p>
            <a:pPr algn="ctr"/>
            <a:r>
              <a:rPr lang="en-GB" sz="1924" b="1">
                <a:latin typeface="Arial" panose="020B0604020202020204" pitchFamily="34" charset="0"/>
                <a:cs typeface="Arial" panose="020B0604020202020204" pitchFamily="34" charset="0"/>
              </a:rPr>
              <a:t>CSPR 18 – learning briefing</a:t>
            </a:r>
            <a:endParaRPr lang="en-GB" sz="1924">
              <a:latin typeface="Arial" panose="020B0604020202020204" pitchFamily="34" charset="0"/>
              <a:cs typeface="Arial" panose="020B0604020202020204" pitchFamily="34" charset="0"/>
            </a:endParaRPr>
          </a:p>
        </p:txBody>
      </p:sp>
      <p:pic>
        <p:nvPicPr>
          <p:cNvPr id="1026" name="Picture 2" descr="What is a Seven Minute Brief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1522" y="2505781"/>
            <a:ext cx="1647411" cy="16474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32FD6DA-928E-A48F-F4CA-E587FEEBE787}"/>
              </a:ext>
            </a:extLst>
          </p:cNvPr>
          <p:cNvPicPr>
            <a:picLocks noChangeAspect="1"/>
          </p:cNvPicPr>
          <p:nvPr/>
        </p:nvPicPr>
        <p:blipFill>
          <a:blip r:embed="rId9"/>
          <a:stretch>
            <a:fillRect/>
          </a:stretch>
        </p:blipFill>
        <p:spPr>
          <a:xfrm>
            <a:off x="2245291" y="0"/>
            <a:ext cx="935679" cy="935679"/>
          </a:xfrm>
          <a:prstGeom prst="rect">
            <a:avLst/>
          </a:prstGeom>
        </p:spPr>
      </p:pic>
    </p:spTree>
    <p:extLst>
      <p:ext uri="{BB962C8B-B14F-4D97-AF65-F5344CB8AC3E}">
        <p14:creationId xmlns:p14="http://schemas.microsoft.com/office/powerpoint/2010/main" val="11648880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9921C8-3F46-443D-1E3B-2D00065FBFA9}"/>
              </a:ext>
            </a:extLst>
          </p:cNvPr>
          <p:cNvSpPr/>
          <p:nvPr/>
        </p:nvSpPr>
        <p:spPr>
          <a:xfrm>
            <a:off x="1342772" y="874830"/>
            <a:ext cx="9461431" cy="1901596"/>
          </a:xfrm>
          <a:prstGeom prst="rect">
            <a:avLst/>
          </a:prstGeom>
          <a:ln>
            <a:solidFill>
              <a:srgbClr val="CB77CD"/>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155"/>
          </a:p>
        </p:txBody>
      </p:sp>
      <p:sp>
        <p:nvSpPr>
          <p:cNvPr id="6" name="Rectangle 5">
            <a:extLst>
              <a:ext uri="{FF2B5EF4-FFF2-40B4-BE49-F238E27FC236}">
                <a16:creationId xmlns:a16="http://schemas.microsoft.com/office/drawing/2014/main" id="{26C4EB36-3C3D-34FB-B261-8826DA40C769}"/>
              </a:ext>
            </a:extLst>
          </p:cNvPr>
          <p:cNvSpPr/>
          <p:nvPr/>
        </p:nvSpPr>
        <p:spPr>
          <a:xfrm>
            <a:off x="1342771" y="4064128"/>
            <a:ext cx="9461432" cy="2526484"/>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155"/>
          </a:p>
        </p:txBody>
      </p:sp>
      <p:sp>
        <p:nvSpPr>
          <p:cNvPr id="5" name="Rectangle 4">
            <a:extLst>
              <a:ext uri="{FF2B5EF4-FFF2-40B4-BE49-F238E27FC236}">
                <a16:creationId xmlns:a16="http://schemas.microsoft.com/office/drawing/2014/main" id="{7E60C3AB-DCE1-0183-0525-A795BB12C856}"/>
              </a:ext>
            </a:extLst>
          </p:cNvPr>
          <p:cNvSpPr/>
          <p:nvPr/>
        </p:nvSpPr>
        <p:spPr>
          <a:xfrm>
            <a:off x="1342772" y="3081339"/>
            <a:ext cx="9461431" cy="982789"/>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155"/>
          </a:p>
        </p:txBody>
      </p:sp>
      <p:pic>
        <p:nvPicPr>
          <p:cNvPr id="22" name="Picture 21">
            <a:extLst>
              <a:ext uri="{FF2B5EF4-FFF2-40B4-BE49-F238E27FC236}">
                <a16:creationId xmlns:a16="http://schemas.microsoft.com/office/drawing/2014/main" id="{2A35B9BF-CF0E-9C4D-B48E-B76AFD363614}"/>
              </a:ext>
            </a:extLst>
          </p:cNvPr>
          <p:cNvPicPr>
            <a:picLocks noChangeAspect="1"/>
          </p:cNvPicPr>
          <p:nvPr/>
        </p:nvPicPr>
        <p:blipFill>
          <a:blip r:embed="rId3"/>
          <a:stretch>
            <a:fillRect/>
          </a:stretch>
        </p:blipFill>
        <p:spPr>
          <a:xfrm>
            <a:off x="5933208" y="4369040"/>
            <a:ext cx="276967" cy="333990"/>
          </a:xfrm>
          <a:prstGeom prst="rect">
            <a:avLst/>
          </a:prstGeom>
        </p:spPr>
      </p:pic>
      <p:sp>
        <p:nvSpPr>
          <p:cNvPr id="32" name="TextBox 31">
            <a:extLst>
              <a:ext uri="{FF2B5EF4-FFF2-40B4-BE49-F238E27FC236}">
                <a16:creationId xmlns:a16="http://schemas.microsoft.com/office/drawing/2014/main" id="{39C983F3-39D0-554B-9F9E-55B91B9093FC}"/>
              </a:ext>
            </a:extLst>
          </p:cNvPr>
          <p:cNvSpPr txBox="1"/>
          <p:nvPr/>
        </p:nvSpPr>
        <p:spPr>
          <a:xfrm>
            <a:off x="1508147" y="874830"/>
            <a:ext cx="9296056" cy="1986698"/>
          </a:xfrm>
          <a:prstGeom prst="rect">
            <a:avLst/>
          </a:prstGeom>
          <a:noFill/>
        </p:spPr>
        <p:txBody>
          <a:bodyPr wrap="square" rtlCol="0">
            <a:spAutoFit/>
          </a:bodyPr>
          <a:lstStyle/>
          <a:p>
            <a:pPr algn="ctr"/>
            <a:r>
              <a:rPr lang="en-GB" sz="1026" b="1">
                <a:solidFill>
                  <a:schemeClr val="accent1">
                    <a:lumMod val="50000"/>
                  </a:schemeClr>
                </a:solidFill>
                <a:latin typeface="Abadi" panose="020B0604020104020204" pitchFamily="34" charset="0"/>
                <a:cs typeface="Arial" panose="020B0604020202020204" pitchFamily="34" charset="0"/>
              </a:rPr>
              <a:t>Background:</a:t>
            </a:r>
          </a:p>
          <a:p>
            <a:r>
              <a:rPr lang="en-GB" sz="1026">
                <a:latin typeface="Abadi" panose="020B0604020104020204" pitchFamily="34" charset="0"/>
              </a:rPr>
              <a:t>This briefing is in connection to an international student, who was studying A-levels in England in 2023. Although initially described as shy and socially anxious, they gradually integrated, forming friendships and gaining confidence. Although the young person was articulate and was able to seek help when needed, it was documented that they often felt isolated and pressured to succeed. They experienced poor mental health, leading to anxiety and depression. </a:t>
            </a:r>
          </a:p>
          <a:p>
            <a:endParaRPr lang="en-GB" sz="1026">
              <a:latin typeface="Abadi" panose="020B0604020104020204" pitchFamily="34" charset="0"/>
            </a:endParaRPr>
          </a:p>
          <a:p>
            <a:r>
              <a:rPr lang="en-GB" sz="1026">
                <a:latin typeface="Abadi" panose="020B0604020104020204" pitchFamily="34" charset="0"/>
              </a:rPr>
              <a:t>The young person died by suicide at the age 16 whilst attending a private summer residential programme at a university campus out of their primary education area. Their story reveals that being away from home and family can add to vulnerabilities such as mental illness and special educational needs. UK legislation emphasises family care for children, so that trusted adults can mitigate this vulnerability, as recognised in Keeping Children Safe in Education (2023). The education of international students is notable in schools and universities, with over 600,000 students coming to the UK annually. Therefore, the Review highlights significant gaps in regulation in safeguarding care for international students. Key themes, recommendations for safeguarding systems, and practice considerations for those working with international students in the UK is summarised below.</a:t>
            </a:r>
          </a:p>
          <a:p>
            <a:endParaRPr lang="en-GB" sz="1026" b="1">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4"/>
          <a:stretch>
            <a:fillRect/>
          </a:stretch>
        </p:blipFill>
        <p:spPr>
          <a:xfrm>
            <a:off x="8649468" y="-12421"/>
            <a:ext cx="1888422" cy="830254"/>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3909933" y="92228"/>
            <a:ext cx="4504026" cy="693246"/>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3778040" y="267389"/>
            <a:ext cx="4635919" cy="388440"/>
          </a:xfrm>
          <a:prstGeom prst="rect">
            <a:avLst/>
          </a:prstGeom>
          <a:noFill/>
        </p:spPr>
        <p:txBody>
          <a:bodyPr wrap="square" rtlCol="0">
            <a:spAutoFit/>
          </a:bodyPr>
          <a:lstStyle/>
          <a:p>
            <a:pPr algn="ctr"/>
            <a:r>
              <a:rPr lang="en-GB" sz="1924" b="1">
                <a:latin typeface="Arial" panose="020B0604020202020204" pitchFamily="34" charset="0"/>
                <a:cs typeface="Arial" panose="020B0604020202020204" pitchFamily="34" charset="0"/>
              </a:rPr>
              <a:t>Learning Briefing CSPR 25</a:t>
            </a:r>
            <a:endParaRPr lang="en-GB" sz="1924">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E715864-F03B-1773-F605-71DCE044CF8A}"/>
              </a:ext>
            </a:extLst>
          </p:cNvPr>
          <p:cNvSpPr txBox="1"/>
          <p:nvPr/>
        </p:nvSpPr>
        <p:spPr>
          <a:xfrm>
            <a:off x="1426697" y="3134158"/>
            <a:ext cx="9377506" cy="3447995"/>
          </a:xfrm>
          <a:prstGeom prst="rect">
            <a:avLst/>
          </a:prstGeom>
          <a:noFill/>
        </p:spPr>
        <p:txBody>
          <a:bodyPr wrap="square" rtlCol="0">
            <a:spAutoFit/>
          </a:bodyPr>
          <a:lstStyle/>
          <a:p>
            <a:pPr algn="ctr"/>
            <a:r>
              <a:rPr lang="en-GB" sz="1026" b="1">
                <a:solidFill>
                  <a:srgbClr val="002060"/>
                </a:solidFill>
                <a:latin typeface="Abadi" panose="020B0604020104020204" pitchFamily="34" charset="0"/>
                <a:cs typeface="Arial" panose="020B0604020202020204" pitchFamily="34" charset="0"/>
              </a:rPr>
              <a:t>Themes 1: Reflection on Practice</a:t>
            </a:r>
          </a:p>
          <a:p>
            <a:r>
              <a:rPr lang="en-GB" sz="898" b="1">
                <a:solidFill>
                  <a:srgbClr val="FF66CC"/>
                </a:solidFill>
                <a:latin typeface="Abadi" panose="020B0604020104020204" pitchFamily="34" charset="0"/>
                <a:cs typeface="Arial" panose="020B0604020202020204" pitchFamily="34" charset="0"/>
              </a:rPr>
              <a:t>Practice consideration A: </a:t>
            </a:r>
            <a:r>
              <a:rPr lang="en-GB" sz="898">
                <a:latin typeface="Abadi" panose="020B0604020104020204" pitchFamily="34" charset="0"/>
                <a:cs typeface="Arial" panose="020B0604020202020204" pitchFamily="34" charset="0"/>
              </a:rPr>
              <a:t>That practitioners are reminded to be curious as to the everyday experience of students who are impacted by symptoms of as result of treatment and/or consider if the child's experience could be improved upon.</a:t>
            </a:r>
          </a:p>
          <a:p>
            <a:r>
              <a:rPr lang="en-GB" sz="898" b="1">
                <a:solidFill>
                  <a:srgbClr val="FF66CC"/>
                </a:solidFill>
                <a:latin typeface="Abadi" panose="020B0604020104020204" pitchFamily="34" charset="0"/>
                <a:cs typeface="Arial" panose="020B0604020202020204" pitchFamily="34" charset="0"/>
              </a:rPr>
              <a:t>Practice consideration B</a:t>
            </a:r>
            <a:r>
              <a:rPr lang="en-GB" sz="898">
                <a:solidFill>
                  <a:srgbClr val="FF66CC"/>
                </a:solidFill>
                <a:latin typeface="Abadi" panose="020B0604020104020204" pitchFamily="34" charset="0"/>
                <a:cs typeface="Arial" panose="020B0604020202020204" pitchFamily="34" charset="0"/>
              </a:rPr>
              <a:t>: </a:t>
            </a:r>
            <a:r>
              <a:rPr lang="en-GB" sz="898">
                <a:latin typeface="Abadi" panose="020B0604020104020204" pitchFamily="34" charset="0"/>
                <a:cs typeface="Arial" panose="020B0604020202020204" pitchFamily="34" charset="0"/>
              </a:rPr>
              <a:t>Practitioners should come together regularly to make sense of the lived experience of any students with additional needs.</a:t>
            </a:r>
          </a:p>
          <a:p>
            <a:r>
              <a:rPr lang="en-GB" sz="898" b="1">
                <a:solidFill>
                  <a:srgbClr val="FF66CC"/>
                </a:solidFill>
                <a:latin typeface="Abadi" panose="020B0604020104020204" pitchFamily="34" charset="0"/>
                <a:cs typeface="Arial" panose="020B0604020202020204" pitchFamily="34" charset="0"/>
              </a:rPr>
              <a:t>Practice consideration C: </a:t>
            </a:r>
            <a:r>
              <a:rPr lang="en-GB" sz="898">
                <a:latin typeface="Abadi" panose="020B0604020104020204" pitchFamily="34" charset="0"/>
                <a:cs typeface="Arial" panose="020B0604020202020204" pitchFamily="34" charset="0"/>
              </a:rPr>
              <a:t>That self-harming behaviour is never normalised or accepted by adults, but should be considered as a behaviour which suggests that a student is “dealing with very difficult feelings, painful memories or overwhelming situations and experiences.” </a:t>
            </a:r>
          </a:p>
          <a:p>
            <a:pPr algn="ctr"/>
            <a:endParaRPr lang="en-GB" sz="898">
              <a:latin typeface="Abadi" panose="020B0604020104020204" pitchFamily="34" charset="0"/>
              <a:cs typeface="Arial" panose="020B0604020202020204" pitchFamily="34" charset="0"/>
            </a:endParaRPr>
          </a:p>
          <a:p>
            <a:pPr algn="ctr"/>
            <a:r>
              <a:rPr lang="en-GB" sz="1026" b="1">
                <a:solidFill>
                  <a:srgbClr val="002060"/>
                </a:solidFill>
                <a:latin typeface="Abadi" panose="020B0604020104020204" pitchFamily="34" charset="0"/>
                <a:cs typeface="Arial" panose="020B0604020202020204" pitchFamily="34" charset="0"/>
              </a:rPr>
              <a:t>Theme 2: The response to an international student's, mental health</a:t>
            </a:r>
          </a:p>
          <a:p>
            <a:r>
              <a:rPr lang="en-GB" sz="898" b="1">
                <a:solidFill>
                  <a:srgbClr val="FF66CC"/>
                </a:solidFill>
                <a:latin typeface="Abadi" panose="020B0604020104020204" pitchFamily="34" charset="0"/>
                <a:cs typeface="Arial" panose="020B0604020202020204" pitchFamily="34" charset="0"/>
              </a:rPr>
              <a:t>Practice consideration D</a:t>
            </a:r>
            <a:r>
              <a:rPr lang="en-GB" sz="898" b="1">
                <a:latin typeface="Abadi" panose="020B0604020104020204" pitchFamily="34" charset="0"/>
                <a:cs typeface="Arial" panose="020B0604020202020204" pitchFamily="34" charset="0"/>
              </a:rPr>
              <a:t>: </a:t>
            </a:r>
            <a:r>
              <a:rPr lang="en-GB" sz="898">
                <a:latin typeface="Abadi" panose="020B0604020104020204" pitchFamily="34" charset="0"/>
                <a:cs typeface="Arial" panose="020B0604020202020204" pitchFamily="34" charset="0"/>
              </a:rPr>
              <a:t>Due to potential culture differences regarding definitions of mental health and how diagnoses, symptoms, and possible labels are understood, there should be simple description of what information is requested and why it should be used.</a:t>
            </a:r>
          </a:p>
          <a:p>
            <a:endParaRPr lang="en-GB" sz="898">
              <a:latin typeface="Abadi" panose="020B0604020104020204" pitchFamily="34" charset="0"/>
              <a:cs typeface="Arial" panose="020B0604020202020204" pitchFamily="34" charset="0"/>
            </a:endParaRPr>
          </a:p>
          <a:p>
            <a:r>
              <a:rPr lang="en-GB" sz="898" b="1">
                <a:solidFill>
                  <a:srgbClr val="00B050"/>
                </a:solidFill>
                <a:latin typeface="Abadi" panose="020B0604020104020204" pitchFamily="34" charset="0"/>
                <a:cs typeface="Arial" panose="020B0604020202020204" pitchFamily="34" charset="0"/>
              </a:rPr>
              <a:t>System Recommendation 1 – For all boarding schools</a:t>
            </a:r>
            <a:r>
              <a:rPr lang="en-GB" sz="898">
                <a:solidFill>
                  <a:srgbClr val="00B050"/>
                </a:solidFill>
                <a:latin typeface="Abadi" panose="020B0604020104020204" pitchFamily="34" charset="0"/>
                <a:cs typeface="Arial" panose="020B0604020202020204" pitchFamily="34" charset="0"/>
              </a:rPr>
              <a:t>: </a:t>
            </a:r>
            <a:r>
              <a:rPr lang="en-GB" sz="898">
                <a:latin typeface="Abadi" panose="020B0604020104020204" pitchFamily="34" charset="0"/>
                <a:cs typeface="Arial" panose="020B0604020202020204" pitchFamily="34" charset="0"/>
              </a:rPr>
              <a:t>where a student has a mental health diagnoses/treatment plan, the school should invite any mental health lead in the school and or clinical staff to attend alongside the school senior leadership team some or part of any admissions meetings with parents. The intended outcome is that the school can plan for any additional support the student might need, prior to the student arrival at school.</a:t>
            </a:r>
          </a:p>
          <a:p>
            <a:r>
              <a:rPr lang="en-GB" sz="898" b="1">
                <a:solidFill>
                  <a:srgbClr val="00B050"/>
                </a:solidFill>
                <a:latin typeface="Abadi" panose="020B0604020104020204" pitchFamily="34" charset="0"/>
                <a:cs typeface="Arial" panose="020B0604020202020204" pitchFamily="34" charset="0"/>
              </a:rPr>
              <a:t>System Recommendation 2 – For all Integrated Care Boards (ICB): </a:t>
            </a:r>
            <a:r>
              <a:rPr lang="en-GB" sz="898">
                <a:latin typeface="Abadi" panose="020B0604020104020204" pitchFamily="34" charset="0"/>
                <a:cs typeface="Arial" panose="020B0604020202020204" pitchFamily="34" charset="0"/>
              </a:rPr>
              <a:t>all children boarding with an independent school should be registered with a general practice local  to the school premises. They should be assured that GP’s are clear regarding their role with international students. Any agreement between the GP and any independent day or boarding school in the locality should be supported by the local ICS/ICB in terms of quality and monitoring so that physical and mental health needs of this specific cohort are met.</a:t>
            </a:r>
          </a:p>
          <a:p>
            <a:r>
              <a:rPr lang="en-GB" sz="898" b="1">
                <a:solidFill>
                  <a:srgbClr val="00B050"/>
                </a:solidFill>
                <a:latin typeface="Abadi" panose="020B0604020104020204" pitchFamily="34" charset="0"/>
                <a:cs typeface="Arial" panose="020B0604020202020204" pitchFamily="34" charset="0"/>
              </a:rPr>
              <a:t>System Recommendation 3 – </a:t>
            </a:r>
            <a:r>
              <a:rPr lang="en-GB" sz="898" b="1">
                <a:solidFill>
                  <a:srgbClr val="74CE78"/>
                </a:solidFill>
                <a:latin typeface="Abadi" panose="020B0604020104020204" pitchFamily="34" charset="0"/>
                <a:cs typeface="Arial" panose="020B0604020202020204" pitchFamily="34" charset="0"/>
              </a:rPr>
              <a:t>For all Boarding Schools</a:t>
            </a:r>
            <a:r>
              <a:rPr lang="en-GB" sz="898" b="1">
                <a:solidFill>
                  <a:srgbClr val="00B050"/>
                </a:solidFill>
                <a:latin typeface="Abadi" panose="020B0604020104020204" pitchFamily="34" charset="0"/>
                <a:cs typeface="Arial" panose="020B0604020202020204" pitchFamily="34" charset="0"/>
              </a:rPr>
              <a:t>: </a:t>
            </a:r>
            <a:r>
              <a:rPr lang="en-GB" sz="898">
                <a:latin typeface="Abadi" panose="020B0604020104020204" pitchFamily="34" charset="0"/>
                <a:cs typeface="Arial" panose="020B0604020202020204" pitchFamily="34" charset="0"/>
              </a:rPr>
              <a:t>Boarding Schools make prospective parents aware that students will be registered with the local GP. NB this may require a revision of the National Minimum Standard for Boarding Schools.</a:t>
            </a:r>
          </a:p>
          <a:p>
            <a:r>
              <a:rPr lang="en-GB" sz="898" b="1">
                <a:solidFill>
                  <a:srgbClr val="00B050"/>
                </a:solidFill>
                <a:latin typeface="Abadi" panose="020B0604020104020204" pitchFamily="34" charset="0"/>
                <a:cs typeface="Arial" panose="020B0604020202020204" pitchFamily="34" charset="0"/>
              </a:rPr>
              <a:t>System Recommendation 4 - </a:t>
            </a:r>
            <a:r>
              <a:rPr lang="en-GB" sz="898" b="1">
                <a:solidFill>
                  <a:srgbClr val="74CE78"/>
                </a:solidFill>
                <a:latin typeface="Abadi" panose="020B0604020104020204" pitchFamily="34" charset="0"/>
                <a:cs typeface="Arial" panose="020B0604020202020204" pitchFamily="34" charset="0"/>
              </a:rPr>
              <a:t>For all Boarding Schools</a:t>
            </a:r>
            <a:r>
              <a:rPr lang="en-GB" sz="898">
                <a:solidFill>
                  <a:srgbClr val="00B050"/>
                </a:solidFill>
                <a:latin typeface="Abadi" panose="020B0604020104020204" pitchFamily="34" charset="0"/>
                <a:cs typeface="Arial" panose="020B0604020202020204" pitchFamily="34" charset="0"/>
              </a:rPr>
              <a:t>: </a:t>
            </a:r>
            <a:r>
              <a:rPr lang="en-GB" sz="898">
                <a:latin typeface="Abadi" panose="020B0604020104020204" pitchFamily="34" charset="0"/>
                <a:cs typeface="Arial" panose="020B0604020202020204" pitchFamily="34" charset="0"/>
              </a:rPr>
              <a:t>All students who arrive with known symptoms and a diagnosis of depression, mental health condition, or medical need, should be assessed and treated under the supervision of a UK-based clinician, with a regularly monitored treatment plan. The student’s health and wellbeing should be regularly reviewed by the multi-agency network of practitioners. Where consent is not given by the child a multi-agency meeting should be convened. The ISI and/or Ofsted should make their inspection of any school.</a:t>
            </a:r>
          </a:p>
          <a:p>
            <a:r>
              <a:rPr lang="en-GB" sz="898" b="1">
                <a:solidFill>
                  <a:srgbClr val="00B050"/>
                </a:solidFill>
                <a:latin typeface="Abadi" panose="020B0604020104020204" pitchFamily="34" charset="0"/>
                <a:cs typeface="Arial" panose="020B0604020202020204" pitchFamily="34" charset="0"/>
              </a:rPr>
              <a:t>System Recommendation 5 – For all independent day and boarding schools employing school nurses. </a:t>
            </a:r>
            <a:r>
              <a:rPr lang="en-GB" sz="898">
                <a:latin typeface="Abadi" panose="020B0604020104020204" pitchFamily="34" charset="0"/>
                <a:cs typeface="Arial" panose="020B0604020202020204" pitchFamily="34" charset="0"/>
              </a:rPr>
              <a:t>To ensure school nursing staff receive clinical an</a:t>
            </a:r>
            <a:r>
              <a:rPr lang="en-GB" sz="898">
                <a:solidFill>
                  <a:srgbClr val="FF0000"/>
                </a:solidFill>
                <a:latin typeface="Abadi" panose="020B0604020104020204" pitchFamily="34" charset="0"/>
                <a:cs typeface="Arial" panose="020B0604020202020204" pitchFamily="34" charset="0"/>
              </a:rPr>
              <a:t>d</a:t>
            </a:r>
            <a:r>
              <a:rPr lang="en-GB" sz="898">
                <a:latin typeface="Abadi" panose="020B0604020104020204" pitchFamily="34" charset="0"/>
                <a:cs typeface="Arial" panose="020B0604020202020204" pitchFamily="34" charset="0"/>
              </a:rPr>
              <a:t>/or safeguarding supervision from a trained and accredited supervisor. This should be included in the ISI and/or Ofsted inspection frameworks.</a:t>
            </a:r>
          </a:p>
        </p:txBody>
      </p:sp>
    </p:spTree>
    <p:extLst>
      <p:ext uri="{BB962C8B-B14F-4D97-AF65-F5344CB8AC3E}">
        <p14:creationId xmlns:p14="http://schemas.microsoft.com/office/powerpoint/2010/main" val="1582263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F02F8A-B6C8-656A-0A5A-31D918D50886}"/>
              </a:ext>
            </a:extLst>
          </p:cNvPr>
          <p:cNvSpPr/>
          <p:nvPr/>
        </p:nvSpPr>
        <p:spPr>
          <a:xfrm>
            <a:off x="1386680" y="5008690"/>
            <a:ext cx="9291213" cy="638934"/>
          </a:xfrm>
          <a:prstGeom prst="rect">
            <a:avLst/>
          </a:prstGeom>
          <a:ln>
            <a:solidFill>
              <a:srgbClr val="74CE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155"/>
          </a:p>
        </p:txBody>
      </p:sp>
      <p:sp>
        <p:nvSpPr>
          <p:cNvPr id="11" name="Rectangle 10">
            <a:extLst>
              <a:ext uri="{FF2B5EF4-FFF2-40B4-BE49-F238E27FC236}">
                <a16:creationId xmlns:a16="http://schemas.microsoft.com/office/drawing/2014/main" id="{CF7D3EFF-D506-1058-91D4-881156787874}"/>
              </a:ext>
            </a:extLst>
          </p:cNvPr>
          <p:cNvSpPr/>
          <p:nvPr/>
        </p:nvSpPr>
        <p:spPr>
          <a:xfrm>
            <a:off x="1386680" y="3965989"/>
            <a:ext cx="9291213" cy="1042701"/>
          </a:xfrm>
          <a:prstGeom prst="rect">
            <a:avLst/>
          </a:prstGeom>
          <a:ln>
            <a:solidFill>
              <a:srgbClr val="74CE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155"/>
          </a:p>
        </p:txBody>
      </p:sp>
      <p:sp>
        <p:nvSpPr>
          <p:cNvPr id="10" name="Rectangle 9">
            <a:extLst>
              <a:ext uri="{FF2B5EF4-FFF2-40B4-BE49-F238E27FC236}">
                <a16:creationId xmlns:a16="http://schemas.microsoft.com/office/drawing/2014/main" id="{9FC0D5F7-8DC1-417C-C390-1236CC24B57A}"/>
              </a:ext>
            </a:extLst>
          </p:cNvPr>
          <p:cNvSpPr/>
          <p:nvPr/>
        </p:nvSpPr>
        <p:spPr>
          <a:xfrm>
            <a:off x="1386680" y="2774330"/>
            <a:ext cx="9291213" cy="1191659"/>
          </a:xfrm>
          <a:prstGeom prst="rect">
            <a:avLst/>
          </a:prstGeom>
          <a:ln>
            <a:solidFill>
              <a:srgbClr val="74CE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155"/>
          </a:p>
        </p:txBody>
      </p:sp>
      <p:sp>
        <p:nvSpPr>
          <p:cNvPr id="9" name="Rectangle 8">
            <a:extLst>
              <a:ext uri="{FF2B5EF4-FFF2-40B4-BE49-F238E27FC236}">
                <a16:creationId xmlns:a16="http://schemas.microsoft.com/office/drawing/2014/main" id="{D001724D-E794-5AB2-9532-CB5B6C5F027C}"/>
              </a:ext>
            </a:extLst>
          </p:cNvPr>
          <p:cNvSpPr/>
          <p:nvPr/>
        </p:nvSpPr>
        <p:spPr>
          <a:xfrm>
            <a:off x="1386680" y="1601291"/>
            <a:ext cx="9291213" cy="1173039"/>
          </a:xfrm>
          <a:prstGeom prst="rect">
            <a:avLst/>
          </a:prstGeom>
          <a:ln>
            <a:solidFill>
              <a:srgbClr val="74CE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155"/>
          </a:p>
        </p:txBody>
      </p:sp>
      <p:sp>
        <p:nvSpPr>
          <p:cNvPr id="6" name="Rectangle 5">
            <a:extLst>
              <a:ext uri="{FF2B5EF4-FFF2-40B4-BE49-F238E27FC236}">
                <a16:creationId xmlns:a16="http://schemas.microsoft.com/office/drawing/2014/main" id="{A2B27300-B415-F9CE-788F-FEBE0114231C}"/>
              </a:ext>
            </a:extLst>
          </p:cNvPr>
          <p:cNvSpPr/>
          <p:nvPr/>
        </p:nvSpPr>
        <p:spPr>
          <a:xfrm>
            <a:off x="1386680" y="195507"/>
            <a:ext cx="9291213" cy="1405784"/>
          </a:xfrm>
          <a:prstGeom prst="rect">
            <a:avLst/>
          </a:prstGeom>
          <a:ln>
            <a:solidFill>
              <a:srgbClr val="74CE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155"/>
          </a:p>
        </p:txBody>
      </p:sp>
      <p:sp>
        <p:nvSpPr>
          <p:cNvPr id="3" name="TextBox 2">
            <a:extLst>
              <a:ext uri="{FF2B5EF4-FFF2-40B4-BE49-F238E27FC236}">
                <a16:creationId xmlns:a16="http://schemas.microsoft.com/office/drawing/2014/main" id="{3E51C6CD-DE43-696A-E936-88C587900B24}"/>
              </a:ext>
            </a:extLst>
          </p:cNvPr>
          <p:cNvSpPr txBox="1"/>
          <p:nvPr/>
        </p:nvSpPr>
        <p:spPr>
          <a:xfrm>
            <a:off x="1514108" y="183657"/>
            <a:ext cx="9226043" cy="5441554"/>
          </a:xfrm>
          <a:prstGeom prst="rect">
            <a:avLst/>
          </a:prstGeom>
          <a:noFill/>
        </p:spPr>
        <p:txBody>
          <a:bodyPr wrap="square">
            <a:spAutoFit/>
          </a:bodyPr>
          <a:lstStyle/>
          <a:p>
            <a:pPr algn="ctr"/>
            <a:r>
              <a:rPr lang="en-GB" sz="1026" b="1">
                <a:solidFill>
                  <a:srgbClr val="002060"/>
                </a:solidFill>
                <a:latin typeface="Abadi" panose="020B0604020104020204" pitchFamily="34" charset="0"/>
              </a:rPr>
              <a:t>Theme 3: Information Sharing and Seeking </a:t>
            </a:r>
          </a:p>
          <a:p>
            <a:r>
              <a:rPr lang="en-GB" sz="898" b="1">
                <a:solidFill>
                  <a:srgbClr val="00B050"/>
                </a:solidFill>
                <a:latin typeface="Abadi" panose="020B0604020104020204" pitchFamily="34" charset="0"/>
              </a:rPr>
              <a:t>System Recommendation 6 - For all boarding schools: </a:t>
            </a:r>
            <a:r>
              <a:rPr lang="en-GB" sz="898">
                <a:latin typeface="Abadi" panose="020B0604020104020204" pitchFamily="34" charset="0"/>
              </a:rPr>
              <a:t>That all adults involved in the care of an international student with additional needs are included in regular multi-disciplinary communications and meetings to reflect on the child’s progress. </a:t>
            </a:r>
          </a:p>
          <a:p>
            <a:r>
              <a:rPr lang="en-GB" sz="898" b="1">
                <a:solidFill>
                  <a:srgbClr val="00B050"/>
                </a:solidFill>
                <a:latin typeface="Abadi" panose="020B0604020104020204" pitchFamily="34" charset="0"/>
              </a:rPr>
              <a:t>System Recommendation 7 - For all independent day and boarding schools</a:t>
            </a:r>
            <a:r>
              <a:rPr lang="en-GB" sz="898">
                <a:solidFill>
                  <a:srgbClr val="00B050"/>
                </a:solidFill>
                <a:latin typeface="Abadi" panose="020B0604020104020204" pitchFamily="34" charset="0"/>
              </a:rPr>
              <a:t>: </a:t>
            </a:r>
            <a:r>
              <a:rPr lang="en-GB" sz="898">
                <a:latin typeface="Abadi" panose="020B0604020104020204" pitchFamily="34" charset="0"/>
              </a:rPr>
              <a:t>It is recommended that all independent schools be reminded of the DfE non-statutory information-sharing advice (May 2024) and its relevance to safeguarding practice. </a:t>
            </a:r>
          </a:p>
          <a:p>
            <a:r>
              <a:rPr lang="en-GB" sz="898" b="1">
                <a:solidFill>
                  <a:srgbClr val="FF66CC"/>
                </a:solidFill>
                <a:latin typeface="Abadi" panose="020B0604020104020204" pitchFamily="34" charset="0"/>
              </a:rPr>
              <a:t>Practice consideration E: </a:t>
            </a:r>
            <a:r>
              <a:rPr lang="en-GB" sz="898">
                <a:latin typeface="Abadi" panose="020B0604020104020204" pitchFamily="34" charset="0"/>
              </a:rPr>
              <a:t>It is important that the due diligence by boarding schools of the implementation of NMS 22 [regarding education guardianships] includes the assessment of both the quality and the consistency of homestays. </a:t>
            </a:r>
          </a:p>
          <a:p>
            <a:r>
              <a:rPr lang="en-GB" sz="898" b="1">
                <a:solidFill>
                  <a:srgbClr val="FF66CC"/>
                </a:solidFill>
                <a:latin typeface="Abadi" panose="020B0604020104020204" pitchFamily="34" charset="0"/>
              </a:rPr>
              <a:t>Practice consideration F: </a:t>
            </a:r>
            <a:r>
              <a:rPr lang="en-GB" sz="898">
                <a:latin typeface="Abadi" panose="020B0604020104020204" pitchFamily="34" charset="0"/>
              </a:rPr>
              <a:t>Practitioners should reflect on when to share information, using the new guidance, to promote a student's welfare and protect them from safeguarding risks, especially when the risk outweighs the individual's unwillingness to engage.</a:t>
            </a:r>
          </a:p>
          <a:p>
            <a:endParaRPr lang="en-GB" sz="898" b="1">
              <a:latin typeface="Abadi" panose="020B0604020104020204" pitchFamily="34" charset="0"/>
            </a:endParaRPr>
          </a:p>
          <a:p>
            <a:pPr algn="ctr"/>
            <a:r>
              <a:rPr lang="en-GB" sz="1026" b="1">
                <a:solidFill>
                  <a:srgbClr val="002060"/>
                </a:solidFill>
                <a:latin typeface="Abadi" panose="020B0604020104020204" pitchFamily="34" charset="0"/>
              </a:rPr>
              <a:t>Theme 4: Working across agencies to respond to risk </a:t>
            </a:r>
          </a:p>
          <a:p>
            <a:r>
              <a:rPr lang="en-GB" sz="898" b="1">
                <a:solidFill>
                  <a:srgbClr val="00B050"/>
                </a:solidFill>
                <a:latin typeface="Abadi" panose="020B0604020104020204" pitchFamily="34" charset="0"/>
              </a:rPr>
              <a:t>System Recommendation 8 - For all boarding schools: </a:t>
            </a:r>
            <a:r>
              <a:rPr lang="en-GB" sz="898">
                <a:latin typeface="Abadi" panose="020B0604020104020204" pitchFamily="34" charset="0"/>
              </a:rPr>
              <a:t>Multidisciplinary meetings should be held when a student with mental health needs joins the school including a range of staff from within the school, as well as external agencies and parents. A multidisciplinary risk assessment and safety plan should be drawn up with the student and parents and implemented. Such a meeting will be dependent on the complexity and severity of the student’s mental health needs. </a:t>
            </a:r>
          </a:p>
          <a:p>
            <a:r>
              <a:rPr lang="en-GB" sz="898" b="1">
                <a:solidFill>
                  <a:srgbClr val="FF66CC"/>
                </a:solidFill>
                <a:latin typeface="Abadi" panose="020B0604020104020204" pitchFamily="34" charset="0"/>
              </a:rPr>
              <a:t>Practice consideration G: </a:t>
            </a:r>
            <a:r>
              <a:rPr lang="en-GB" sz="898">
                <a:latin typeface="Abadi" panose="020B0604020104020204" pitchFamily="34" charset="0"/>
              </a:rPr>
              <a:t>Parents of international students can be helped, challenged, and supported to understand the options for their child’s education and well-being. Schools should take the lead so that teachers and staff can implement their duty of care for the child. </a:t>
            </a:r>
          </a:p>
          <a:p>
            <a:r>
              <a:rPr lang="en-GB" sz="898" b="1">
                <a:solidFill>
                  <a:srgbClr val="0070C0"/>
                </a:solidFill>
                <a:latin typeface="Abadi" panose="020B0604020104020204" pitchFamily="34" charset="0"/>
              </a:rPr>
              <a:t>System consideration - </a:t>
            </a:r>
            <a:r>
              <a:rPr lang="en-GB" sz="898">
                <a:latin typeface="Abadi" panose="020B0604020104020204" pitchFamily="34" charset="0"/>
              </a:rPr>
              <a:t>For all boarding schools that sponsor international students: Schools should consider using all available means to safeguard children and make decisions that prioritise the child’s welfare with the right plan made for each student. </a:t>
            </a:r>
          </a:p>
          <a:p>
            <a:endParaRPr lang="en-GB" sz="898">
              <a:latin typeface="Abadi" panose="020B0604020104020204" pitchFamily="34" charset="0"/>
            </a:endParaRPr>
          </a:p>
          <a:p>
            <a:pPr algn="ctr"/>
            <a:r>
              <a:rPr lang="en-GB" sz="1026" b="1">
                <a:solidFill>
                  <a:srgbClr val="002060"/>
                </a:solidFill>
                <a:latin typeface="Abadi" panose="020B0604020104020204" pitchFamily="34" charset="0"/>
              </a:rPr>
              <a:t>Theme 5: Safeguarding and the role of education guardians and homestay hosts in the lives of international students </a:t>
            </a:r>
          </a:p>
          <a:p>
            <a:r>
              <a:rPr lang="en-GB" sz="898" b="1">
                <a:solidFill>
                  <a:srgbClr val="00B050"/>
                </a:solidFill>
                <a:latin typeface="Abadi" panose="020B0604020104020204" pitchFamily="34" charset="0"/>
              </a:rPr>
              <a:t>System Recommendation 9 for the Department for Education and the Secretary of State for Education: </a:t>
            </a:r>
            <a:r>
              <a:rPr lang="en-GB" sz="898">
                <a:latin typeface="Abadi" panose="020B0604020104020204" pitchFamily="34" charset="0"/>
              </a:rPr>
              <a:t>To make the regulation of education guardianship statutory through national minimum standards for the sector. </a:t>
            </a:r>
          </a:p>
          <a:p>
            <a:r>
              <a:rPr lang="en-GB" sz="898" b="1">
                <a:solidFill>
                  <a:srgbClr val="00B050"/>
                </a:solidFill>
                <a:latin typeface="Abadi" panose="020B0604020104020204" pitchFamily="34" charset="0"/>
              </a:rPr>
              <a:t>System Recommendation 10 - For AEGIS all education agents and schools that advise parents to appoint education guardians: </a:t>
            </a:r>
            <a:r>
              <a:rPr lang="en-GB" sz="898">
                <a:latin typeface="Abadi" panose="020B0604020104020204" pitchFamily="34" charset="0"/>
              </a:rPr>
              <a:t>To establish as best practice that a student should meet their appointed education guardian as the trusted adult appointed to care for them at a (virtual) meeting before coming to the UK. </a:t>
            </a:r>
          </a:p>
          <a:p>
            <a:r>
              <a:rPr lang="en-GB" sz="898">
                <a:solidFill>
                  <a:srgbClr val="CB77CD"/>
                </a:solidFill>
                <a:latin typeface="Abadi" panose="020B0604020104020204" pitchFamily="34" charset="0"/>
              </a:rPr>
              <a:t>Practice consideration H</a:t>
            </a:r>
            <a:r>
              <a:rPr lang="en-GB" sz="898">
                <a:latin typeface="Abadi" panose="020B0604020104020204" pitchFamily="34" charset="0"/>
              </a:rPr>
              <a:t>: In the absence of statutory regulation, for AEGIS to continue to ensure best practice in ensuring that education guardians safeguard children. </a:t>
            </a:r>
          </a:p>
          <a:p>
            <a:r>
              <a:rPr lang="en-GB" sz="898" b="1">
                <a:solidFill>
                  <a:srgbClr val="00B050"/>
                </a:solidFill>
                <a:latin typeface="Abadi" panose="020B0604020104020204" pitchFamily="34" charset="0"/>
              </a:rPr>
              <a:t>System Recommendation 11 - For the Department for Education: </a:t>
            </a:r>
            <a:r>
              <a:rPr lang="en-GB" sz="898">
                <a:latin typeface="Abadi" panose="020B0604020104020204" pitchFamily="34" charset="0"/>
              </a:rPr>
              <a:t>The DfE establishes a clear and unambiguous legal position and revises statutory guidance regarding education guardianship and homestays so that education guardians and/or those providing a homestay are considered as in a position of trust. </a:t>
            </a:r>
          </a:p>
          <a:p>
            <a:endParaRPr lang="en-GB" sz="898">
              <a:latin typeface="Abadi" panose="020B0604020104020204" pitchFamily="34" charset="0"/>
            </a:endParaRPr>
          </a:p>
          <a:p>
            <a:pPr algn="ctr"/>
            <a:r>
              <a:rPr lang="en-GB" sz="1026" b="1">
                <a:solidFill>
                  <a:srgbClr val="002060"/>
                </a:solidFill>
                <a:latin typeface="Abadi" panose="020B0604020104020204" pitchFamily="34" charset="0"/>
              </a:rPr>
              <a:t>Theme 6: The safety of out-of-education residential programmes </a:t>
            </a:r>
          </a:p>
          <a:p>
            <a:r>
              <a:rPr lang="en-GB" sz="898" b="1">
                <a:solidFill>
                  <a:srgbClr val="002060"/>
                </a:solidFill>
                <a:latin typeface="Abadi" panose="020B0604020104020204" pitchFamily="34" charset="0"/>
              </a:rPr>
              <a:t>System Consideration for LSCPs</a:t>
            </a:r>
            <a:r>
              <a:rPr lang="en-GB" sz="898" b="1">
                <a:latin typeface="Abadi" panose="020B0604020104020204" pitchFamily="34" charset="0"/>
              </a:rPr>
              <a:t>: </a:t>
            </a:r>
            <a:r>
              <a:rPr lang="en-GB" sz="898">
                <a:latin typeface="Abadi" panose="020B0604020104020204" pitchFamily="34" charset="0"/>
              </a:rPr>
              <a:t>How to embed all this learning as relevant to all out-of-education residential programmes across the UK. </a:t>
            </a:r>
          </a:p>
          <a:p>
            <a:r>
              <a:rPr lang="en-GB" sz="898" b="1">
                <a:solidFill>
                  <a:srgbClr val="00B050"/>
                </a:solidFill>
                <a:latin typeface="Abadi" panose="020B0604020104020204" pitchFamily="34" charset="0"/>
              </a:rPr>
              <a:t>System Recommendation 12 for the Department for Education</a:t>
            </a:r>
            <a:r>
              <a:rPr lang="en-GB" sz="898" b="1">
                <a:latin typeface="Abadi" panose="020B0604020104020204" pitchFamily="34" charset="0"/>
              </a:rPr>
              <a:t>: </a:t>
            </a:r>
            <a:r>
              <a:rPr lang="en-GB" sz="898">
                <a:latin typeface="Abadi" panose="020B0604020104020204" pitchFamily="34" charset="0"/>
              </a:rPr>
              <a:t>Statutory regulations, supported by national minimum standards, are implemented across the out of education sector. To include as a minimum: Safeguarding policy; Application process, including multi-agency handover and transfer of information relating to additional needs; Admissions and registration; Risk assessment and management; Medication management, including storage and safe administration; Information management; Staff training and supervision; Supervision of students; Missing student responses; Provision of contact information for residents; All this information needs to be provided in languages and styles suitable for all students. </a:t>
            </a:r>
          </a:p>
          <a:p>
            <a:endParaRPr lang="en-GB" sz="898">
              <a:latin typeface="Abadi" panose="020B0604020104020204" pitchFamily="34" charset="0"/>
            </a:endParaRPr>
          </a:p>
          <a:p>
            <a:pPr algn="ctr"/>
            <a:r>
              <a:rPr lang="en-GB" sz="1026" b="1">
                <a:solidFill>
                  <a:srgbClr val="002060"/>
                </a:solidFill>
                <a:latin typeface="Abadi" panose="020B0604020104020204" pitchFamily="34" charset="0"/>
              </a:rPr>
              <a:t>Addendum - Theme 1: CDOP Child Death Partners </a:t>
            </a:r>
          </a:p>
          <a:p>
            <a:r>
              <a:rPr lang="en-GB" sz="898" b="1">
                <a:solidFill>
                  <a:srgbClr val="00B050"/>
                </a:solidFill>
                <a:latin typeface="Abadi" panose="020B0604020104020204" pitchFamily="34" charset="0"/>
              </a:rPr>
              <a:t>System Considerations: </a:t>
            </a:r>
            <a:r>
              <a:rPr lang="en-GB" sz="898">
                <a:latin typeface="Abadi" panose="020B0604020104020204" pitchFamily="34" charset="0"/>
              </a:rPr>
              <a:t>The Child Death Review processes in both areas involved assimilating the learning from this review into their learning processes and annual reporting. Both LSCPs should lay out how this will be implemented. The LCSP to inform the coroner who conducted the inquest of this feedback from parents and participating agencies.</a:t>
            </a:r>
          </a:p>
        </p:txBody>
      </p:sp>
      <p:pic>
        <p:nvPicPr>
          <p:cNvPr id="4" name="Picture 3">
            <a:extLst>
              <a:ext uri="{FF2B5EF4-FFF2-40B4-BE49-F238E27FC236}">
                <a16:creationId xmlns:a16="http://schemas.microsoft.com/office/drawing/2014/main" id="{3DEFC569-5CC0-7991-012E-D86E29890C0A}"/>
              </a:ext>
            </a:extLst>
          </p:cNvPr>
          <p:cNvPicPr>
            <a:picLocks noChangeAspect="1"/>
          </p:cNvPicPr>
          <p:nvPr/>
        </p:nvPicPr>
        <p:blipFill>
          <a:blip r:embed="rId2"/>
          <a:stretch>
            <a:fillRect/>
          </a:stretch>
        </p:blipFill>
        <p:spPr>
          <a:xfrm>
            <a:off x="5129970" y="5816160"/>
            <a:ext cx="1888422" cy="830254"/>
          </a:xfrm>
          <a:prstGeom prst="rect">
            <a:avLst/>
          </a:prstGeom>
        </p:spPr>
      </p:pic>
    </p:spTree>
    <p:extLst>
      <p:ext uri="{BB962C8B-B14F-4D97-AF65-F5344CB8AC3E}">
        <p14:creationId xmlns:p14="http://schemas.microsoft.com/office/powerpoint/2010/main" val="19874951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4ADCEF-87CA-94FB-BB8E-F4B64AB856C4}"/>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5E538C0-0431-53B4-9572-11D1F5CC5D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67579A-E3E2-3BC0-EA8D-DEB2770D8FFE}"/>
              </a:ext>
            </a:extLst>
          </p:cNvPr>
          <p:cNvSpPr>
            <a:spLocks noGrp="1"/>
          </p:cNvSpPr>
          <p:nvPr>
            <p:ph type="title"/>
          </p:nvPr>
        </p:nvSpPr>
        <p:spPr>
          <a:xfrm>
            <a:off x="4553733" y="548464"/>
            <a:ext cx="6798541" cy="1675623"/>
          </a:xfrm>
        </p:spPr>
        <p:txBody>
          <a:bodyPr anchor="b">
            <a:normAutofit/>
          </a:bodyPr>
          <a:lstStyle/>
          <a:p>
            <a:r>
              <a:rPr lang="en-GB" sz="4000"/>
              <a:t>Learning from Domestic Homicide Reviews </a:t>
            </a:r>
            <a:endParaRPr lang="en-GB" sz="1300"/>
          </a:p>
        </p:txBody>
      </p:sp>
      <p:pic>
        <p:nvPicPr>
          <p:cNvPr id="6" name="Picture 5">
            <a:extLst>
              <a:ext uri="{FF2B5EF4-FFF2-40B4-BE49-F238E27FC236}">
                <a16:creationId xmlns:a16="http://schemas.microsoft.com/office/drawing/2014/main" id="{1463E96D-6086-1D02-8BFF-13B3293D6D29}"/>
              </a:ext>
            </a:extLst>
          </p:cNvPr>
          <p:cNvPicPr>
            <a:picLocks noChangeAspect="1"/>
          </p:cNvPicPr>
          <p:nvPr/>
        </p:nvPicPr>
        <p:blipFill>
          <a:blip r:embed="rId2"/>
          <a:srcRect l="40753" r="24826"/>
          <a:stretch>
            <a:fillRect/>
          </a:stretch>
        </p:blipFill>
        <p:spPr>
          <a:xfrm>
            <a:off x="1" y="10"/>
            <a:ext cx="4196496" cy="6857990"/>
          </a:xfrm>
          <a:prstGeom prst="rect">
            <a:avLst/>
          </a:prstGeom>
          <a:effectLst/>
        </p:spPr>
      </p:pic>
      <p:graphicFrame>
        <p:nvGraphicFramePr>
          <p:cNvPr id="5" name="Content Placeholder 2">
            <a:extLst>
              <a:ext uri="{FF2B5EF4-FFF2-40B4-BE49-F238E27FC236}">
                <a16:creationId xmlns:a16="http://schemas.microsoft.com/office/drawing/2014/main" id="{02B68F41-75A2-DBA6-71B8-1EA5B84FB68F}"/>
              </a:ext>
            </a:extLst>
          </p:cNvPr>
          <p:cNvGraphicFramePr>
            <a:graphicFrameLocks noGrp="1"/>
          </p:cNvGraphicFramePr>
          <p:nvPr>
            <p:ph idx="1"/>
            <p:extLst>
              <p:ext uri="{D42A27DB-BD31-4B8C-83A1-F6EECF244321}">
                <p14:modId xmlns:p14="http://schemas.microsoft.com/office/powerpoint/2010/main" val="1121002097"/>
              </p:ext>
            </p:extLst>
          </p:nvPr>
        </p:nvGraphicFramePr>
        <p:xfrm>
          <a:off x="4553734" y="2409830"/>
          <a:ext cx="6798539" cy="3705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30155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970030-7B88-5398-D8F9-232A92F6A868}"/>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6278008-76E6-6D20-6611-57DFAC9AF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E63639-215C-D8B7-0EF2-617F91D17FB7}"/>
              </a:ext>
            </a:extLst>
          </p:cNvPr>
          <p:cNvSpPr>
            <a:spLocks noGrp="1"/>
          </p:cNvSpPr>
          <p:nvPr>
            <p:ph type="title"/>
          </p:nvPr>
        </p:nvSpPr>
        <p:spPr>
          <a:xfrm>
            <a:off x="4553733" y="548464"/>
            <a:ext cx="6798541" cy="1675623"/>
          </a:xfrm>
        </p:spPr>
        <p:txBody>
          <a:bodyPr anchor="b">
            <a:normAutofit/>
          </a:bodyPr>
          <a:lstStyle/>
          <a:p>
            <a:r>
              <a:rPr lang="en-GB" sz="4000"/>
              <a:t>Learning from Safeguarding Adult Reviews </a:t>
            </a:r>
            <a:endParaRPr lang="en-GB" sz="1300"/>
          </a:p>
        </p:txBody>
      </p:sp>
      <p:pic>
        <p:nvPicPr>
          <p:cNvPr id="6" name="Picture 5">
            <a:extLst>
              <a:ext uri="{FF2B5EF4-FFF2-40B4-BE49-F238E27FC236}">
                <a16:creationId xmlns:a16="http://schemas.microsoft.com/office/drawing/2014/main" id="{E1E626FC-1A96-553B-ACE4-2DA7BCCA57DA}"/>
              </a:ext>
            </a:extLst>
          </p:cNvPr>
          <p:cNvPicPr>
            <a:picLocks noChangeAspect="1"/>
          </p:cNvPicPr>
          <p:nvPr/>
        </p:nvPicPr>
        <p:blipFill>
          <a:blip r:embed="rId2"/>
          <a:srcRect l="40753" r="24826"/>
          <a:stretch>
            <a:fillRect/>
          </a:stretch>
        </p:blipFill>
        <p:spPr>
          <a:xfrm>
            <a:off x="1" y="10"/>
            <a:ext cx="4196496" cy="6857990"/>
          </a:xfrm>
          <a:prstGeom prst="rect">
            <a:avLst/>
          </a:prstGeom>
          <a:effectLst/>
        </p:spPr>
      </p:pic>
      <p:graphicFrame>
        <p:nvGraphicFramePr>
          <p:cNvPr id="5" name="Content Placeholder 2">
            <a:extLst>
              <a:ext uri="{FF2B5EF4-FFF2-40B4-BE49-F238E27FC236}">
                <a16:creationId xmlns:a16="http://schemas.microsoft.com/office/drawing/2014/main" id="{67830CF4-ADBB-0CC2-B990-27ED972B03EA}"/>
              </a:ext>
            </a:extLst>
          </p:cNvPr>
          <p:cNvGraphicFramePr>
            <a:graphicFrameLocks noGrp="1"/>
          </p:cNvGraphicFramePr>
          <p:nvPr>
            <p:ph idx="1"/>
            <p:extLst>
              <p:ext uri="{D42A27DB-BD31-4B8C-83A1-F6EECF244321}">
                <p14:modId xmlns:p14="http://schemas.microsoft.com/office/powerpoint/2010/main" val="315213505"/>
              </p:ext>
            </p:extLst>
          </p:nvPr>
        </p:nvGraphicFramePr>
        <p:xfrm>
          <a:off x="4553734" y="2409830"/>
          <a:ext cx="6798539" cy="3705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99135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a:extLst>
              <a:ext uri="{FF2B5EF4-FFF2-40B4-BE49-F238E27FC236}">
                <a16:creationId xmlns:a16="http://schemas.microsoft.com/office/drawing/2014/main" id="{EAC4BFA6-A7B7-D546-A8AF-5857BD8894E4}"/>
              </a:ext>
            </a:extLst>
          </p:cNvPr>
          <p:cNvSpPr/>
          <p:nvPr/>
        </p:nvSpPr>
        <p:spPr>
          <a:xfrm>
            <a:off x="1412481" y="1581607"/>
            <a:ext cx="3275970" cy="5036125"/>
          </a:xfrm>
          <a:prstGeom prst="roundRect">
            <a:avLst>
              <a:gd name="adj" fmla="val 4442"/>
            </a:avLst>
          </a:prstGeom>
          <a:solidFill>
            <a:schemeClr val="bg1"/>
          </a:solidFill>
          <a:ln w="63500">
            <a:solidFill>
              <a:srgbClr val="FF696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6" name="Rounded Rectangle 35">
            <a:extLst>
              <a:ext uri="{FF2B5EF4-FFF2-40B4-BE49-F238E27FC236}">
                <a16:creationId xmlns:a16="http://schemas.microsoft.com/office/drawing/2014/main" id="{6ECB551B-6C00-EC44-87DE-ECEE39377E75}"/>
              </a:ext>
            </a:extLst>
          </p:cNvPr>
          <p:cNvSpPr/>
          <p:nvPr/>
        </p:nvSpPr>
        <p:spPr>
          <a:xfrm>
            <a:off x="6619929" y="1582274"/>
            <a:ext cx="4137364" cy="1922553"/>
          </a:xfrm>
          <a:prstGeom prst="roundRect">
            <a:avLst>
              <a:gd name="adj" fmla="val 4442"/>
            </a:avLst>
          </a:prstGeom>
          <a:solidFill>
            <a:schemeClr val="bg1"/>
          </a:solid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7" name="Rounded Rectangle 36">
            <a:extLst>
              <a:ext uri="{FF2B5EF4-FFF2-40B4-BE49-F238E27FC236}">
                <a16:creationId xmlns:a16="http://schemas.microsoft.com/office/drawing/2014/main" id="{8ACE1DD9-79DA-B240-8D64-3489F6ED1A84}"/>
              </a:ext>
            </a:extLst>
          </p:cNvPr>
          <p:cNvSpPr/>
          <p:nvPr/>
        </p:nvSpPr>
        <p:spPr>
          <a:xfrm>
            <a:off x="4830485" y="3675410"/>
            <a:ext cx="5920801" cy="2932029"/>
          </a:xfrm>
          <a:prstGeom prst="roundRect">
            <a:avLst>
              <a:gd name="adj" fmla="val 4442"/>
            </a:avLst>
          </a:prstGeom>
          <a:solidFill>
            <a:schemeClr val="bg1"/>
          </a:solidFill>
          <a:ln w="63500">
            <a:solidFill>
              <a:srgbClr val="CFEC7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5"/>
              <a:t>website.</a:t>
            </a:r>
            <a:endParaRPr lang="en-US" sz="1155"/>
          </a:p>
        </p:txBody>
      </p:sp>
      <p:sp>
        <p:nvSpPr>
          <p:cNvPr id="39" name="Rounded Rectangle 38">
            <a:extLst>
              <a:ext uri="{FF2B5EF4-FFF2-40B4-BE49-F238E27FC236}">
                <a16:creationId xmlns:a16="http://schemas.microsoft.com/office/drawing/2014/main" id="{1A85DF91-ECB6-234A-8930-9318D6A05FD5}"/>
              </a:ext>
            </a:extLst>
          </p:cNvPr>
          <p:cNvSpPr/>
          <p:nvPr/>
        </p:nvSpPr>
        <p:spPr>
          <a:xfrm>
            <a:off x="1380978" y="991491"/>
            <a:ext cx="9370308" cy="461795"/>
          </a:xfrm>
          <a:prstGeom prst="roundRect">
            <a:avLst>
              <a:gd name="adj" fmla="val 4442"/>
            </a:avLst>
          </a:prstGeom>
          <a:solidFill>
            <a:schemeClr val="bg1"/>
          </a:solidFill>
          <a:ln w="63500">
            <a:solidFill>
              <a:srgbClr val="CB7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pic>
        <p:nvPicPr>
          <p:cNvPr id="22" name="Picture 21">
            <a:extLst>
              <a:ext uri="{FF2B5EF4-FFF2-40B4-BE49-F238E27FC236}">
                <a16:creationId xmlns:a16="http://schemas.microsoft.com/office/drawing/2014/main" id="{2A35B9BF-CF0E-9C4D-B48E-B76AFD363614}"/>
              </a:ext>
            </a:extLst>
          </p:cNvPr>
          <p:cNvPicPr>
            <a:picLocks noChangeAspect="1"/>
          </p:cNvPicPr>
          <p:nvPr/>
        </p:nvPicPr>
        <p:blipFill>
          <a:blip r:embed="rId2"/>
          <a:stretch>
            <a:fillRect/>
          </a:stretch>
        </p:blipFill>
        <p:spPr>
          <a:xfrm>
            <a:off x="5933208" y="4369040"/>
            <a:ext cx="276967" cy="333990"/>
          </a:xfrm>
          <a:prstGeom prst="rect">
            <a:avLst/>
          </a:prstGeom>
        </p:spPr>
      </p:pic>
      <p:sp>
        <p:nvSpPr>
          <p:cNvPr id="32" name="TextBox 31">
            <a:extLst>
              <a:ext uri="{FF2B5EF4-FFF2-40B4-BE49-F238E27FC236}">
                <a16:creationId xmlns:a16="http://schemas.microsoft.com/office/drawing/2014/main" id="{39C983F3-39D0-554B-9F9E-55B91B9093FC}"/>
              </a:ext>
            </a:extLst>
          </p:cNvPr>
          <p:cNvSpPr txBox="1"/>
          <p:nvPr/>
        </p:nvSpPr>
        <p:spPr>
          <a:xfrm>
            <a:off x="1412481" y="1039322"/>
            <a:ext cx="9445604" cy="526554"/>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1. Background - </a:t>
            </a:r>
            <a:r>
              <a:rPr lang="en-GB" sz="898">
                <a:latin typeface="Arial" panose="020B0604020202020204" pitchFamily="34" charset="0"/>
                <a:cs typeface="Arial" panose="020B0604020202020204" pitchFamily="34" charset="0"/>
              </a:rPr>
              <a:t>This case review considered the death of a 40 year old person who resided within supported accommodation. They received full-time care due to having disabilities and underlying health conditions including severe epilepsy which was eased with the use of a Vagus Nerve Stimulation (VNS). Sadly, the person passed away suddenly in late 2022.</a:t>
            </a:r>
          </a:p>
        </p:txBody>
      </p:sp>
      <p:sp>
        <p:nvSpPr>
          <p:cNvPr id="42" name="TextBox 41">
            <a:extLst>
              <a:ext uri="{FF2B5EF4-FFF2-40B4-BE49-F238E27FC236}">
                <a16:creationId xmlns:a16="http://schemas.microsoft.com/office/drawing/2014/main" id="{E6A2FF2E-8536-B344-802F-A1F7C3B73486}"/>
              </a:ext>
            </a:extLst>
          </p:cNvPr>
          <p:cNvSpPr txBox="1"/>
          <p:nvPr/>
        </p:nvSpPr>
        <p:spPr>
          <a:xfrm>
            <a:off x="1460688" y="1633118"/>
            <a:ext cx="3227763" cy="5106141"/>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4. Positive and proactive steps taken to address the recommendations so far - </a:t>
            </a:r>
            <a:r>
              <a:rPr lang="en-GB" sz="898">
                <a:latin typeface="Arial" panose="020B0604020202020204" pitchFamily="34" charset="0"/>
                <a:cs typeface="Arial" panose="020B0604020202020204" pitchFamily="34" charset="0"/>
              </a:rPr>
              <a:t>In response to the initial recommendations, partner agencies within the Safeguarding Adults Review (SAR) Panel have taken meaningful and proactive steps to strengthen multi-agency collaboration and enhance safeguarding practice.</a:t>
            </a:r>
          </a:p>
          <a:p>
            <a:pPr marL="183280" indent="-183280" algn="just">
              <a:buFont typeface="Arial" panose="020B0604020202020204" pitchFamily="34" charset="0"/>
              <a:buChar char="•"/>
            </a:pPr>
            <a:r>
              <a:rPr lang="en-GB" sz="898" b="1">
                <a:latin typeface="Arial" panose="020B0604020202020204" pitchFamily="34" charset="0"/>
                <a:cs typeface="Arial" panose="020B0604020202020204" pitchFamily="34" charset="0"/>
              </a:rPr>
              <a:t>Strengthening Collaboration in Complex Cases: </a:t>
            </a:r>
            <a:r>
              <a:rPr lang="en-GB" sz="898">
                <a:latin typeface="Arial" panose="020B0604020202020204" pitchFamily="34" charset="0"/>
                <a:cs typeface="Arial" panose="020B0604020202020204" pitchFamily="34" charset="0"/>
              </a:rPr>
              <a:t>Partner agencies are actively working to improve joint planning for individuals with complex needs. There is a shared awareness of Section 42 safeguarding duties, including the importance of timely communication of investigation outcomes.</a:t>
            </a:r>
          </a:p>
          <a:p>
            <a:pPr marL="183280" indent="-183280" algn="just">
              <a:buFont typeface="Arial" panose="020B0604020202020204" pitchFamily="34" charset="0"/>
              <a:buChar char="•"/>
            </a:pPr>
            <a:r>
              <a:rPr lang="en-GB" sz="898" b="1">
                <a:latin typeface="Arial" panose="020B0604020202020204" pitchFamily="34" charset="0"/>
                <a:cs typeface="Arial" panose="020B0604020202020204" pitchFamily="34" charset="0"/>
              </a:rPr>
              <a:t>Enhancing Risk Assessment through Shared Knowledge: </a:t>
            </a:r>
            <a:r>
              <a:rPr lang="en-GB" sz="898">
                <a:latin typeface="Arial" panose="020B0604020202020204" pitchFamily="34" charset="0"/>
                <a:cs typeface="Arial" panose="020B0604020202020204" pitchFamily="34" charset="0"/>
              </a:rPr>
              <a:t>Updates to the social care risk assessment process are already underway, with a focus on clearly incorporating information from all relevant agencies. This ensures that risk assessments are comprehensive and person-centred.</a:t>
            </a:r>
          </a:p>
          <a:p>
            <a:pPr marL="183280" indent="-183280" algn="just">
              <a:buFont typeface="Arial" panose="020B0604020202020204" pitchFamily="34" charset="0"/>
              <a:buChar char="•"/>
            </a:pPr>
            <a:r>
              <a:rPr lang="en-GB" sz="898" b="1">
                <a:latin typeface="Arial" panose="020B0604020202020204" pitchFamily="34" charset="0"/>
                <a:cs typeface="Arial" panose="020B0604020202020204" pitchFamily="34" charset="0"/>
              </a:rPr>
              <a:t>Improving Care Plans and Quality Assurance: </a:t>
            </a:r>
            <a:r>
              <a:rPr lang="en-GB" sz="898">
                <a:latin typeface="Arial" panose="020B0604020202020204" pitchFamily="34" charset="0"/>
                <a:cs typeface="Arial" panose="020B0604020202020204" pitchFamily="34" charset="0"/>
              </a:rPr>
              <a:t>Reviews of safeguarding assessment and referral forms are progressing to ensure Care Plans accurately reflect individual needs. Quality assurance engagement with care providers is ongoing to uphold and continuously improve the standard of care delivered.</a:t>
            </a:r>
          </a:p>
          <a:p>
            <a:pPr marL="183280" indent="-183280" algn="just">
              <a:buFont typeface="Arial" panose="020B0604020202020204" pitchFamily="34" charset="0"/>
              <a:buChar char="•"/>
            </a:pPr>
            <a:r>
              <a:rPr lang="en-GB" sz="898" b="1">
                <a:latin typeface="Arial" panose="020B0604020202020204" pitchFamily="34" charset="0"/>
                <a:cs typeface="Arial" panose="020B0604020202020204" pitchFamily="34" charset="0"/>
              </a:rPr>
              <a:t>Collaborating on Assistive Technology Assurance: </a:t>
            </a:r>
            <a:r>
              <a:rPr lang="en-GB" sz="898">
                <a:latin typeface="Arial" panose="020B0604020202020204" pitchFamily="34" charset="0"/>
                <a:cs typeface="Arial" panose="020B0604020202020204" pitchFamily="34" charset="0"/>
              </a:rPr>
              <a:t>The Assistive Technology Team is partnering more closely with care providers to strengthen oversight and support around assistive technologies, helping ensure continuity of safe and effective care for those who depend on such equipment.</a:t>
            </a:r>
          </a:p>
          <a:p>
            <a:pPr marL="183280" indent="-183280" algn="just">
              <a:buFont typeface="Arial" panose="020B0604020202020204" pitchFamily="34" charset="0"/>
              <a:buChar char="•"/>
            </a:pPr>
            <a:r>
              <a:rPr lang="en-GB" sz="898" b="1">
                <a:latin typeface="Arial" panose="020B0604020202020204" pitchFamily="34" charset="0"/>
                <a:cs typeface="Arial" panose="020B0604020202020204" pitchFamily="34" charset="0"/>
              </a:rPr>
              <a:t>Raising Awareness Around Critical Incidents: </a:t>
            </a:r>
            <a:r>
              <a:rPr lang="en-GB" sz="898">
                <a:latin typeface="Arial" panose="020B0604020202020204" pitchFamily="34" charset="0"/>
                <a:cs typeface="Arial" panose="020B0604020202020204" pitchFamily="34" charset="0"/>
              </a:rPr>
              <a:t>A guidance note is being prepared and will be shared with care providers to clarify responsibilities following unexpected deaths and in situations involving police investigations. This will help ensure appropriate actions are taken with sensitivity and professionalism.</a:t>
            </a:r>
          </a:p>
        </p:txBody>
      </p:sp>
      <p:sp>
        <p:nvSpPr>
          <p:cNvPr id="45" name="TextBox 44">
            <a:extLst>
              <a:ext uri="{FF2B5EF4-FFF2-40B4-BE49-F238E27FC236}">
                <a16:creationId xmlns:a16="http://schemas.microsoft.com/office/drawing/2014/main" id="{35D5080D-642F-C048-9653-850984CA86A5}"/>
              </a:ext>
            </a:extLst>
          </p:cNvPr>
          <p:cNvSpPr txBox="1"/>
          <p:nvPr/>
        </p:nvSpPr>
        <p:spPr>
          <a:xfrm>
            <a:off x="4581868" y="4821249"/>
            <a:ext cx="3028262" cy="250197"/>
          </a:xfrm>
          <a:prstGeom prst="rect">
            <a:avLst/>
          </a:prstGeom>
          <a:noFill/>
        </p:spPr>
        <p:txBody>
          <a:bodyPr wrap="square" rtlCol="0">
            <a:spAutoFit/>
          </a:bodyPr>
          <a:lstStyle/>
          <a:p>
            <a:r>
              <a:rPr lang="en-GB" sz="1026">
                <a:latin typeface="Arial" panose="020B0604020202020204" pitchFamily="34" charset="0"/>
                <a:cs typeface="Arial" panose="020B0604020202020204" pitchFamily="34" charset="0"/>
              </a:rPr>
              <a:t>.</a:t>
            </a:r>
            <a:endParaRPr lang="en-GB" sz="1026" b="1">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650E5B87-2D2B-9042-899A-E439688525B5}"/>
              </a:ext>
            </a:extLst>
          </p:cNvPr>
          <p:cNvSpPr txBox="1"/>
          <p:nvPr/>
        </p:nvSpPr>
        <p:spPr>
          <a:xfrm>
            <a:off x="6619929" y="1633118"/>
            <a:ext cx="4161878" cy="2046522"/>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2. Process</a:t>
            </a:r>
          </a:p>
          <a:p>
            <a:endParaRPr lang="en-GB" sz="1026" b="1">
              <a:latin typeface="Arial" panose="020B0604020202020204" pitchFamily="34" charset="0"/>
              <a:cs typeface="Arial" panose="020B0604020202020204" pitchFamily="34" charset="0"/>
            </a:endParaRPr>
          </a:p>
          <a:p>
            <a:pPr algn="just"/>
            <a:r>
              <a:rPr lang="en-GB" sz="898">
                <a:latin typeface="Arial" panose="020B0604020202020204" pitchFamily="34" charset="0"/>
                <a:cs typeface="Arial" panose="020B0604020202020204" pitchFamily="34" charset="0"/>
              </a:rPr>
              <a:t>Following receipt of the referral in Winter 2022 scoping information was requested which informed the decision to progress to a Safeguarding Adult Review (SAR) in Spring 2023. Immediate safeguarding actions were implemented and an independent author was sourced in early summer 2023. This review was run alongside a LeDeR review process which avoided duplication of work for agencies and reduced the impact on the family. The review panel was made up of practitioners involved with the case alongside managers from across the partnership and met formally four times throughout the process, with additional theme specific meetings taking place in between. Contact was maintained with the family throughout to update them on the progress and allow opportunity for them to contribute at their own pace. </a:t>
            </a:r>
          </a:p>
          <a:p>
            <a:endParaRPr lang="en-GB" sz="77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3"/>
          <a:stretch>
            <a:fillRect/>
          </a:stretch>
        </p:blipFill>
        <p:spPr>
          <a:xfrm>
            <a:off x="8621190" y="60094"/>
            <a:ext cx="1888422" cy="830254"/>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1468806" y="159822"/>
            <a:ext cx="6843739" cy="693246"/>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1423064" y="211698"/>
            <a:ext cx="6766722" cy="684546"/>
          </a:xfrm>
          <a:prstGeom prst="rect">
            <a:avLst/>
          </a:prstGeom>
          <a:noFill/>
        </p:spPr>
        <p:txBody>
          <a:bodyPr wrap="square" rtlCol="0">
            <a:spAutoFit/>
          </a:bodyPr>
          <a:lstStyle/>
          <a:p>
            <a:pPr algn="ctr"/>
            <a:r>
              <a:rPr lang="en-GB" sz="1924" b="1">
                <a:latin typeface="Arial" panose="020B0604020202020204" pitchFamily="34" charset="0"/>
                <a:cs typeface="Arial" panose="020B0604020202020204" pitchFamily="34" charset="0"/>
              </a:rPr>
              <a:t>Safeguarding Adult Review – ‘Lou’ </a:t>
            </a:r>
          </a:p>
          <a:p>
            <a:pPr algn="ctr"/>
            <a:r>
              <a:rPr lang="en-GB" sz="1924" b="1">
                <a:latin typeface="Arial" panose="020B0604020202020204" pitchFamily="34" charset="0"/>
                <a:cs typeface="Arial" panose="020B0604020202020204" pitchFamily="34" charset="0"/>
              </a:rPr>
              <a:t>Learning Briefing</a:t>
            </a:r>
            <a:endParaRPr lang="en-GB" sz="1924">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6A2FF2E-8536-B344-802F-A1F7C3B73486}"/>
              </a:ext>
            </a:extLst>
          </p:cNvPr>
          <p:cNvSpPr txBox="1"/>
          <p:nvPr/>
        </p:nvSpPr>
        <p:spPr>
          <a:xfrm>
            <a:off x="4854345" y="3738131"/>
            <a:ext cx="5795638" cy="3171637"/>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3. Recommendations and Learning</a:t>
            </a:r>
          </a:p>
          <a:p>
            <a:endParaRPr lang="en-GB" sz="1026" b="1">
              <a:latin typeface="Arial" panose="020B0604020202020204" pitchFamily="34" charset="0"/>
              <a:cs typeface="Arial" panose="020B0604020202020204" pitchFamily="34" charset="0"/>
            </a:endParaRPr>
          </a:p>
          <a:p>
            <a:r>
              <a:rPr lang="en-GB" sz="898">
                <a:latin typeface="Arial" panose="020B0604020202020204" pitchFamily="34" charset="0"/>
                <a:cs typeface="Arial" panose="020B0604020202020204" pitchFamily="34" charset="0"/>
              </a:rPr>
              <a:t>The following recommendations were made following the independent review:</a:t>
            </a:r>
          </a:p>
          <a:p>
            <a:endParaRPr lang="en-GB" sz="898">
              <a:latin typeface="Arial" panose="020B0604020202020204" pitchFamily="34" charset="0"/>
              <a:cs typeface="Arial" panose="020B0604020202020204" pitchFamily="34" charset="0"/>
            </a:endParaRPr>
          </a:p>
          <a:p>
            <a:pPr marL="219936" indent="-219936" algn="just">
              <a:buFont typeface="+mj-lt"/>
              <a:buAutoNum type="arabicPeriod"/>
            </a:pPr>
            <a:r>
              <a:rPr lang="en-GB" sz="898">
                <a:latin typeface="Arial" panose="020B0604020202020204" pitchFamily="34" charset="0"/>
                <a:cs typeface="Arial" panose="020B0604020202020204" pitchFamily="34" charset="0"/>
              </a:rPr>
              <a:t>Assurance should be sought around procedures reinforcing the need for a single multi agency plan to be developed in complex  cases. If single agency reviews have taken place these should be shared with other agencies involved with the person. This should be audited regularly to ensure this is happening.</a:t>
            </a:r>
          </a:p>
          <a:p>
            <a:pPr marL="219936" indent="-219936" algn="just">
              <a:buFont typeface="+mj-lt"/>
              <a:buAutoNum type="arabicPeriod"/>
            </a:pPr>
            <a:r>
              <a:rPr lang="en-GB" sz="898">
                <a:latin typeface="Arial" panose="020B0604020202020204" pitchFamily="34" charset="0"/>
                <a:cs typeface="Arial" panose="020B0604020202020204" pitchFamily="34" charset="0"/>
              </a:rPr>
              <a:t>Assurance should be sought that the outcomes and recommendations from Section 42 enquiries are being shared at the earliest opportunity with all relevant organisations, including care providers.</a:t>
            </a:r>
          </a:p>
          <a:p>
            <a:pPr marL="219936" indent="-219936" algn="just">
              <a:buFont typeface="+mj-lt"/>
              <a:buAutoNum type="arabicPeriod"/>
            </a:pPr>
            <a:r>
              <a:rPr lang="en-GB" sz="898">
                <a:latin typeface="Arial" panose="020B0604020202020204" pitchFamily="34" charset="0"/>
                <a:cs typeface="Arial" panose="020B0604020202020204" pitchFamily="34" charset="0"/>
              </a:rPr>
              <a:t>Social Care should ensure that all guidance and templates address the issue of suitability of the care plan, taking into account identified risks such as fire or medical emergency.</a:t>
            </a:r>
          </a:p>
          <a:p>
            <a:pPr marL="219936" indent="-219936" algn="just">
              <a:buFont typeface="+mj-lt"/>
              <a:buAutoNum type="arabicPeriod"/>
            </a:pPr>
            <a:r>
              <a:rPr lang="en-GB" sz="898">
                <a:latin typeface="Arial" panose="020B0604020202020204" pitchFamily="34" charset="0"/>
                <a:cs typeface="Arial" panose="020B0604020202020204" pitchFamily="34" charset="0"/>
              </a:rPr>
              <a:t>The CQC and Social Care should use the findings of this review for future quality assurance of Home farm trusts provision Telford.</a:t>
            </a:r>
          </a:p>
          <a:p>
            <a:pPr marL="219936" indent="-219936" algn="just">
              <a:buFont typeface="+mj-lt"/>
              <a:buAutoNum type="arabicPeriod"/>
            </a:pPr>
            <a:r>
              <a:rPr lang="en-GB" sz="898">
                <a:latin typeface="Arial" panose="020B0604020202020204" pitchFamily="34" charset="0"/>
                <a:cs typeface="Arial" panose="020B0604020202020204" pitchFamily="34" charset="0"/>
              </a:rPr>
              <a:t>The assistive technology team should ensure clarity on roles and responsibilities of provision and maintenance of the equipment in cases where the care providers have their own technical support team, along with ensuring there is a contingency plan in place in case of equipment failure</a:t>
            </a:r>
          </a:p>
          <a:p>
            <a:pPr marL="219936" indent="-219936" algn="just">
              <a:buFont typeface="+mj-lt"/>
              <a:buAutoNum type="arabicPeriod"/>
            </a:pPr>
            <a:r>
              <a:rPr lang="en-GB" sz="898">
                <a:latin typeface="Arial" panose="020B0604020202020204" pitchFamily="34" charset="0"/>
                <a:cs typeface="Arial" panose="020B0604020202020204" pitchFamily="34" charset="0"/>
              </a:rPr>
              <a:t>Assurance should be sought that all care providers and community based professionals are aware of the ‘acid test’ in relation to DoL’s criteria and the process to follow for identified cases.</a:t>
            </a:r>
          </a:p>
          <a:p>
            <a:pPr marL="219936" indent="-219936" algn="just">
              <a:buFont typeface="+mj-lt"/>
              <a:buAutoNum type="arabicPeriod"/>
            </a:pPr>
            <a:r>
              <a:rPr lang="en-GB" sz="898">
                <a:latin typeface="Arial" panose="020B0604020202020204" pitchFamily="34" charset="0"/>
                <a:cs typeface="Arial" panose="020B0604020202020204" pitchFamily="34" charset="0"/>
              </a:rPr>
              <a:t>Telford and Wrekin Safeguarding Partnership should remind care providers and agencies not to initiate any investigation following a death where there is police involvement.</a:t>
            </a:r>
          </a:p>
          <a:p>
            <a:pPr marL="183280" indent="-183280">
              <a:buFont typeface="Arial" panose="020B0604020202020204" pitchFamily="34" charset="0"/>
              <a:buChar char="•"/>
            </a:pPr>
            <a:endParaRPr lang="en-GB" sz="898"/>
          </a:p>
          <a:p>
            <a:pPr marL="183280" indent="-183280">
              <a:buFont typeface="Arial" panose="020B0604020202020204" pitchFamily="34" charset="0"/>
              <a:buChar char="•"/>
            </a:pPr>
            <a:endParaRPr lang="en-GB" sz="898">
              <a:latin typeface="Arial" panose="020B0604020202020204" pitchFamily="34" charset="0"/>
              <a:cs typeface="Arial" panose="020B0604020202020204" pitchFamily="34" charset="0"/>
            </a:endParaRPr>
          </a:p>
        </p:txBody>
      </p:sp>
      <p:pic>
        <p:nvPicPr>
          <p:cNvPr id="1026" name="Picture 2" descr="What is a Seven Minute Brief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0485" y="1758399"/>
            <a:ext cx="1647411" cy="1647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2309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a:extLst>
              <a:ext uri="{FF2B5EF4-FFF2-40B4-BE49-F238E27FC236}">
                <a16:creationId xmlns:a16="http://schemas.microsoft.com/office/drawing/2014/main" id="{EAC4BFA6-A7B7-D546-A8AF-5857BD8894E4}"/>
              </a:ext>
            </a:extLst>
          </p:cNvPr>
          <p:cNvSpPr/>
          <p:nvPr/>
        </p:nvSpPr>
        <p:spPr>
          <a:xfrm>
            <a:off x="1423064" y="2132242"/>
            <a:ext cx="3275970" cy="4282814"/>
          </a:xfrm>
          <a:prstGeom prst="roundRect">
            <a:avLst>
              <a:gd name="adj" fmla="val 4442"/>
            </a:avLst>
          </a:prstGeom>
          <a:solidFill>
            <a:schemeClr val="bg1"/>
          </a:solidFill>
          <a:ln w="63500">
            <a:solidFill>
              <a:srgbClr val="FF696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6" name="Rounded Rectangle 35">
            <a:extLst>
              <a:ext uri="{FF2B5EF4-FFF2-40B4-BE49-F238E27FC236}">
                <a16:creationId xmlns:a16="http://schemas.microsoft.com/office/drawing/2014/main" id="{6ECB551B-6C00-EC44-87DE-ECEE39377E75}"/>
              </a:ext>
            </a:extLst>
          </p:cNvPr>
          <p:cNvSpPr/>
          <p:nvPr/>
        </p:nvSpPr>
        <p:spPr>
          <a:xfrm>
            <a:off x="6619929" y="2095274"/>
            <a:ext cx="4137364" cy="2554114"/>
          </a:xfrm>
          <a:prstGeom prst="roundRect">
            <a:avLst>
              <a:gd name="adj" fmla="val 4442"/>
            </a:avLst>
          </a:prstGeom>
          <a:solidFill>
            <a:schemeClr val="bg1"/>
          </a:solid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7" name="Rounded Rectangle 36">
            <a:extLst>
              <a:ext uri="{FF2B5EF4-FFF2-40B4-BE49-F238E27FC236}">
                <a16:creationId xmlns:a16="http://schemas.microsoft.com/office/drawing/2014/main" id="{8ACE1DD9-79DA-B240-8D64-3489F6ED1A84}"/>
              </a:ext>
            </a:extLst>
          </p:cNvPr>
          <p:cNvSpPr/>
          <p:nvPr/>
        </p:nvSpPr>
        <p:spPr>
          <a:xfrm>
            <a:off x="4786649" y="4760876"/>
            <a:ext cx="5920801" cy="1647411"/>
          </a:xfrm>
          <a:prstGeom prst="roundRect">
            <a:avLst>
              <a:gd name="adj" fmla="val 4442"/>
            </a:avLst>
          </a:prstGeom>
          <a:solidFill>
            <a:schemeClr val="bg1"/>
          </a:solidFill>
          <a:ln w="63500">
            <a:solidFill>
              <a:srgbClr val="CFEC7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5"/>
              <a:t>website.</a:t>
            </a:r>
            <a:endParaRPr lang="en-US" sz="1155"/>
          </a:p>
        </p:txBody>
      </p:sp>
      <p:sp>
        <p:nvSpPr>
          <p:cNvPr id="39" name="Rounded Rectangle 38">
            <a:extLst>
              <a:ext uri="{FF2B5EF4-FFF2-40B4-BE49-F238E27FC236}">
                <a16:creationId xmlns:a16="http://schemas.microsoft.com/office/drawing/2014/main" id="{1A85DF91-ECB6-234A-8930-9318D6A05FD5}"/>
              </a:ext>
            </a:extLst>
          </p:cNvPr>
          <p:cNvSpPr/>
          <p:nvPr/>
        </p:nvSpPr>
        <p:spPr>
          <a:xfrm>
            <a:off x="1380978" y="1034829"/>
            <a:ext cx="9370308" cy="923982"/>
          </a:xfrm>
          <a:prstGeom prst="roundRect">
            <a:avLst>
              <a:gd name="adj" fmla="val 4442"/>
            </a:avLst>
          </a:prstGeom>
          <a:solidFill>
            <a:schemeClr val="bg1"/>
          </a:solidFill>
          <a:ln w="63500">
            <a:solidFill>
              <a:srgbClr val="CB7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pic>
        <p:nvPicPr>
          <p:cNvPr id="22" name="Picture 21">
            <a:extLst>
              <a:ext uri="{FF2B5EF4-FFF2-40B4-BE49-F238E27FC236}">
                <a16:creationId xmlns:a16="http://schemas.microsoft.com/office/drawing/2014/main" id="{2A35B9BF-CF0E-9C4D-B48E-B76AFD363614}"/>
              </a:ext>
            </a:extLst>
          </p:cNvPr>
          <p:cNvPicPr>
            <a:picLocks noChangeAspect="1"/>
          </p:cNvPicPr>
          <p:nvPr/>
        </p:nvPicPr>
        <p:blipFill>
          <a:blip r:embed="rId3"/>
          <a:stretch>
            <a:fillRect/>
          </a:stretch>
        </p:blipFill>
        <p:spPr>
          <a:xfrm>
            <a:off x="5933208" y="4369040"/>
            <a:ext cx="276967" cy="333990"/>
          </a:xfrm>
          <a:prstGeom prst="rect">
            <a:avLst/>
          </a:prstGeom>
        </p:spPr>
      </p:pic>
      <p:sp>
        <p:nvSpPr>
          <p:cNvPr id="32" name="TextBox 31">
            <a:extLst>
              <a:ext uri="{FF2B5EF4-FFF2-40B4-BE49-F238E27FC236}">
                <a16:creationId xmlns:a16="http://schemas.microsoft.com/office/drawing/2014/main" id="{39C983F3-39D0-554B-9F9E-55B91B9093FC}"/>
              </a:ext>
            </a:extLst>
          </p:cNvPr>
          <p:cNvSpPr txBox="1"/>
          <p:nvPr/>
        </p:nvSpPr>
        <p:spPr>
          <a:xfrm>
            <a:off x="1380978" y="1098950"/>
            <a:ext cx="9232036" cy="1059393"/>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1. Background - </a:t>
            </a:r>
            <a:r>
              <a:rPr lang="en-GB" sz="1026">
                <a:latin typeface="Arial" panose="020B0604020202020204" pitchFamily="34" charset="0"/>
                <a:cs typeface="Arial" panose="020B0604020202020204" pitchFamily="34" charset="0"/>
              </a:rPr>
              <a:t>This case review considered the death of Violet, a 75-year-old woman, in May 2024. She lived in a Wrekin Housing Group bungalow with her son, supported by her daughter and a care package delivered by an external agency (2 calls daily). Violet attended a day centre and enjoyed social activities. Her health conditions included reduced mobility, right-side weakness from strokes, and ulcerated legs. She used a wheelchair and required support for personal care. Violet died in hospital on 15 May 2024 following admission with sepsis and pneumonia.</a:t>
            </a:r>
          </a:p>
          <a:p>
            <a:endParaRPr lang="en-GB" sz="1155"/>
          </a:p>
          <a:p>
            <a:endParaRPr lang="en-GB" sz="1026">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E6A2FF2E-8536-B344-802F-A1F7C3B73486}"/>
              </a:ext>
            </a:extLst>
          </p:cNvPr>
          <p:cNvSpPr txBox="1"/>
          <p:nvPr/>
        </p:nvSpPr>
        <p:spPr>
          <a:xfrm>
            <a:off x="1535632" y="2278882"/>
            <a:ext cx="3227763" cy="3605089"/>
          </a:xfrm>
          <a:prstGeom prst="rect">
            <a:avLst/>
          </a:prstGeom>
          <a:noFill/>
        </p:spPr>
        <p:txBody>
          <a:bodyPr wrap="square" rtlCol="0">
            <a:spAutoFit/>
          </a:bodyPr>
          <a:lstStyle/>
          <a:p>
            <a:r>
              <a:rPr lang="en-GB" sz="1155" b="1">
                <a:latin typeface="Arial" panose="020B0604020202020204" pitchFamily="34" charset="0"/>
                <a:cs typeface="Arial" panose="020B0604020202020204" pitchFamily="34" charset="0"/>
              </a:rPr>
              <a:t>4. Positive and proactive steps taken to address the recommendations so far - </a:t>
            </a:r>
            <a:r>
              <a:rPr lang="en-GB" sz="1026">
                <a:latin typeface="Arial" panose="020B0604020202020204" pitchFamily="34" charset="0"/>
                <a:cs typeface="Arial" panose="020B0604020202020204" pitchFamily="34" charset="0"/>
              </a:rPr>
              <a:t>In response to the initial recommendations, partner agencies within the Safeguarding Adults Review (SAR) Panel have taken meaningful and proactive steps to strengthen multi-agency collaboration and enhance safeguarding practice.</a:t>
            </a:r>
          </a:p>
          <a:p>
            <a:endParaRPr lang="en-GB" sz="1026">
              <a:latin typeface="Arial" panose="020B0604020202020204" pitchFamily="34" charset="0"/>
              <a:cs typeface="Arial" panose="020B0604020202020204" pitchFamily="34" charset="0"/>
            </a:endParaRPr>
          </a:p>
          <a:p>
            <a:pPr marL="183280" indent="-183280">
              <a:buFont typeface="Arial" panose="020B0604020202020204" pitchFamily="34" charset="0"/>
              <a:buChar char="•"/>
            </a:pPr>
            <a:r>
              <a:rPr lang="en-GB" sz="1026" b="1">
                <a:latin typeface="Arial" panose="020B0604020202020204" pitchFamily="34" charset="0"/>
                <a:cs typeface="Arial" panose="020B0604020202020204" pitchFamily="34" charset="0"/>
              </a:rPr>
              <a:t>Escalation Policies </a:t>
            </a:r>
            <a:r>
              <a:rPr lang="en-GB" sz="1026">
                <a:latin typeface="Arial" panose="020B0604020202020204" pitchFamily="34" charset="0"/>
                <a:cs typeface="Arial" panose="020B0604020202020204" pitchFamily="34" charset="0"/>
              </a:rPr>
              <a:t>It has been recognised by Telford and Wrekin Safeguarding Partnership that there is a need for a review of the Escalation Policies. This has been completed and re-circulated. The Partnership has also recognised a training gap to deliver training on the use of the escalation policy to ensure this is accurately recorded. </a:t>
            </a:r>
          </a:p>
          <a:p>
            <a:pPr marL="183280" indent="-183280">
              <a:buFont typeface="Arial" panose="020B0604020202020204" pitchFamily="34" charset="0"/>
              <a:buChar char="•"/>
            </a:pPr>
            <a:r>
              <a:rPr lang="en-GB" sz="1026">
                <a:hlinkClick r:id="rId4"/>
              </a:rPr>
              <a:t>Escalation Policy 2023-2025 - Telford and Wrekin Safeguarding Partnership</a:t>
            </a:r>
            <a:endParaRPr lang="en-GB" sz="1026" b="1">
              <a:latin typeface="Arial" panose="020B0604020202020204" pitchFamily="34" charset="0"/>
              <a:cs typeface="Arial" panose="020B0604020202020204" pitchFamily="34" charset="0"/>
            </a:endParaRPr>
          </a:p>
          <a:p>
            <a:pPr marL="183280" indent="-183280">
              <a:buFont typeface="Arial" panose="020B0604020202020204" pitchFamily="34" charset="0"/>
              <a:buChar char="•"/>
            </a:pPr>
            <a:r>
              <a:rPr lang="en-GB" sz="1026" b="1">
                <a:latin typeface="Arial" panose="020B0604020202020204" pitchFamily="34" charset="0"/>
                <a:cs typeface="Arial" panose="020B0604020202020204" pitchFamily="34" charset="0"/>
              </a:rPr>
              <a:t>Multi Disciplinary Team Meetings: </a:t>
            </a:r>
            <a:r>
              <a:rPr lang="en-GB" sz="1026">
                <a:latin typeface="Arial" panose="020B0604020202020204" pitchFamily="34" charset="0"/>
                <a:cs typeface="Arial" panose="020B0604020202020204" pitchFamily="34" charset="0"/>
              </a:rPr>
              <a:t>Awareness shared across the Partnership regarding the role of the MDT. Specific training and flow chart to be developed and rolled out by the Partnership. </a:t>
            </a:r>
          </a:p>
        </p:txBody>
      </p:sp>
      <p:sp>
        <p:nvSpPr>
          <p:cNvPr id="45" name="TextBox 44">
            <a:extLst>
              <a:ext uri="{FF2B5EF4-FFF2-40B4-BE49-F238E27FC236}">
                <a16:creationId xmlns:a16="http://schemas.microsoft.com/office/drawing/2014/main" id="{35D5080D-642F-C048-9653-850984CA86A5}"/>
              </a:ext>
            </a:extLst>
          </p:cNvPr>
          <p:cNvSpPr txBox="1"/>
          <p:nvPr/>
        </p:nvSpPr>
        <p:spPr>
          <a:xfrm>
            <a:off x="4581868" y="4821249"/>
            <a:ext cx="3028262" cy="250197"/>
          </a:xfrm>
          <a:prstGeom prst="rect">
            <a:avLst/>
          </a:prstGeom>
          <a:noFill/>
        </p:spPr>
        <p:txBody>
          <a:bodyPr wrap="square" rtlCol="0">
            <a:spAutoFit/>
          </a:bodyPr>
          <a:lstStyle/>
          <a:p>
            <a:r>
              <a:rPr lang="en-GB" sz="1026">
                <a:latin typeface="Arial" panose="020B0604020202020204" pitchFamily="34" charset="0"/>
                <a:cs typeface="Arial" panose="020B0604020202020204" pitchFamily="34" charset="0"/>
              </a:rPr>
              <a:t>.</a:t>
            </a:r>
            <a:endParaRPr lang="en-GB" sz="1026" b="1">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650E5B87-2D2B-9042-899A-E439688525B5}"/>
              </a:ext>
            </a:extLst>
          </p:cNvPr>
          <p:cNvSpPr txBox="1"/>
          <p:nvPr/>
        </p:nvSpPr>
        <p:spPr>
          <a:xfrm>
            <a:off x="6687422" y="2198831"/>
            <a:ext cx="4081515" cy="2618345"/>
          </a:xfrm>
          <a:prstGeom prst="rect">
            <a:avLst/>
          </a:prstGeom>
          <a:noFill/>
        </p:spPr>
        <p:txBody>
          <a:bodyPr wrap="square" rtlCol="0">
            <a:spAutoFit/>
          </a:bodyPr>
          <a:lstStyle/>
          <a:p>
            <a:r>
              <a:rPr lang="en-GB" sz="1155" b="1">
                <a:latin typeface="Arial" panose="020B0604020202020204" pitchFamily="34" charset="0"/>
                <a:cs typeface="Arial" panose="020B0604020202020204" pitchFamily="34" charset="0"/>
              </a:rPr>
              <a:t>2. Process</a:t>
            </a:r>
          </a:p>
          <a:p>
            <a:r>
              <a:rPr lang="en-GB" sz="1026">
                <a:latin typeface="Arial" panose="020B0604020202020204" pitchFamily="34" charset="0"/>
                <a:cs typeface="Arial" panose="020B0604020202020204" pitchFamily="34" charset="0"/>
              </a:rPr>
              <a:t>The SAR was commissioned following Violet’s death, meeting Care Act criteria. An independent author was appointed in December 2024. Evidence was provided by GP, Adult Social Care, Shrewsbury and Telford Hospital Trust, Shropshire Community Health Trust, West Midlands Ambulance Service, and Wrekin Housing Group. Combined chronologies and IMRs were collated. </a:t>
            </a:r>
          </a:p>
          <a:p>
            <a:r>
              <a:rPr lang="en-GB" sz="1026">
                <a:latin typeface="Arial" panose="020B0604020202020204" pitchFamily="34" charset="0"/>
                <a:cs typeface="Arial" panose="020B0604020202020204" pitchFamily="34" charset="0"/>
              </a:rPr>
              <a:t>A practitioner learning event in June 2025 allowed frontline staff to share insights into what went well, what could have been done differently, and how to improve practice.</a:t>
            </a:r>
          </a:p>
          <a:p>
            <a:r>
              <a:rPr lang="en-GB" sz="1026">
                <a:latin typeface="Arial" panose="020B0604020202020204" pitchFamily="34" charset="0"/>
                <a:cs typeface="Arial" panose="020B0604020202020204" pitchFamily="34" charset="0"/>
              </a:rPr>
              <a:t>The panel was made up of practitioners who knew the case alongside managers from across the partnership, the group met formally 4 times throughout the process. </a:t>
            </a:r>
          </a:p>
          <a:p>
            <a:r>
              <a:rPr lang="en-GB" sz="1026">
                <a:latin typeface="Arial" panose="020B0604020202020204" pitchFamily="34" charset="0"/>
                <a:cs typeface="Arial" panose="020B0604020202020204" pitchFamily="34" charset="0"/>
              </a:rPr>
              <a:t>The family have been updated and invited to be part of this review should they wish to do so. </a:t>
            </a:r>
          </a:p>
          <a:p>
            <a:endParaRPr lang="en-GB" sz="898">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5"/>
          <a:stretch>
            <a:fillRect/>
          </a:stretch>
        </p:blipFill>
        <p:spPr>
          <a:xfrm>
            <a:off x="8621190" y="60094"/>
            <a:ext cx="1888422" cy="830254"/>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1468806" y="159822"/>
            <a:ext cx="6843739" cy="693246"/>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1423064" y="211698"/>
            <a:ext cx="6766722" cy="684546"/>
          </a:xfrm>
          <a:prstGeom prst="rect">
            <a:avLst/>
          </a:prstGeom>
          <a:noFill/>
        </p:spPr>
        <p:txBody>
          <a:bodyPr wrap="square" rtlCol="0">
            <a:spAutoFit/>
          </a:bodyPr>
          <a:lstStyle/>
          <a:p>
            <a:pPr algn="ctr"/>
            <a:r>
              <a:rPr lang="en-GB" sz="1924" b="1">
                <a:latin typeface="Arial" panose="020B0604020202020204" pitchFamily="34" charset="0"/>
                <a:cs typeface="Arial" panose="020B0604020202020204" pitchFamily="34" charset="0"/>
              </a:rPr>
              <a:t>Safeguarding Adult Review – ‘Violet’ </a:t>
            </a:r>
          </a:p>
          <a:p>
            <a:pPr algn="ctr"/>
            <a:r>
              <a:rPr lang="en-GB" sz="1924" b="1">
                <a:latin typeface="Arial" panose="020B0604020202020204" pitchFamily="34" charset="0"/>
                <a:cs typeface="Arial" panose="020B0604020202020204" pitchFamily="34" charset="0"/>
              </a:rPr>
              <a:t>Learning Briefing</a:t>
            </a:r>
            <a:endParaRPr lang="en-GB" sz="1924">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6A2FF2E-8536-B344-802F-A1F7C3B73486}"/>
              </a:ext>
            </a:extLst>
          </p:cNvPr>
          <p:cNvSpPr txBox="1"/>
          <p:nvPr/>
        </p:nvSpPr>
        <p:spPr>
          <a:xfrm>
            <a:off x="4835775" y="4828656"/>
            <a:ext cx="5795638" cy="1849096"/>
          </a:xfrm>
          <a:prstGeom prst="rect">
            <a:avLst/>
          </a:prstGeom>
          <a:noFill/>
        </p:spPr>
        <p:txBody>
          <a:bodyPr wrap="square" rtlCol="0">
            <a:spAutoFit/>
          </a:bodyPr>
          <a:lstStyle/>
          <a:p>
            <a:r>
              <a:rPr lang="en-GB" sz="1155" b="1">
                <a:latin typeface="Arial" panose="020B0604020202020204" pitchFamily="34" charset="0"/>
                <a:cs typeface="Arial" panose="020B0604020202020204" pitchFamily="34" charset="0"/>
              </a:rPr>
              <a:t>3. Recommendations and Learning</a:t>
            </a:r>
          </a:p>
          <a:p>
            <a:endParaRPr lang="en-GB" sz="1155" b="1">
              <a:latin typeface="Arial" panose="020B0604020202020204" pitchFamily="34" charset="0"/>
              <a:cs typeface="Arial" panose="020B0604020202020204" pitchFamily="34" charset="0"/>
            </a:endParaRPr>
          </a:p>
          <a:p>
            <a:r>
              <a:rPr lang="en-GB" sz="1026">
                <a:latin typeface="Arial" panose="020B0604020202020204" pitchFamily="34" charset="0"/>
                <a:cs typeface="Arial" panose="020B0604020202020204" pitchFamily="34" charset="0"/>
              </a:rPr>
              <a:t>The following recommendations were made following the independent review:</a:t>
            </a:r>
          </a:p>
          <a:p>
            <a:endParaRPr lang="en-GB" sz="1026">
              <a:latin typeface="Arial" panose="020B0604020202020204" pitchFamily="34" charset="0"/>
              <a:cs typeface="Arial" panose="020B0604020202020204" pitchFamily="34" charset="0"/>
            </a:endParaRPr>
          </a:p>
          <a:p>
            <a:r>
              <a:rPr lang="en-GB" sz="1026" b="1">
                <a:latin typeface="Arial" panose="020B0604020202020204" pitchFamily="34" charset="0"/>
                <a:cs typeface="Arial" panose="020B0604020202020204" pitchFamily="34" charset="0"/>
              </a:rPr>
              <a:t>Recommendation 1.</a:t>
            </a:r>
            <a:r>
              <a:rPr lang="en-GB" sz="1026">
                <a:latin typeface="Arial" panose="020B0604020202020204" pitchFamily="34" charset="0"/>
                <a:cs typeface="Arial" panose="020B0604020202020204" pitchFamily="34" charset="0"/>
              </a:rPr>
              <a:t>  All agencies to ensure staff have an increased awareness of the role of the MDT and ensure staff make relevant referrals that meet the safeguarding threshold.   </a:t>
            </a:r>
          </a:p>
          <a:p>
            <a:r>
              <a:rPr lang="en-GB" sz="1026" b="1">
                <a:latin typeface="Arial" panose="020B0604020202020204" pitchFamily="34" charset="0"/>
                <a:cs typeface="Arial" panose="020B0604020202020204" pitchFamily="34" charset="0"/>
              </a:rPr>
              <a:t>Recommendation 2.</a:t>
            </a:r>
            <a:r>
              <a:rPr lang="en-GB" sz="1026">
                <a:latin typeface="Arial" panose="020B0604020202020204" pitchFamily="34" charset="0"/>
                <a:cs typeface="Arial" panose="020B0604020202020204" pitchFamily="34" charset="0"/>
              </a:rPr>
              <a:t>  All agencies involved to ensure all staff are aware of escalation policies in their own agencies and utilise appropriately and also be aware that local authorities have their own escalation processes, should practitioners not </a:t>
            </a:r>
            <a:r>
              <a:rPr lang="en-GB" sz="1155">
                <a:latin typeface="Arial" panose="020B0604020202020204" pitchFamily="34" charset="0"/>
                <a:cs typeface="Arial" panose="020B0604020202020204" pitchFamily="34" charset="0"/>
              </a:rPr>
              <a:t>agree</a:t>
            </a:r>
            <a:r>
              <a:rPr lang="en-GB" sz="1026">
                <a:latin typeface="Arial" panose="020B0604020202020204" pitchFamily="34" charset="0"/>
                <a:cs typeface="Arial" panose="020B0604020202020204" pitchFamily="34" charset="0"/>
              </a:rPr>
              <a:t> with a decision that has been made.</a:t>
            </a:r>
          </a:p>
          <a:p>
            <a:pPr marL="183280" indent="-183280">
              <a:buFont typeface="Arial" panose="020B0604020202020204" pitchFamily="34" charset="0"/>
              <a:buChar char="•"/>
            </a:pPr>
            <a:endParaRPr lang="en-GB" sz="898"/>
          </a:p>
          <a:p>
            <a:pPr marL="183280" indent="-183280">
              <a:buFont typeface="Arial" panose="020B0604020202020204" pitchFamily="34" charset="0"/>
              <a:buChar char="•"/>
            </a:pPr>
            <a:endParaRPr lang="en-GB" sz="898">
              <a:latin typeface="Arial" panose="020B0604020202020204" pitchFamily="34" charset="0"/>
              <a:cs typeface="Arial" panose="020B0604020202020204" pitchFamily="34" charset="0"/>
            </a:endParaRPr>
          </a:p>
        </p:txBody>
      </p:sp>
      <p:pic>
        <p:nvPicPr>
          <p:cNvPr id="1026" name="Picture 2" descr="What is a Seven Minute Brief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5776" y="2141933"/>
            <a:ext cx="1647411" cy="1647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4460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a:extLst>
              <a:ext uri="{FF2B5EF4-FFF2-40B4-BE49-F238E27FC236}">
                <a16:creationId xmlns:a16="http://schemas.microsoft.com/office/drawing/2014/main" id="{EAC4BFA6-A7B7-D546-A8AF-5857BD8894E4}"/>
              </a:ext>
            </a:extLst>
          </p:cNvPr>
          <p:cNvSpPr/>
          <p:nvPr/>
        </p:nvSpPr>
        <p:spPr>
          <a:xfrm>
            <a:off x="1412481" y="1581607"/>
            <a:ext cx="3275970" cy="5036125"/>
          </a:xfrm>
          <a:prstGeom prst="roundRect">
            <a:avLst>
              <a:gd name="adj" fmla="val 4442"/>
            </a:avLst>
          </a:prstGeom>
          <a:solidFill>
            <a:schemeClr val="bg1"/>
          </a:solidFill>
          <a:ln w="63500">
            <a:solidFill>
              <a:srgbClr val="FF696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6" name="Rounded Rectangle 35">
            <a:extLst>
              <a:ext uri="{FF2B5EF4-FFF2-40B4-BE49-F238E27FC236}">
                <a16:creationId xmlns:a16="http://schemas.microsoft.com/office/drawing/2014/main" id="{6ECB551B-6C00-EC44-87DE-ECEE39377E75}"/>
              </a:ext>
            </a:extLst>
          </p:cNvPr>
          <p:cNvSpPr/>
          <p:nvPr/>
        </p:nvSpPr>
        <p:spPr>
          <a:xfrm>
            <a:off x="6644442" y="1582273"/>
            <a:ext cx="4137364" cy="2211959"/>
          </a:xfrm>
          <a:prstGeom prst="roundRect">
            <a:avLst>
              <a:gd name="adj" fmla="val 4442"/>
            </a:avLst>
          </a:prstGeom>
          <a:solidFill>
            <a:schemeClr val="bg1"/>
          </a:solidFill>
          <a:ln w="63500">
            <a:solidFill>
              <a:srgbClr val="74CE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7" name="Rounded Rectangle 36">
            <a:extLst>
              <a:ext uri="{FF2B5EF4-FFF2-40B4-BE49-F238E27FC236}">
                <a16:creationId xmlns:a16="http://schemas.microsoft.com/office/drawing/2014/main" id="{8ACE1DD9-79DA-B240-8D64-3489F6ED1A84}"/>
              </a:ext>
            </a:extLst>
          </p:cNvPr>
          <p:cNvSpPr/>
          <p:nvPr/>
        </p:nvSpPr>
        <p:spPr>
          <a:xfrm>
            <a:off x="4830485" y="3897268"/>
            <a:ext cx="5920801" cy="2710171"/>
          </a:xfrm>
          <a:prstGeom prst="roundRect">
            <a:avLst>
              <a:gd name="adj" fmla="val 4442"/>
            </a:avLst>
          </a:prstGeom>
          <a:solidFill>
            <a:schemeClr val="bg1"/>
          </a:solidFill>
          <a:ln w="63500">
            <a:solidFill>
              <a:srgbClr val="CFEC7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5"/>
              <a:t>website.</a:t>
            </a:r>
            <a:endParaRPr lang="en-US" sz="1155"/>
          </a:p>
        </p:txBody>
      </p:sp>
      <p:sp>
        <p:nvSpPr>
          <p:cNvPr id="39" name="Rounded Rectangle 38">
            <a:extLst>
              <a:ext uri="{FF2B5EF4-FFF2-40B4-BE49-F238E27FC236}">
                <a16:creationId xmlns:a16="http://schemas.microsoft.com/office/drawing/2014/main" id="{1A85DF91-ECB6-234A-8930-9318D6A05FD5}"/>
              </a:ext>
            </a:extLst>
          </p:cNvPr>
          <p:cNvSpPr/>
          <p:nvPr/>
        </p:nvSpPr>
        <p:spPr>
          <a:xfrm>
            <a:off x="1380978" y="941193"/>
            <a:ext cx="9370308" cy="588889"/>
          </a:xfrm>
          <a:prstGeom prst="roundRect">
            <a:avLst>
              <a:gd name="adj" fmla="val 4442"/>
            </a:avLst>
          </a:prstGeom>
          <a:solidFill>
            <a:schemeClr val="bg1"/>
          </a:solidFill>
          <a:ln w="63500">
            <a:solidFill>
              <a:srgbClr val="CB77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pic>
        <p:nvPicPr>
          <p:cNvPr id="22" name="Picture 21">
            <a:extLst>
              <a:ext uri="{FF2B5EF4-FFF2-40B4-BE49-F238E27FC236}">
                <a16:creationId xmlns:a16="http://schemas.microsoft.com/office/drawing/2014/main" id="{2A35B9BF-CF0E-9C4D-B48E-B76AFD363614}"/>
              </a:ext>
            </a:extLst>
          </p:cNvPr>
          <p:cNvPicPr>
            <a:picLocks noChangeAspect="1"/>
          </p:cNvPicPr>
          <p:nvPr/>
        </p:nvPicPr>
        <p:blipFill>
          <a:blip r:embed="rId3"/>
          <a:stretch>
            <a:fillRect/>
          </a:stretch>
        </p:blipFill>
        <p:spPr>
          <a:xfrm>
            <a:off x="5933208" y="4369040"/>
            <a:ext cx="276967" cy="333990"/>
          </a:xfrm>
          <a:prstGeom prst="rect">
            <a:avLst/>
          </a:prstGeom>
        </p:spPr>
      </p:pic>
      <p:sp>
        <p:nvSpPr>
          <p:cNvPr id="32" name="TextBox 31">
            <a:extLst>
              <a:ext uri="{FF2B5EF4-FFF2-40B4-BE49-F238E27FC236}">
                <a16:creationId xmlns:a16="http://schemas.microsoft.com/office/drawing/2014/main" id="{39C983F3-39D0-554B-9F9E-55B91B9093FC}"/>
              </a:ext>
            </a:extLst>
          </p:cNvPr>
          <p:cNvSpPr txBox="1"/>
          <p:nvPr/>
        </p:nvSpPr>
        <p:spPr>
          <a:xfrm>
            <a:off x="1412481" y="963293"/>
            <a:ext cx="9445604" cy="532816"/>
          </a:xfrm>
          <a:prstGeom prst="rect">
            <a:avLst/>
          </a:prstGeom>
          <a:noFill/>
        </p:spPr>
        <p:txBody>
          <a:bodyPr wrap="square" lIns="58652" tIns="29326" rIns="58652" bIns="29326" rtlCol="0" anchor="t">
            <a:spAutoFit/>
          </a:bodyPr>
          <a:lstStyle/>
          <a:p>
            <a:r>
              <a:rPr lang="en-GB" sz="1026" b="1">
                <a:latin typeface="Arial"/>
                <a:cs typeface="Arial"/>
              </a:rPr>
              <a:t>1. Background - </a:t>
            </a:r>
            <a:r>
              <a:rPr lang="en-GB" sz="1026">
                <a:latin typeface="Arial"/>
                <a:cs typeface="Arial"/>
              </a:rPr>
              <a:t>This briefing summarises the findings of the Safeguarding Adults Review into the case of Patricia, a 74-year-old woman who died in February 2024. The Review was commissioned because there was reasonable cause for concern about how agencies worked together to safeguard Patricia. Patricia’s report highlights complex challenges of health and care needs, self-neglect, family responsibility, immigration status, and system response.</a:t>
            </a:r>
            <a:endParaRPr lang="en-GB" sz="898">
              <a:latin typeface="Arial"/>
              <a:cs typeface="Arial"/>
            </a:endParaRPr>
          </a:p>
        </p:txBody>
      </p:sp>
      <p:sp>
        <p:nvSpPr>
          <p:cNvPr id="42" name="TextBox 41">
            <a:extLst>
              <a:ext uri="{FF2B5EF4-FFF2-40B4-BE49-F238E27FC236}">
                <a16:creationId xmlns:a16="http://schemas.microsoft.com/office/drawing/2014/main" id="{E6A2FF2E-8536-B344-802F-A1F7C3B73486}"/>
              </a:ext>
            </a:extLst>
          </p:cNvPr>
          <p:cNvSpPr txBox="1"/>
          <p:nvPr/>
        </p:nvSpPr>
        <p:spPr>
          <a:xfrm>
            <a:off x="1460688" y="1633119"/>
            <a:ext cx="3227763" cy="4829784"/>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4. Positive and proactive steps taken to address the recommendations so far - </a:t>
            </a:r>
            <a:r>
              <a:rPr lang="en-GB" sz="898">
                <a:latin typeface="Arial" panose="020B0604020202020204" pitchFamily="34" charset="0"/>
                <a:cs typeface="Arial" panose="020B0604020202020204" pitchFamily="34" charset="0"/>
              </a:rPr>
              <a:t>In response to the initial recommendations, partner agencies within the Safeguarding Adults Review (SAR) Panel have taken meaningful and proactive steps to strengthen multi-agency collaboration and enhance safeguarding practice.</a:t>
            </a:r>
          </a:p>
          <a:p>
            <a:pPr marL="183280" indent="-183280">
              <a:buFont typeface="Arial" panose="020B0604020202020204" pitchFamily="34" charset="0"/>
              <a:buChar char="•"/>
            </a:pPr>
            <a:r>
              <a:rPr lang="en-GB" sz="898" b="1">
                <a:latin typeface="Arial" panose="020B0604020202020204" pitchFamily="34" charset="0"/>
                <a:cs typeface="Arial" panose="020B0604020202020204" pitchFamily="34" charset="0"/>
              </a:rPr>
              <a:t>Professional Curiosity: </a:t>
            </a:r>
            <a:r>
              <a:rPr lang="en-GB" sz="898">
                <a:latin typeface="Arial" panose="020B0604020202020204" pitchFamily="34" charset="0"/>
                <a:cs typeface="Arial" panose="020B0604020202020204" pitchFamily="34" charset="0"/>
              </a:rPr>
              <a:t>Telford and Wrekin Safeguarding Partnership have developed Professional Curiosity training and briefings across the partnership. Shropshire Community Health Trust have developed their own specific training rolled out across the trust.</a:t>
            </a:r>
          </a:p>
          <a:p>
            <a:pPr marL="183280" indent="-183280">
              <a:buFont typeface="Arial" panose="020B0604020202020204" pitchFamily="34" charset="0"/>
              <a:buChar char="•"/>
            </a:pPr>
            <a:r>
              <a:rPr lang="en-GB" sz="898">
                <a:latin typeface="Arial" panose="020B0604020202020204" pitchFamily="34" charset="0"/>
                <a:cs typeface="Arial" panose="020B0604020202020204" pitchFamily="34" charset="0"/>
              </a:rPr>
              <a:t> Shropshire Community Health have improved record keeping and referral clarity and developed resources such as a ‘permission to pause’ video.</a:t>
            </a:r>
          </a:p>
          <a:p>
            <a:pPr marL="183280" indent="-183280">
              <a:buFont typeface="Arial" panose="020B0604020202020204" pitchFamily="34" charset="0"/>
              <a:buChar char="•"/>
            </a:pPr>
            <a:r>
              <a:rPr lang="en-GB" sz="898" b="1">
                <a:latin typeface="Arial" panose="020B0604020202020204" pitchFamily="34" charset="0"/>
                <a:cs typeface="Arial" panose="020B0604020202020204" pitchFamily="34" charset="0"/>
              </a:rPr>
              <a:t>Professional curiosity 7 minute briefing developed: </a:t>
            </a:r>
            <a:r>
              <a:rPr lang="en-GB" sz="898">
                <a:hlinkClick r:id="rId4"/>
              </a:rPr>
              <a:t>Professional curiosity - Telford and Wrekin Safeguarding Partnership</a:t>
            </a:r>
            <a:endParaRPr lang="en-GB" sz="898" b="1">
              <a:latin typeface="Arial" panose="020B0604020202020204" pitchFamily="34" charset="0"/>
              <a:cs typeface="Arial" panose="020B0604020202020204" pitchFamily="34" charset="0"/>
            </a:endParaRPr>
          </a:p>
          <a:p>
            <a:pPr marL="183280" indent="-183280">
              <a:buFont typeface="Arial" panose="020B0604020202020204" pitchFamily="34" charset="0"/>
              <a:buChar char="•"/>
            </a:pPr>
            <a:r>
              <a:rPr lang="en-GB" sz="898" b="1">
                <a:latin typeface="Arial" panose="020B0604020202020204" pitchFamily="34" charset="0"/>
                <a:cs typeface="Arial" panose="020B0604020202020204" pitchFamily="34" charset="0"/>
              </a:rPr>
              <a:t>Multi Disciplinary Team Meetings: </a:t>
            </a:r>
            <a:r>
              <a:rPr lang="en-GB" sz="898">
                <a:latin typeface="Arial" panose="020B0604020202020204" pitchFamily="34" charset="0"/>
                <a:cs typeface="Arial" panose="020B0604020202020204" pitchFamily="34" charset="0"/>
              </a:rPr>
              <a:t>Awareness shared across the Partnership regarding the role of the MDT. Specific training and process flowchart to be developed and rolled out by the Partnership. </a:t>
            </a:r>
          </a:p>
          <a:p>
            <a:pPr marL="183280" indent="-183280">
              <a:buFont typeface="Arial" panose="020B0604020202020204" pitchFamily="34" charset="0"/>
              <a:buChar char="•"/>
            </a:pPr>
            <a:r>
              <a:rPr lang="en-GB" sz="898" b="1">
                <a:latin typeface="Arial" panose="020B0604020202020204" pitchFamily="34" charset="0"/>
                <a:cs typeface="Arial" panose="020B0604020202020204" pitchFamily="34" charset="0"/>
              </a:rPr>
              <a:t>Easy access information on Self Neglect: </a:t>
            </a:r>
            <a:r>
              <a:rPr lang="en-GB" sz="898">
                <a:latin typeface="Arial" panose="020B0604020202020204" pitchFamily="34" charset="0"/>
                <a:cs typeface="Arial" panose="020B0604020202020204" pitchFamily="34" charset="0"/>
              </a:rPr>
              <a:t>Agencies are to review what is in place in regards to Self Neglect offer for practitioners and case sampling shall take plan to review impact. 7 minute briefing completed by the Partnership. </a:t>
            </a:r>
            <a:r>
              <a:rPr lang="en-GB" sz="898">
                <a:hlinkClick r:id="rId5"/>
              </a:rPr>
              <a:t>Self Neglect - Telford and Wrekin Safeguarding Partnership</a:t>
            </a:r>
            <a:endParaRPr lang="en-GB" sz="898">
              <a:latin typeface="Arial" panose="020B0604020202020204" pitchFamily="34" charset="0"/>
              <a:cs typeface="Arial" panose="020B0604020202020204" pitchFamily="34" charset="0"/>
            </a:endParaRPr>
          </a:p>
          <a:p>
            <a:pPr marL="183280" indent="-183280">
              <a:buFont typeface="Arial" panose="020B0604020202020204" pitchFamily="34" charset="0"/>
              <a:buChar char="•"/>
            </a:pPr>
            <a:r>
              <a:rPr lang="en-GB" sz="898">
                <a:latin typeface="Arial" panose="020B0604020202020204" pitchFamily="34" charset="0"/>
                <a:cs typeface="Arial" panose="020B0604020202020204" pitchFamily="34" charset="0"/>
              </a:rPr>
              <a:t>GP practice have introduced monthly searches for high-risk housebound patients and shared Patricia’s case in clinical meetings.</a:t>
            </a:r>
          </a:p>
          <a:p>
            <a:pPr marL="183280" indent="-183280">
              <a:buFont typeface="Arial" panose="020B0604020202020204" pitchFamily="34" charset="0"/>
              <a:buChar char="•"/>
            </a:pPr>
            <a:r>
              <a:rPr lang="en-GB" sz="898" b="1">
                <a:latin typeface="Arial" panose="020B0604020202020204" pitchFamily="34" charset="0"/>
                <a:cs typeface="Arial" panose="020B0604020202020204" pitchFamily="34" charset="0"/>
              </a:rPr>
              <a:t>Home Office to review information available around ancestry visa: </a:t>
            </a:r>
            <a:r>
              <a:rPr lang="en-GB" sz="898">
                <a:latin typeface="Arial" panose="020B0604020202020204" pitchFamily="34" charset="0"/>
                <a:cs typeface="Arial" panose="020B0604020202020204" pitchFamily="34" charset="0"/>
              </a:rPr>
              <a:t>Contact has been made with the Home Office to share the learning and recommendations from this report. </a:t>
            </a:r>
          </a:p>
        </p:txBody>
      </p:sp>
      <p:sp>
        <p:nvSpPr>
          <p:cNvPr id="45" name="TextBox 44">
            <a:extLst>
              <a:ext uri="{FF2B5EF4-FFF2-40B4-BE49-F238E27FC236}">
                <a16:creationId xmlns:a16="http://schemas.microsoft.com/office/drawing/2014/main" id="{35D5080D-642F-C048-9653-850984CA86A5}"/>
              </a:ext>
            </a:extLst>
          </p:cNvPr>
          <p:cNvSpPr txBox="1"/>
          <p:nvPr/>
        </p:nvSpPr>
        <p:spPr>
          <a:xfrm>
            <a:off x="4581868" y="4821249"/>
            <a:ext cx="3028262" cy="250197"/>
          </a:xfrm>
          <a:prstGeom prst="rect">
            <a:avLst/>
          </a:prstGeom>
          <a:noFill/>
        </p:spPr>
        <p:txBody>
          <a:bodyPr wrap="square" rtlCol="0">
            <a:spAutoFit/>
          </a:bodyPr>
          <a:lstStyle/>
          <a:p>
            <a:r>
              <a:rPr lang="en-GB" sz="1026">
                <a:latin typeface="Arial" panose="020B0604020202020204" pitchFamily="34" charset="0"/>
                <a:cs typeface="Arial" panose="020B0604020202020204" pitchFamily="34" charset="0"/>
              </a:rPr>
              <a:t>.</a:t>
            </a:r>
            <a:endParaRPr lang="en-GB" sz="1026" b="1">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650E5B87-2D2B-9042-899A-E439688525B5}"/>
              </a:ext>
            </a:extLst>
          </p:cNvPr>
          <p:cNvSpPr txBox="1"/>
          <p:nvPr/>
        </p:nvSpPr>
        <p:spPr>
          <a:xfrm>
            <a:off x="6619929" y="1633118"/>
            <a:ext cx="4161878" cy="2441374"/>
          </a:xfrm>
          <a:prstGeom prst="rect">
            <a:avLst/>
          </a:prstGeom>
          <a:noFill/>
        </p:spPr>
        <p:txBody>
          <a:bodyPr wrap="square" rtlCol="0">
            <a:spAutoFit/>
          </a:bodyPr>
          <a:lstStyle/>
          <a:p>
            <a:r>
              <a:rPr lang="en-GB" sz="1026" b="1">
                <a:latin typeface="Arial" panose="020B0604020202020204" pitchFamily="34" charset="0"/>
                <a:cs typeface="Arial" panose="020B0604020202020204" pitchFamily="34" charset="0"/>
              </a:rPr>
              <a:t>2. Process</a:t>
            </a:r>
          </a:p>
          <a:p>
            <a:r>
              <a:rPr lang="en-GB" sz="898">
                <a:latin typeface="Arial" panose="020B0604020202020204" pitchFamily="34" charset="0"/>
                <a:cs typeface="Arial" panose="020B0604020202020204" pitchFamily="34" charset="0"/>
              </a:rPr>
              <a:t>Following Patricia’s death in February 2024, the SAR was commissioned under Section 44 of the Care Act. An independent author was appointed in December 2024. </a:t>
            </a:r>
          </a:p>
          <a:p>
            <a:r>
              <a:rPr lang="en-GB" sz="898">
                <a:latin typeface="Arial" panose="020B0604020202020204" pitchFamily="34" charset="0"/>
                <a:cs typeface="Arial" panose="020B0604020202020204" pitchFamily="34" charset="0"/>
              </a:rPr>
              <a:t>Agencies contributing evidence included: GP, Adult Social Care, Shrewsbury &amp; Telford Hospitals Trust, Shropshire Community Health NHS Trust, Midlands Partnership NHS Trust, and West Midlands Ambulance Service.</a:t>
            </a:r>
          </a:p>
          <a:p>
            <a:r>
              <a:rPr lang="en-GB" sz="898">
                <a:latin typeface="Arial" panose="020B0604020202020204" pitchFamily="34" charset="0"/>
                <a:cs typeface="Arial" panose="020B0604020202020204" pitchFamily="34" charset="0"/>
              </a:rPr>
              <a:t>Chronologies, Individual Management Reviews, and reports were collated. A practitioner learning event was held in June 2025 to explore what went well, what could have been done differently, and how to improve practice.</a:t>
            </a:r>
          </a:p>
          <a:p>
            <a:r>
              <a:rPr lang="en-GB" sz="898">
                <a:latin typeface="Arial" panose="020B0604020202020204" pitchFamily="34" charset="0"/>
                <a:cs typeface="Arial" panose="020B0604020202020204" pitchFamily="34" charset="0"/>
              </a:rPr>
              <a:t>The review panel was made up of practitioners involved in the case alongside managers from across the Partnership and met formally four times throughout the time of the review. </a:t>
            </a:r>
          </a:p>
          <a:p>
            <a:r>
              <a:rPr lang="en-GB" sz="898">
                <a:latin typeface="Arial" panose="020B0604020202020204" pitchFamily="34" charset="0"/>
                <a:cs typeface="Arial" panose="020B0604020202020204" pitchFamily="34" charset="0"/>
              </a:rPr>
              <a:t>Throughout this process the family have been kept up to date with progress and allow opportunity to contribute should they wish to do so.</a:t>
            </a:r>
          </a:p>
          <a:p>
            <a:endParaRPr lang="en-GB" sz="898">
              <a:latin typeface="Arial" panose="020B0604020202020204" pitchFamily="34" charset="0"/>
              <a:cs typeface="Arial" panose="020B0604020202020204" pitchFamily="34" charset="0"/>
            </a:endParaRPr>
          </a:p>
          <a:p>
            <a:endParaRPr lang="en-GB" sz="77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72BD96F-7FD7-774B-8DEF-6DDC64E98A70}"/>
              </a:ext>
            </a:extLst>
          </p:cNvPr>
          <p:cNvPicPr>
            <a:picLocks noChangeAspect="1"/>
          </p:cNvPicPr>
          <p:nvPr/>
        </p:nvPicPr>
        <p:blipFill>
          <a:blip r:embed="rId6"/>
          <a:stretch>
            <a:fillRect/>
          </a:stretch>
        </p:blipFill>
        <p:spPr>
          <a:xfrm>
            <a:off x="8621190" y="60094"/>
            <a:ext cx="1888422" cy="830254"/>
          </a:xfrm>
          <a:prstGeom prst="rect">
            <a:avLst/>
          </a:prstGeom>
        </p:spPr>
      </p:pic>
      <p:sp>
        <p:nvSpPr>
          <p:cNvPr id="23" name="Rounded Rectangle 22">
            <a:extLst>
              <a:ext uri="{FF2B5EF4-FFF2-40B4-BE49-F238E27FC236}">
                <a16:creationId xmlns:a16="http://schemas.microsoft.com/office/drawing/2014/main" id="{B7177352-5193-364C-8817-E19A14E27921}"/>
              </a:ext>
            </a:extLst>
          </p:cNvPr>
          <p:cNvSpPr/>
          <p:nvPr/>
        </p:nvSpPr>
        <p:spPr>
          <a:xfrm>
            <a:off x="1468806" y="159822"/>
            <a:ext cx="6843739" cy="693246"/>
          </a:xfrm>
          <a:prstGeom prst="roundRect">
            <a:avLst>
              <a:gd name="adj" fmla="val 4442"/>
            </a:avLst>
          </a:prstGeom>
          <a:solidFill>
            <a:schemeClr val="bg1"/>
          </a:solidFill>
          <a:ln w="635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TextBox 23">
            <a:extLst>
              <a:ext uri="{FF2B5EF4-FFF2-40B4-BE49-F238E27FC236}">
                <a16:creationId xmlns:a16="http://schemas.microsoft.com/office/drawing/2014/main" id="{E6A2FF2E-8536-B344-802F-A1F7C3B73486}"/>
              </a:ext>
            </a:extLst>
          </p:cNvPr>
          <p:cNvSpPr txBox="1"/>
          <p:nvPr/>
        </p:nvSpPr>
        <p:spPr>
          <a:xfrm>
            <a:off x="1423064" y="211698"/>
            <a:ext cx="6766722" cy="684546"/>
          </a:xfrm>
          <a:prstGeom prst="rect">
            <a:avLst/>
          </a:prstGeom>
          <a:noFill/>
        </p:spPr>
        <p:txBody>
          <a:bodyPr wrap="square" rtlCol="0">
            <a:spAutoFit/>
          </a:bodyPr>
          <a:lstStyle/>
          <a:p>
            <a:pPr algn="ctr"/>
            <a:r>
              <a:rPr lang="en-GB" sz="1924" b="1">
                <a:latin typeface="Arial" panose="020B0604020202020204" pitchFamily="34" charset="0"/>
                <a:cs typeface="Arial" panose="020B0604020202020204" pitchFamily="34" charset="0"/>
              </a:rPr>
              <a:t>Safeguarding Adult Review – ‘Patricia’ </a:t>
            </a:r>
          </a:p>
          <a:p>
            <a:pPr algn="ctr"/>
            <a:r>
              <a:rPr lang="en-GB" sz="1924" b="1">
                <a:latin typeface="Arial" panose="020B0604020202020204" pitchFamily="34" charset="0"/>
                <a:cs typeface="Arial" panose="020B0604020202020204" pitchFamily="34" charset="0"/>
              </a:rPr>
              <a:t>Learning Briefing</a:t>
            </a:r>
            <a:endParaRPr lang="en-GB" sz="1924">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6A2FF2E-8536-B344-802F-A1F7C3B73486}"/>
              </a:ext>
            </a:extLst>
          </p:cNvPr>
          <p:cNvSpPr txBox="1"/>
          <p:nvPr/>
        </p:nvSpPr>
        <p:spPr>
          <a:xfrm>
            <a:off x="4911812" y="4169910"/>
            <a:ext cx="5795638" cy="2723993"/>
          </a:xfrm>
          <a:prstGeom prst="rect">
            <a:avLst/>
          </a:prstGeom>
          <a:noFill/>
        </p:spPr>
        <p:txBody>
          <a:bodyPr wrap="square" lIns="58652" tIns="29326" rIns="58652" bIns="29326" rtlCol="0" anchor="t">
            <a:spAutoFit/>
          </a:bodyPr>
          <a:lstStyle/>
          <a:p>
            <a:r>
              <a:rPr lang="en-GB" sz="1026" b="1">
                <a:latin typeface="Arial" panose="020B0604020202020204" pitchFamily="34" charset="0"/>
                <a:cs typeface="Arial" panose="020B0604020202020204" pitchFamily="34" charset="0"/>
              </a:rPr>
              <a:t>3. Recommendations and Learning</a:t>
            </a:r>
          </a:p>
          <a:p>
            <a:endParaRPr lang="en-GB" sz="1026" b="1">
              <a:latin typeface="Arial" panose="020B0604020202020204" pitchFamily="34" charset="0"/>
              <a:cs typeface="Arial" panose="020B0604020202020204" pitchFamily="34" charset="0"/>
            </a:endParaRPr>
          </a:p>
          <a:p>
            <a:r>
              <a:rPr lang="en-GB" sz="898">
                <a:latin typeface="Arial" panose="020B0604020202020204" pitchFamily="34" charset="0"/>
                <a:cs typeface="Arial" panose="020B0604020202020204" pitchFamily="34" charset="0"/>
              </a:rPr>
              <a:t>The following recommendations were made following the independent review:</a:t>
            </a:r>
          </a:p>
          <a:p>
            <a:endParaRPr lang="en-GB" sz="898">
              <a:latin typeface="Arial" panose="020B0604020202020204" pitchFamily="34" charset="0"/>
              <a:cs typeface="Arial" panose="020B0604020202020204" pitchFamily="34" charset="0"/>
            </a:endParaRPr>
          </a:p>
          <a:p>
            <a:r>
              <a:rPr lang="en-GB" sz="898" b="1">
                <a:latin typeface="Arial"/>
                <a:cs typeface="Arial"/>
              </a:rPr>
              <a:t>Recommendation 1.</a:t>
            </a:r>
            <a:r>
              <a:rPr lang="en-GB" sz="898">
                <a:latin typeface="Arial"/>
                <a:cs typeface="Arial"/>
              </a:rPr>
              <a:t>  All agencies to place a greater emphasis on professional curiosity.  Need for partners to update training packages  so that  frontline staff place a greater emphasis  about the value of exploring home circumstances/relationships further (Patricia was confined to her bed and unable to manage infected pressure sores and was generally not coping and her family were not able to manage this).</a:t>
            </a:r>
          </a:p>
          <a:p>
            <a:r>
              <a:rPr lang="en-GB" sz="898" b="1">
                <a:latin typeface="Arial" panose="020B0604020202020204" pitchFamily="34" charset="0"/>
                <a:cs typeface="Arial" panose="020B0604020202020204" pitchFamily="34" charset="0"/>
              </a:rPr>
              <a:t>Recommendation 2.</a:t>
            </a:r>
            <a:r>
              <a:rPr lang="en-GB" sz="898">
                <a:latin typeface="Arial" panose="020B0604020202020204" pitchFamily="34" charset="0"/>
                <a:cs typeface="Arial" panose="020B0604020202020204" pitchFamily="34" charset="0"/>
              </a:rPr>
              <a:t>  All agencies to ensure staff have an increased awareness of the role of the MDT and ensure staff make relevant referrals that meet the safeguarding threshold.     </a:t>
            </a:r>
          </a:p>
          <a:p>
            <a:r>
              <a:rPr lang="en-GB" sz="898" b="1">
                <a:latin typeface="Arial" panose="020B0604020202020204" pitchFamily="34" charset="0"/>
                <a:cs typeface="Arial" panose="020B0604020202020204" pitchFamily="34" charset="0"/>
              </a:rPr>
              <a:t>Recommendation 3.</a:t>
            </a:r>
            <a:r>
              <a:rPr lang="en-GB" sz="898">
                <a:latin typeface="Arial" panose="020B0604020202020204" pitchFamily="34" charset="0"/>
                <a:cs typeface="Arial" panose="020B0604020202020204" pitchFamily="34" charset="0"/>
              </a:rPr>
              <a:t>  All agencies to ensure staff have easy access to information and assessment tools (such as self-neglect toolkit) this is vital as part of the ongoing support given to staff within all agencies working with adults at risk, to help them maintain their professional knowledge and understanding of complex safeguarding issues and where to go to get the help.     </a:t>
            </a:r>
          </a:p>
          <a:p>
            <a:r>
              <a:rPr lang="en-GB" sz="898">
                <a:latin typeface="Arial" panose="020B0604020202020204" pitchFamily="34" charset="0"/>
                <a:cs typeface="Arial" panose="020B0604020202020204" pitchFamily="34" charset="0"/>
              </a:rPr>
              <a:t> </a:t>
            </a:r>
            <a:r>
              <a:rPr lang="en-GB" sz="898" b="1">
                <a:latin typeface="Arial" panose="020B0604020202020204" pitchFamily="34" charset="0"/>
                <a:cs typeface="Arial" panose="020B0604020202020204" pitchFamily="34" charset="0"/>
              </a:rPr>
              <a:t>Recommendation 4.</a:t>
            </a:r>
            <a:r>
              <a:rPr lang="en-GB" sz="898">
                <a:latin typeface="Arial" panose="020B0604020202020204" pitchFamily="34" charset="0"/>
                <a:cs typeface="Arial" panose="020B0604020202020204" pitchFamily="34" charset="0"/>
              </a:rPr>
              <a:t> The Home Office to consider a review of information that is available to health and care professionals and families when applying for and being granted an ancestry visa.  (The panel also recommended an easy read version). </a:t>
            </a:r>
          </a:p>
          <a:p>
            <a:pPr marL="183280" indent="-183280">
              <a:buFont typeface="Arial" panose="020B0604020202020204" pitchFamily="34" charset="0"/>
              <a:buChar char="•"/>
            </a:pPr>
            <a:endParaRPr lang="en-GB" sz="898"/>
          </a:p>
          <a:p>
            <a:pPr marL="183280" indent="-183280">
              <a:buFont typeface="Arial" panose="020B0604020202020204" pitchFamily="34" charset="0"/>
              <a:buChar char="•"/>
            </a:pPr>
            <a:endParaRPr lang="en-GB" sz="898">
              <a:latin typeface="Arial" panose="020B0604020202020204" pitchFamily="34" charset="0"/>
              <a:cs typeface="Arial" panose="020B0604020202020204" pitchFamily="34" charset="0"/>
            </a:endParaRPr>
          </a:p>
        </p:txBody>
      </p:sp>
      <p:pic>
        <p:nvPicPr>
          <p:cNvPr id="1026" name="Picture 2" descr="What is a Seven Minute Brief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0485" y="1758399"/>
            <a:ext cx="1647411" cy="1647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553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D508">
                <a:alpha val="0"/>
              </a:srgbClr>
            </a:gs>
            <a:gs pos="50000">
              <a:srgbClr val="CA1543">
                <a:alpha val="39000"/>
              </a:srgbClr>
            </a:gs>
            <a:gs pos="100000">
              <a:srgbClr val="B7D232">
                <a:alpha val="31000"/>
              </a:srgbClr>
            </a:gs>
          </a:gsLst>
          <a:lin ang="2520000" scaled="0"/>
        </a:gradFill>
        <a:effectLst/>
      </p:bgPr>
    </p:bg>
    <p:spTree>
      <p:nvGrpSpPr>
        <p:cNvPr id="1" name=""/>
        <p:cNvGrpSpPr/>
        <p:nvPr/>
      </p:nvGrpSpPr>
      <p:grpSpPr>
        <a:xfrm>
          <a:off x="0" y="0"/>
          <a:ext cx="0" cy="0"/>
          <a:chOff x="0" y="0"/>
          <a:chExt cx="0" cy="0"/>
        </a:xfrm>
      </p:grpSpPr>
      <p:pic>
        <p:nvPicPr>
          <p:cNvPr id="47" name="Picture 46" descr="A logo for a safeguarding partnership&#10;&#10;AI-generated content may be incorrect.">
            <a:extLst>
              <a:ext uri="{FF2B5EF4-FFF2-40B4-BE49-F238E27FC236}">
                <a16:creationId xmlns:a16="http://schemas.microsoft.com/office/drawing/2014/main" id="{F8D2BCB3-0466-516F-C310-7E25857CC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2523" y="381210"/>
            <a:ext cx="2946953" cy="2027720"/>
          </a:xfrm>
          <a:prstGeom prst="rect">
            <a:avLst/>
          </a:prstGeom>
        </p:spPr>
      </p:pic>
      <p:sp>
        <p:nvSpPr>
          <p:cNvPr id="2" name="Title 1">
            <a:extLst>
              <a:ext uri="{FF2B5EF4-FFF2-40B4-BE49-F238E27FC236}">
                <a16:creationId xmlns:a16="http://schemas.microsoft.com/office/drawing/2014/main" id="{6659AD4E-8DBD-D746-C7CB-670506B6C884}"/>
              </a:ext>
            </a:extLst>
          </p:cNvPr>
          <p:cNvSpPr>
            <a:spLocks noGrp="1"/>
          </p:cNvSpPr>
          <p:nvPr>
            <p:ph type="title"/>
          </p:nvPr>
        </p:nvSpPr>
        <p:spPr>
          <a:xfrm>
            <a:off x="3141177" y="2199804"/>
            <a:ext cx="6305886" cy="1325563"/>
          </a:xfrm>
        </p:spPr>
        <p:txBody>
          <a:bodyPr/>
          <a:lstStyle/>
          <a:p>
            <a:r>
              <a:rPr lang="en-GB"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Back to Basics Training </a:t>
            </a:r>
          </a:p>
        </p:txBody>
      </p:sp>
      <p:sp>
        <p:nvSpPr>
          <p:cNvPr id="27" name="TextBox 26">
            <a:extLst>
              <a:ext uri="{FF2B5EF4-FFF2-40B4-BE49-F238E27FC236}">
                <a16:creationId xmlns:a16="http://schemas.microsoft.com/office/drawing/2014/main" id="{BA4EE7F2-E1A8-5A36-2E7F-BA0288E7D157}"/>
              </a:ext>
            </a:extLst>
          </p:cNvPr>
          <p:cNvSpPr txBox="1"/>
          <p:nvPr/>
        </p:nvSpPr>
        <p:spPr>
          <a:xfrm>
            <a:off x="2532888" y="3314230"/>
            <a:ext cx="7522464" cy="2246769"/>
          </a:xfrm>
          <a:prstGeom prst="rect">
            <a:avLst/>
          </a:prstGeom>
          <a:noFill/>
        </p:spPr>
        <p:txBody>
          <a:bodyPr wrap="square" rtlCol="0">
            <a:spAutoFit/>
          </a:bodyPr>
          <a:lstStyle/>
          <a:p>
            <a:r>
              <a:rPr lang="en-GB" sz="2000"/>
              <a:t>The Back-to-Basics training is designed to strengthen good practice across the child protection system, guiding professionals through the safeguarding pathway from referral to child protection conferences and planning. Its aim is to improve outcomes for children and families by building confidence, clarity of roles, and professional curiosity in multi-agency practice.</a:t>
            </a:r>
          </a:p>
          <a:p>
            <a:r>
              <a:rPr lang="en-GB" sz="2000" b="1"/>
              <a:t>How to book: Scan QR code to access Eventbrite </a:t>
            </a:r>
          </a:p>
        </p:txBody>
      </p:sp>
    </p:spTree>
    <p:extLst>
      <p:ext uri="{BB962C8B-B14F-4D97-AF65-F5344CB8AC3E}">
        <p14:creationId xmlns:p14="http://schemas.microsoft.com/office/powerpoint/2010/main" val="1820294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4BACEEB6-2278-8A87-73F7-26A243E50A28}"/>
              </a:ext>
            </a:extLst>
          </p:cNvPr>
          <p:cNvSpPr>
            <a:spLocks noGrp="1"/>
          </p:cNvSpPr>
          <p:nvPr>
            <p:ph type="title"/>
          </p:nvPr>
        </p:nvSpPr>
        <p:spPr>
          <a:xfrm>
            <a:off x="377689" y="1243013"/>
            <a:ext cx="3855720" cy="4371974"/>
          </a:xfrm>
        </p:spPr>
        <p:txBody>
          <a:bodyPr>
            <a:normAutofit/>
          </a:bodyPr>
          <a:lstStyle/>
          <a:p>
            <a:r>
              <a:rPr lang="en-GB" sz="3600">
                <a:ln w="0"/>
                <a:effectLst>
                  <a:outerShdw blurRad="38100" dist="19050" dir="2700000" algn="tl" rotWithShape="0">
                    <a:schemeClr val="dk1">
                      <a:alpha val="40000"/>
                    </a:schemeClr>
                  </a:outerShdw>
                </a:effectLst>
              </a:rPr>
              <a:t>Telford and Wrekin Safeguarding Partnership Toolkits and Best Practice Guidance </a:t>
            </a:r>
          </a:p>
        </p:txBody>
      </p:sp>
      <p:sp>
        <p:nvSpPr>
          <p:cNvPr id="3" name="Content Placeholder 2">
            <a:extLst>
              <a:ext uri="{FF2B5EF4-FFF2-40B4-BE49-F238E27FC236}">
                <a16:creationId xmlns:a16="http://schemas.microsoft.com/office/drawing/2014/main" id="{35582C73-D207-D626-56EE-F677EAE18EE8}"/>
              </a:ext>
            </a:extLst>
          </p:cNvPr>
          <p:cNvSpPr>
            <a:spLocks noGrp="1"/>
          </p:cNvSpPr>
          <p:nvPr>
            <p:ph idx="1"/>
          </p:nvPr>
        </p:nvSpPr>
        <p:spPr>
          <a:xfrm>
            <a:off x="6172200" y="804672"/>
            <a:ext cx="5221224" cy="5230368"/>
          </a:xfrm>
        </p:spPr>
        <p:txBody>
          <a:bodyPr anchor="ctr">
            <a:normAutofit/>
          </a:bodyPr>
          <a:lstStyle/>
          <a:p>
            <a:pPr marL="0" indent="0">
              <a:buNone/>
            </a:pPr>
            <a:r>
              <a:rPr lang="en-GB" sz="1800">
                <a:solidFill>
                  <a:schemeClr val="tx2"/>
                </a:solidFill>
              </a:rPr>
              <a:t>These toolkits/guidance have been developed by the Partnership, they aim to:</a:t>
            </a:r>
          </a:p>
          <a:p>
            <a:r>
              <a:rPr lang="en-GB" sz="1800">
                <a:solidFill>
                  <a:schemeClr val="tx2"/>
                </a:solidFill>
              </a:rPr>
              <a:t>Standardise Practice: They set out agreed processes and expectations for all partner agencies.</a:t>
            </a:r>
          </a:p>
          <a:p>
            <a:r>
              <a:rPr lang="en-GB" sz="1800">
                <a:solidFill>
                  <a:schemeClr val="tx2"/>
                </a:solidFill>
              </a:rPr>
              <a:t>Support Decision-Making: Offer step-by-step guidance for handling complex or contentious cases.</a:t>
            </a:r>
          </a:p>
          <a:p>
            <a:r>
              <a:rPr lang="en-GB" sz="1800">
                <a:solidFill>
                  <a:schemeClr val="tx2"/>
                </a:solidFill>
              </a:rPr>
              <a:t>Promote Collaboration: Encourage timely communication and joint problem-solving between agencies.</a:t>
            </a:r>
          </a:p>
          <a:p>
            <a:r>
              <a:rPr lang="en-GB" sz="1800">
                <a:solidFill>
                  <a:schemeClr val="tx2"/>
                </a:solidFill>
              </a:rPr>
              <a:t>Ensure Accountability: Define roles, responsibilities, and escalation routes to avoid drift or unresolved concerns.</a:t>
            </a:r>
          </a:p>
        </p:txBody>
      </p:sp>
    </p:spTree>
    <p:extLst>
      <p:ext uri="{BB962C8B-B14F-4D97-AF65-F5344CB8AC3E}">
        <p14:creationId xmlns:p14="http://schemas.microsoft.com/office/powerpoint/2010/main" val="7830064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6DE2FA-142C-331D-FD1A-3345374B3E0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D635C3F-331D-C785-CFFC-822DC6390B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E7567B-692A-AD45-691F-552B204B9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495C99-02D6-D66A-F110-92D6AA271DA9}"/>
              </a:ext>
            </a:extLst>
          </p:cNvPr>
          <p:cNvSpPr>
            <a:spLocks noGrp="1"/>
          </p:cNvSpPr>
          <p:nvPr>
            <p:ph type="title"/>
          </p:nvPr>
        </p:nvSpPr>
        <p:spPr>
          <a:xfrm>
            <a:off x="1255439" y="1653277"/>
            <a:ext cx="3897086" cy="4064628"/>
          </a:xfrm>
        </p:spPr>
        <p:txBody>
          <a:bodyPr>
            <a:normAutofit/>
          </a:bodyPr>
          <a:lstStyle/>
          <a:p>
            <a:r>
              <a:rPr lang="en-GB">
                <a:solidFill>
                  <a:srgbClr val="FFFFFF"/>
                </a:solidFill>
              </a:rPr>
              <a:t>Professional Curiosity Toolkit </a:t>
            </a:r>
          </a:p>
        </p:txBody>
      </p:sp>
      <p:sp>
        <p:nvSpPr>
          <p:cNvPr id="12" name="Freeform: Shape 11">
            <a:extLst>
              <a:ext uri="{FF2B5EF4-FFF2-40B4-BE49-F238E27FC236}">
                <a16:creationId xmlns:a16="http://schemas.microsoft.com/office/drawing/2014/main" id="{6DE19D19-F58E-4636-95F0-5BA28030C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05827E7-F7CF-6C48-3B28-7EBD845D5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68BDCC5-10FA-1645-6C80-EEAE374395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A0B61138-A64B-30B7-676D-EDC85329FAFD}"/>
              </a:ext>
            </a:extLst>
          </p:cNvPr>
          <p:cNvSpPr>
            <a:spLocks noGrp="1"/>
          </p:cNvSpPr>
          <p:nvPr>
            <p:ph idx="1"/>
          </p:nvPr>
        </p:nvSpPr>
        <p:spPr>
          <a:xfrm>
            <a:off x="6130766" y="959535"/>
            <a:ext cx="5257799" cy="5645234"/>
          </a:xfrm>
        </p:spPr>
        <p:txBody>
          <a:bodyPr anchor="t">
            <a:normAutofit lnSpcReduction="10000"/>
          </a:bodyPr>
          <a:lstStyle/>
          <a:p>
            <a:pPr marL="0" indent="0">
              <a:buNone/>
            </a:pPr>
            <a:r>
              <a:rPr lang="en-GB" sz="1500"/>
              <a:t>The Professional Curiosity Toolkit is designed to help practitioners across agencies adopt a proactive, questioning approach when working with children, families, and vulnerable adults.</a:t>
            </a:r>
          </a:p>
          <a:p>
            <a:pPr marL="0" indent="0">
              <a:buNone/>
            </a:pPr>
            <a:r>
              <a:rPr lang="en-GB" sz="1500"/>
              <a:t>Purpose: Encourages practitioners to question, explore, and verify information rather than accept things at face value.</a:t>
            </a:r>
          </a:p>
          <a:p>
            <a:pPr marL="0" indent="0">
              <a:buNone/>
            </a:pPr>
            <a:r>
              <a:rPr lang="en-GB" sz="1500"/>
              <a:t>Key Focus: Helps identify hidden risks such as neglect, domestic abuse, or disguised compliance.</a:t>
            </a:r>
          </a:p>
          <a:p>
            <a:pPr marL="0" indent="0">
              <a:buNone/>
            </a:pPr>
            <a:r>
              <a:rPr lang="en-GB" sz="1500"/>
              <a:t>What It Provides:</a:t>
            </a:r>
          </a:p>
          <a:p>
            <a:pPr marL="0" indent="0">
              <a:buNone/>
            </a:pPr>
            <a:r>
              <a:rPr lang="en-GB" sz="1500"/>
              <a:t>Practical tips for asking deeper questions</a:t>
            </a:r>
          </a:p>
          <a:p>
            <a:pPr marL="0" indent="0">
              <a:buNone/>
            </a:pPr>
            <a:r>
              <a:rPr lang="en-GB" sz="1500"/>
              <a:t>.Reflective prompts (What am I being told? What might be missing?).</a:t>
            </a:r>
          </a:p>
          <a:p>
            <a:pPr marL="0" indent="0">
              <a:buNone/>
            </a:pPr>
            <a:r>
              <a:rPr lang="en-GB" sz="1500"/>
              <a:t>Guidance on overcoming barriers like assumptions or time pressures.</a:t>
            </a:r>
          </a:p>
          <a:p>
            <a:pPr marL="0" indent="0">
              <a:buNone/>
            </a:pPr>
            <a:r>
              <a:rPr lang="en-GB" sz="1500"/>
              <a:t>Outcome: Improves safeguarding by promoting critical thinking, respectful challenge, and timely escalation when concerns remain.</a:t>
            </a:r>
          </a:p>
          <a:p>
            <a:pPr marL="0" indent="0">
              <a:buNone/>
            </a:pPr>
            <a:endParaRPr lang="en-GB" sz="1500"/>
          </a:p>
          <a:p>
            <a:pPr marL="0" indent="0">
              <a:buNone/>
            </a:pPr>
            <a:r>
              <a:rPr lang="en-GB" sz="1500"/>
              <a:t>Access it here: </a:t>
            </a:r>
          </a:p>
          <a:p>
            <a:pPr marL="0" indent="0">
              <a:buNone/>
            </a:pPr>
            <a:r>
              <a:rPr lang="en-GB" sz="1600">
                <a:hlinkClick r:id="rId2"/>
              </a:rPr>
              <a:t>SAB Manager Network Professional Curiosity - Telford and Wrekin Safeguarding Partnership</a:t>
            </a:r>
            <a:endParaRPr lang="en-GB" sz="1500"/>
          </a:p>
          <a:p>
            <a:pPr marL="0" indent="0">
              <a:buNone/>
            </a:pPr>
            <a:endParaRPr lang="en-GB" sz="1500"/>
          </a:p>
        </p:txBody>
      </p:sp>
      <p:sp>
        <p:nvSpPr>
          <p:cNvPr id="18" name="Freeform: Shape 17">
            <a:extLst>
              <a:ext uri="{FF2B5EF4-FFF2-40B4-BE49-F238E27FC236}">
                <a16:creationId xmlns:a16="http://schemas.microsoft.com/office/drawing/2014/main" id="{08A94AF3-376B-E469-B8E3-1D3538F2A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3B96C813-4B8C-96B8-1F71-2A095DD76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24F5735-13A3-565B-8C67-CDCCC066D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Child holding magnifying glass">
            <a:extLst>
              <a:ext uri="{FF2B5EF4-FFF2-40B4-BE49-F238E27FC236}">
                <a16:creationId xmlns:a16="http://schemas.microsoft.com/office/drawing/2014/main" id="{923AAAA5-A1C8-2A14-58F1-AF30A27D002B}"/>
              </a:ext>
            </a:extLst>
          </p:cNvPr>
          <p:cNvPicPr>
            <a:picLocks noChangeAspect="1"/>
          </p:cNvPicPr>
          <p:nvPr/>
        </p:nvPicPr>
        <p:blipFill>
          <a:blip r:embed="rId3">
            <a:alphaModFix amt="17000"/>
            <a:extLst>
              <a:ext uri="{28A0092B-C50C-407E-A947-70E740481C1C}">
                <a14:useLocalDpi xmlns:a14="http://schemas.microsoft.com/office/drawing/2010/main" val="0"/>
              </a:ext>
            </a:extLst>
          </a:blip>
          <a:srcRect l="11147" r="20413"/>
          <a:stretch>
            <a:fillRect/>
          </a:stretch>
        </p:blipFill>
        <p:spPr>
          <a:xfrm>
            <a:off x="5748851" y="-1"/>
            <a:ext cx="6480719" cy="6858000"/>
          </a:xfrm>
          <a:prstGeom prst="rect">
            <a:avLst/>
          </a:prstGeom>
        </p:spPr>
      </p:pic>
      <p:pic>
        <p:nvPicPr>
          <p:cNvPr id="7" name="Picture 6">
            <a:extLst>
              <a:ext uri="{FF2B5EF4-FFF2-40B4-BE49-F238E27FC236}">
                <a16:creationId xmlns:a16="http://schemas.microsoft.com/office/drawing/2014/main" id="{C03A120A-B221-0DE3-1AC1-5AADCF5BF2B5}"/>
              </a:ext>
            </a:extLst>
          </p:cNvPr>
          <p:cNvPicPr>
            <a:picLocks noChangeAspect="1"/>
          </p:cNvPicPr>
          <p:nvPr/>
        </p:nvPicPr>
        <p:blipFill>
          <a:blip r:embed="rId4"/>
          <a:stretch>
            <a:fillRect/>
          </a:stretch>
        </p:blipFill>
        <p:spPr>
          <a:xfrm>
            <a:off x="1448621" y="2008829"/>
            <a:ext cx="1284086" cy="883108"/>
          </a:xfrm>
          <a:prstGeom prst="rect">
            <a:avLst/>
          </a:prstGeom>
        </p:spPr>
      </p:pic>
      <p:pic>
        <p:nvPicPr>
          <p:cNvPr id="9" name="Picture 8">
            <a:extLst>
              <a:ext uri="{FF2B5EF4-FFF2-40B4-BE49-F238E27FC236}">
                <a16:creationId xmlns:a16="http://schemas.microsoft.com/office/drawing/2014/main" id="{A5AA9C07-4893-E155-15B5-BFA8456F5F5D}"/>
              </a:ext>
            </a:extLst>
          </p:cNvPr>
          <p:cNvPicPr>
            <a:picLocks noChangeAspect="1"/>
          </p:cNvPicPr>
          <p:nvPr/>
        </p:nvPicPr>
        <p:blipFill>
          <a:blip r:embed="rId5"/>
          <a:stretch>
            <a:fillRect/>
          </a:stretch>
        </p:blipFill>
        <p:spPr>
          <a:xfrm>
            <a:off x="2782646" y="2008829"/>
            <a:ext cx="1563904" cy="883108"/>
          </a:xfrm>
          <a:prstGeom prst="rect">
            <a:avLst/>
          </a:prstGeom>
        </p:spPr>
      </p:pic>
    </p:spTree>
    <p:extLst>
      <p:ext uri="{BB962C8B-B14F-4D97-AF65-F5344CB8AC3E}">
        <p14:creationId xmlns:p14="http://schemas.microsoft.com/office/powerpoint/2010/main" val="36114453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6A7BCA-F21C-DC57-47C8-E7A1E78CA8A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8344F7-9948-DF94-4212-793513EB48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C1BF120-AFA3-4939-1DC0-48D72C80A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89529B-1DBA-28D8-C56E-DDA07DD32725}"/>
              </a:ext>
            </a:extLst>
          </p:cNvPr>
          <p:cNvSpPr>
            <a:spLocks noGrp="1"/>
          </p:cNvSpPr>
          <p:nvPr>
            <p:ph type="title"/>
          </p:nvPr>
        </p:nvSpPr>
        <p:spPr>
          <a:xfrm>
            <a:off x="1357071" y="2000909"/>
            <a:ext cx="3897086" cy="3439131"/>
          </a:xfrm>
        </p:spPr>
        <p:txBody>
          <a:bodyPr>
            <a:normAutofit/>
          </a:bodyPr>
          <a:lstStyle/>
          <a:p>
            <a:r>
              <a:rPr lang="en-GB">
                <a:solidFill>
                  <a:srgbClr val="FFFFFF"/>
                </a:solidFill>
              </a:rPr>
              <a:t>Cultural Competence Guidance</a:t>
            </a:r>
          </a:p>
        </p:txBody>
      </p:sp>
      <p:sp>
        <p:nvSpPr>
          <p:cNvPr id="12" name="Freeform: Shape 11">
            <a:extLst>
              <a:ext uri="{FF2B5EF4-FFF2-40B4-BE49-F238E27FC236}">
                <a16:creationId xmlns:a16="http://schemas.microsoft.com/office/drawing/2014/main" id="{6D4E6309-7A19-CE86-6ED7-EA273713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4B6816E9-B717-0740-42BB-7AEEEC110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381199A-603C-2834-658F-0547270A3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D9C32BD-3A9E-0298-B6DE-2F4A162ECAF2}"/>
              </a:ext>
            </a:extLst>
          </p:cNvPr>
          <p:cNvSpPr>
            <a:spLocks noGrp="1"/>
          </p:cNvSpPr>
          <p:nvPr>
            <p:ph idx="1"/>
          </p:nvPr>
        </p:nvSpPr>
        <p:spPr>
          <a:xfrm>
            <a:off x="6315823" y="1822416"/>
            <a:ext cx="5257799" cy="3645122"/>
          </a:xfrm>
        </p:spPr>
        <p:txBody>
          <a:bodyPr anchor="t">
            <a:normAutofit/>
          </a:bodyPr>
          <a:lstStyle/>
          <a:p>
            <a:pPr marL="0" indent="0">
              <a:buNone/>
            </a:pPr>
            <a:r>
              <a:rPr lang="en-GB" sz="1800"/>
              <a:t>Designed for practitioners involved in assessments, family plans, and care planning for adults, children, and families.</a:t>
            </a:r>
          </a:p>
          <a:p>
            <a:pPr marL="0" indent="0">
              <a:buNone/>
            </a:pPr>
            <a:r>
              <a:rPr lang="en-GB" sz="1800"/>
              <a:t>Aims to embed culturally competent practice across organisations, forming a basis for policy and service development.</a:t>
            </a:r>
          </a:p>
          <a:p>
            <a:pPr marL="0" indent="0">
              <a:buNone/>
            </a:pPr>
            <a:r>
              <a:rPr lang="en-GB" sz="1800"/>
              <a:t>Access it here: </a:t>
            </a:r>
          </a:p>
          <a:p>
            <a:pPr marL="0" indent="0">
              <a:buNone/>
            </a:pPr>
            <a:r>
              <a:rPr lang="en-GB" sz="2000">
                <a:hlinkClick r:id="rId2"/>
              </a:rPr>
              <a:t>Cultural Competence Guidance - Telford and Wrekin Safeguarding Partnership</a:t>
            </a:r>
            <a:endParaRPr lang="en-GB" sz="1800"/>
          </a:p>
        </p:txBody>
      </p:sp>
      <p:sp>
        <p:nvSpPr>
          <p:cNvPr id="18" name="Freeform: Shape 17">
            <a:extLst>
              <a:ext uri="{FF2B5EF4-FFF2-40B4-BE49-F238E27FC236}">
                <a16:creationId xmlns:a16="http://schemas.microsoft.com/office/drawing/2014/main" id="{8E99CC44-3C02-1605-B499-F75530FC2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20FC338-AF0A-FCF8-2156-EB8016900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5BE2BB1-F103-0631-A3D6-428A8476B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2D27C4CE-CCD8-AD33-CA2E-2700AD6A37AD}"/>
              </a:ext>
            </a:extLst>
          </p:cNvPr>
          <p:cNvPicPr>
            <a:picLocks noChangeAspect="1"/>
          </p:cNvPicPr>
          <p:nvPr/>
        </p:nvPicPr>
        <p:blipFill>
          <a:blip r:embed="rId3"/>
          <a:stretch>
            <a:fillRect/>
          </a:stretch>
        </p:blipFill>
        <p:spPr>
          <a:xfrm>
            <a:off x="2246924" y="1436980"/>
            <a:ext cx="1639966" cy="1127858"/>
          </a:xfrm>
          <a:prstGeom prst="rect">
            <a:avLst/>
          </a:prstGeom>
        </p:spPr>
      </p:pic>
      <p:pic>
        <p:nvPicPr>
          <p:cNvPr id="9" name="Picture 8" descr="Earth painted on hands">
            <a:extLst>
              <a:ext uri="{FF2B5EF4-FFF2-40B4-BE49-F238E27FC236}">
                <a16:creationId xmlns:a16="http://schemas.microsoft.com/office/drawing/2014/main" id="{7AFC4260-779D-B7BC-3626-71BB99B75ABF}"/>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l="16536" r="20449"/>
          <a:stretch>
            <a:fillRect/>
          </a:stretch>
        </p:blipFill>
        <p:spPr>
          <a:xfrm>
            <a:off x="6031676" y="-1"/>
            <a:ext cx="6209809" cy="6858001"/>
          </a:xfrm>
          <a:prstGeom prst="rect">
            <a:avLst/>
          </a:prstGeom>
        </p:spPr>
      </p:pic>
    </p:spTree>
    <p:extLst>
      <p:ext uri="{BB962C8B-B14F-4D97-AF65-F5344CB8AC3E}">
        <p14:creationId xmlns:p14="http://schemas.microsoft.com/office/powerpoint/2010/main" val="35406087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B149D9-A504-7B7F-AE67-1D0BDA51EBB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F2AABC-0655-94C9-E15E-53E5FFD0D1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2F36E58-998E-E0BB-D956-BF75457A40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AECC57-F7AF-6DCA-EBE7-364331C2A5BA}"/>
              </a:ext>
            </a:extLst>
          </p:cNvPr>
          <p:cNvSpPr>
            <a:spLocks noGrp="1"/>
          </p:cNvSpPr>
          <p:nvPr>
            <p:ph type="title"/>
          </p:nvPr>
        </p:nvSpPr>
        <p:spPr>
          <a:xfrm>
            <a:off x="1548179" y="2000909"/>
            <a:ext cx="3705977" cy="3466629"/>
          </a:xfrm>
        </p:spPr>
        <p:txBody>
          <a:bodyPr>
            <a:normAutofit/>
          </a:bodyPr>
          <a:lstStyle/>
          <a:p>
            <a:r>
              <a:rPr lang="en-GB">
                <a:solidFill>
                  <a:srgbClr val="FFFFFF"/>
                </a:solidFill>
              </a:rPr>
              <a:t>Best Practice Guidance: Language in Practice </a:t>
            </a:r>
          </a:p>
        </p:txBody>
      </p:sp>
      <p:sp>
        <p:nvSpPr>
          <p:cNvPr id="12" name="Freeform: Shape 11">
            <a:extLst>
              <a:ext uri="{FF2B5EF4-FFF2-40B4-BE49-F238E27FC236}">
                <a16:creationId xmlns:a16="http://schemas.microsoft.com/office/drawing/2014/main" id="{FA2463A6-B924-F8FD-6B0B-BE7806FB7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4BC00FFF-6D20-EF59-FD3E-1A07A6EC9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3F9EA9C-EC5F-0A25-D0E4-C57CD1B30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9E9F559D-3E91-4136-B97A-A925364B08C9}"/>
              </a:ext>
            </a:extLst>
          </p:cNvPr>
          <p:cNvSpPr>
            <a:spLocks noGrp="1"/>
          </p:cNvSpPr>
          <p:nvPr>
            <p:ph idx="1"/>
          </p:nvPr>
        </p:nvSpPr>
        <p:spPr>
          <a:xfrm>
            <a:off x="6315823" y="1822416"/>
            <a:ext cx="5257799" cy="3645122"/>
          </a:xfrm>
        </p:spPr>
        <p:txBody>
          <a:bodyPr anchor="t">
            <a:normAutofit lnSpcReduction="10000"/>
          </a:bodyPr>
          <a:lstStyle/>
          <a:p>
            <a:pPr marL="0" indent="0">
              <a:buNone/>
            </a:pPr>
            <a:r>
              <a:rPr lang="en-GB" sz="2000"/>
              <a:t>This guidance helps professionals in Telford &amp; Wrekin use language that builds trust, reduces harm, and supports positive change for children, adults, and families. It draws on learning from safeguarding reviews and offers practical tips, principles, and alternative phrases to promote empathy, inclusion, and trauma-informed communication.</a:t>
            </a:r>
          </a:p>
          <a:p>
            <a:pPr marL="0" indent="0">
              <a:buNone/>
            </a:pPr>
            <a:endParaRPr lang="en-GB" sz="2000"/>
          </a:p>
          <a:p>
            <a:pPr marL="0" indent="0">
              <a:buNone/>
            </a:pPr>
            <a:r>
              <a:rPr lang="en-GB" sz="2000"/>
              <a:t>Access it here:</a:t>
            </a:r>
          </a:p>
          <a:p>
            <a:pPr marL="0" indent="0">
              <a:buNone/>
            </a:pPr>
            <a:r>
              <a:rPr lang="en-GB" sz="2000">
                <a:hlinkClick r:id="rId2"/>
              </a:rPr>
              <a:t>Best Practice Language Guide - Telford and Wrekin Safeguarding Partnership</a:t>
            </a:r>
            <a:endParaRPr lang="en-GB" sz="2000"/>
          </a:p>
        </p:txBody>
      </p:sp>
      <p:sp>
        <p:nvSpPr>
          <p:cNvPr id="18" name="Freeform: Shape 17">
            <a:extLst>
              <a:ext uri="{FF2B5EF4-FFF2-40B4-BE49-F238E27FC236}">
                <a16:creationId xmlns:a16="http://schemas.microsoft.com/office/drawing/2014/main" id="{1931073F-F2A0-BA13-1857-43DDAC7CB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18BE272-5DD9-3981-AF33-1EB4972724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5A56523-9376-4AE5-D6AD-9CC790E01D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E6CF3E99-C60C-DCA9-9A87-E31182BE034D}"/>
              </a:ext>
            </a:extLst>
          </p:cNvPr>
          <p:cNvPicPr>
            <a:picLocks noChangeAspect="1"/>
          </p:cNvPicPr>
          <p:nvPr/>
        </p:nvPicPr>
        <p:blipFill>
          <a:blip r:embed="rId3"/>
          <a:stretch>
            <a:fillRect/>
          </a:stretch>
        </p:blipFill>
        <p:spPr>
          <a:xfrm>
            <a:off x="2172637" y="1308685"/>
            <a:ext cx="1639966" cy="1127858"/>
          </a:xfrm>
          <a:prstGeom prst="rect">
            <a:avLst/>
          </a:prstGeom>
        </p:spPr>
      </p:pic>
      <p:pic>
        <p:nvPicPr>
          <p:cNvPr id="7" name="Picture 6" descr="A close-up of letters&#10;&#10;AI-generated content may be incorrect.">
            <a:extLst>
              <a:ext uri="{FF2B5EF4-FFF2-40B4-BE49-F238E27FC236}">
                <a16:creationId xmlns:a16="http://schemas.microsoft.com/office/drawing/2014/main" id="{FCC12452-4CE0-8797-94BF-41DAF15D9B82}"/>
              </a:ext>
            </a:extLst>
          </p:cNvPr>
          <p:cNvPicPr>
            <a:picLocks noChangeAspect="1"/>
          </p:cNvPicPr>
          <p:nvPr/>
        </p:nvPicPr>
        <p:blipFill>
          <a:blip r:embed="rId4">
            <a:alphaModFix amt="20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7015"/>
          <a:stretch>
            <a:fillRect/>
          </a:stretch>
        </p:blipFill>
        <p:spPr>
          <a:xfrm>
            <a:off x="5669479" y="-2"/>
            <a:ext cx="6559108" cy="6858000"/>
          </a:xfrm>
          <a:prstGeom prst="rect">
            <a:avLst/>
          </a:prstGeom>
        </p:spPr>
      </p:pic>
    </p:spTree>
    <p:extLst>
      <p:ext uri="{BB962C8B-B14F-4D97-AF65-F5344CB8AC3E}">
        <p14:creationId xmlns:p14="http://schemas.microsoft.com/office/powerpoint/2010/main" val="3679956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CBB4CF-B159-30FF-8C77-F6C4A7159399}"/>
              </a:ext>
            </a:extLst>
          </p:cNvPr>
          <p:cNvPicPr>
            <a:picLocks noChangeAspect="1"/>
          </p:cNvPicPr>
          <p:nvPr/>
        </p:nvPicPr>
        <p:blipFill>
          <a:blip r:embed="rId2"/>
          <a:stretch>
            <a:fillRect/>
          </a:stretch>
        </p:blipFill>
        <p:spPr>
          <a:xfrm>
            <a:off x="424542" y="-1"/>
            <a:ext cx="11234058" cy="6858001"/>
          </a:xfrm>
          <a:prstGeom prst="rect">
            <a:avLst/>
          </a:prstGeom>
        </p:spPr>
      </p:pic>
    </p:spTree>
    <p:extLst>
      <p:ext uri="{BB962C8B-B14F-4D97-AF65-F5344CB8AC3E}">
        <p14:creationId xmlns:p14="http://schemas.microsoft.com/office/powerpoint/2010/main" val="1795254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BFB5A1-D934-9CD5-22D8-22CB2C1696E0}"/>
              </a:ext>
            </a:extLst>
          </p:cNvPr>
          <p:cNvPicPr>
            <a:picLocks noChangeAspect="1"/>
          </p:cNvPicPr>
          <p:nvPr/>
        </p:nvPicPr>
        <p:blipFill>
          <a:blip r:embed="rId2"/>
          <a:stretch>
            <a:fillRect/>
          </a:stretch>
        </p:blipFill>
        <p:spPr>
          <a:xfrm>
            <a:off x="229273" y="0"/>
            <a:ext cx="5744268" cy="6858000"/>
          </a:xfrm>
          <a:prstGeom prst="rect">
            <a:avLst/>
          </a:prstGeom>
        </p:spPr>
      </p:pic>
      <p:pic>
        <p:nvPicPr>
          <p:cNvPr id="6" name="Picture 5">
            <a:extLst>
              <a:ext uri="{FF2B5EF4-FFF2-40B4-BE49-F238E27FC236}">
                <a16:creationId xmlns:a16="http://schemas.microsoft.com/office/drawing/2014/main" id="{B73A8690-EF48-2FF9-C21E-C2A9AEFF30F3}"/>
              </a:ext>
            </a:extLst>
          </p:cNvPr>
          <p:cNvPicPr>
            <a:picLocks noChangeAspect="1"/>
          </p:cNvPicPr>
          <p:nvPr/>
        </p:nvPicPr>
        <p:blipFill>
          <a:blip r:embed="rId3"/>
          <a:stretch>
            <a:fillRect/>
          </a:stretch>
        </p:blipFill>
        <p:spPr>
          <a:xfrm>
            <a:off x="5973541" y="0"/>
            <a:ext cx="6218459" cy="6809822"/>
          </a:xfrm>
          <a:prstGeom prst="rect">
            <a:avLst/>
          </a:prstGeom>
        </p:spPr>
      </p:pic>
    </p:spTree>
    <p:extLst>
      <p:ext uri="{BB962C8B-B14F-4D97-AF65-F5344CB8AC3E}">
        <p14:creationId xmlns:p14="http://schemas.microsoft.com/office/powerpoint/2010/main" val="111622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E0F607-48CA-2105-4BA3-BD3D5E554FCB}"/>
              </a:ext>
            </a:extLst>
          </p:cNvPr>
          <p:cNvSpPr>
            <a:spLocks noGrp="1"/>
          </p:cNvSpPr>
          <p:nvPr>
            <p:ph type="title"/>
          </p:nvPr>
        </p:nvSpPr>
        <p:spPr>
          <a:xfrm>
            <a:off x="613142" y="2170056"/>
            <a:ext cx="4353116" cy="1474666"/>
          </a:xfrm>
        </p:spPr>
        <p:txBody>
          <a:bodyPr anchor="b">
            <a:normAutofit fontScale="90000"/>
          </a:bodyPr>
          <a:lstStyle/>
          <a:p>
            <a:pPr algn="ctr"/>
            <a:r>
              <a:rPr lang="en-GB" sz="2800" b="1">
                <a:ln/>
                <a:solidFill>
                  <a:srgbClr val="595959"/>
                </a:solidFill>
                <a:effectLst>
                  <a:outerShdw blurRad="38100" dist="19050" dir="2700000" algn="tl" rotWithShape="0">
                    <a:schemeClr val="dk1">
                      <a:lumMod val="50000"/>
                      <a:alpha val="40000"/>
                    </a:schemeClr>
                  </a:outerShdw>
                </a:effectLst>
              </a:rPr>
              <a:t>TWSP Threshold Guidance including Early Help Assessment and Support Plan briefing</a:t>
            </a:r>
            <a:br>
              <a:rPr lang="en-GB" sz="2200">
                <a:solidFill>
                  <a:srgbClr val="595959"/>
                </a:solidFill>
              </a:rPr>
            </a:br>
            <a:endParaRPr lang="en-GB" sz="2200">
              <a:solidFill>
                <a:srgbClr val="595959"/>
              </a:solidFill>
            </a:endParaRPr>
          </a:p>
        </p:txBody>
      </p:sp>
      <p:sp>
        <p:nvSpPr>
          <p:cNvPr id="3" name="Content Placeholder 2">
            <a:extLst>
              <a:ext uri="{FF2B5EF4-FFF2-40B4-BE49-F238E27FC236}">
                <a16:creationId xmlns:a16="http://schemas.microsoft.com/office/drawing/2014/main" id="{9735B138-EC28-653E-AB6C-629BD6DBF435}"/>
              </a:ext>
            </a:extLst>
          </p:cNvPr>
          <p:cNvSpPr>
            <a:spLocks noGrp="1"/>
          </p:cNvSpPr>
          <p:nvPr>
            <p:ph idx="1"/>
          </p:nvPr>
        </p:nvSpPr>
        <p:spPr>
          <a:xfrm>
            <a:off x="732884" y="3652195"/>
            <a:ext cx="4353116" cy="3104377"/>
          </a:xfrm>
        </p:spPr>
        <p:txBody>
          <a:bodyPr anchor="t">
            <a:normAutofit/>
          </a:bodyPr>
          <a:lstStyle/>
          <a:p>
            <a:pPr marL="0" indent="0">
              <a:buNone/>
            </a:pPr>
            <a:r>
              <a:rPr lang="en-GB" sz="2000">
                <a:solidFill>
                  <a:srgbClr val="595959"/>
                </a:solidFill>
              </a:rPr>
              <a:t>This training provides an overview of Telford &amp; Wrekin Safeguarding Partnership (TWSP) Threshold Guidance, explaining how to identify levels of need and risk and how to use the Early Help Assessment and Support Plan to coordinate timely, appropriate support for children and families.</a:t>
            </a:r>
          </a:p>
        </p:txBody>
      </p:sp>
      <p:graphicFrame>
        <p:nvGraphicFramePr>
          <p:cNvPr id="6" name="Table 5">
            <a:extLst>
              <a:ext uri="{FF2B5EF4-FFF2-40B4-BE49-F238E27FC236}">
                <a16:creationId xmlns:a16="http://schemas.microsoft.com/office/drawing/2014/main" id="{C8867CF0-F439-4AC4-6DD1-0FC6D4F64AAC}"/>
              </a:ext>
            </a:extLst>
          </p:cNvPr>
          <p:cNvGraphicFramePr>
            <a:graphicFrameLocks noGrp="1"/>
          </p:cNvGraphicFramePr>
          <p:nvPr>
            <p:extLst>
              <p:ext uri="{D42A27DB-BD31-4B8C-83A1-F6EECF244321}">
                <p14:modId xmlns:p14="http://schemas.microsoft.com/office/powerpoint/2010/main" val="1500963449"/>
              </p:ext>
            </p:extLst>
          </p:nvPr>
        </p:nvGraphicFramePr>
        <p:xfrm>
          <a:off x="6781801" y="1108090"/>
          <a:ext cx="4797057" cy="4687393"/>
        </p:xfrm>
        <a:graphic>
          <a:graphicData uri="http://schemas.openxmlformats.org/drawingml/2006/table">
            <a:tbl>
              <a:tblPr firstRow="1" bandRow="1">
                <a:tableStyleId>{FABFCF23-3B69-468F-B69F-88F6DE6A72F2}</a:tableStyleId>
              </a:tblPr>
              <a:tblGrid>
                <a:gridCol w="2883356">
                  <a:extLst>
                    <a:ext uri="{9D8B030D-6E8A-4147-A177-3AD203B41FA5}">
                      <a16:colId xmlns:a16="http://schemas.microsoft.com/office/drawing/2014/main" val="374593819"/>
                    </a:ext>
                  </a:extLst>
                </a:gridCol>
                <a:gridCol w="1913701">
                  <a:extLst>
                    <a:ext uri="{9D8B030D-6E8A-4147-A177-3AD203B41FA5}">
                      <a16:colId xmlns:a16="http://schemas.microsoft.com/office/drawing/2014/main" val="858795405"/>
                    </a:ext>
                  </a:extLst>
                </a:gridCol>
              </a:tblGrid>
              <a:tr h="440476">
                <a:tc>
                  <a:txBody>
                    <a:bodyPr/>
                    <a:lstStyle/>
                    <a:p>
                      <a:r>
                        <a:rPr lang="en-GB" sz="1900"/>
                        <a:t>Date</a:t>
                      </a:r>
                    </a:p>
                  </a:txBody>
                  <a:tcPr marL="99711" marR="99711" marT="49856" marB="49856"/>
                </a:tc>
                <a:tc>
                  <a:txBody>
                    <a:bodyPr/>
                    <a:lstStyle/>
                    <a:p>
                      <a:r>
                        <a:rPr lang="en-GB" sz="1900"/>
                        <a:t>Time </a:t>
                      </a:r>
                    </a:p>
                  </a:txBody>
                  <a:tcPr marL="99711" marR="99711" marT="49856" marB="49856"/>
                </a:tc>
                <a:extLst>
                  <a:ext uri="{0D108BD9-81ED-4DB2-BD59-A6C34878D82A}">
                    <a16:rowId xmlns:a16="http://schemas.microsoft.com/office/drawing/2014/main" val="2840753131"/>
                  </a:ext>
                </a:extLst>
              </a:tr>
              <a:tr h="440476">
                <a:tc gridSpan="2">
                  <a:txBody>
                    <a:bodyPr/>
                    <a:lstStyle/>
                    <a:p>
                      <a:r>
                        <a:rPr lang="en-GB" sz="1900" b="1"/>
                        <a:t>Meeting Point House, Telford </a:t>
                      </a:r>
                    </a:p>
                  </a:txBody>
                  <a:tcPr marL="99711" marR="99711" marT="49856" marB="49856"/>
                </a:tc>
                <a:tc hMerge="1">
                  <a:txBody>
                    <a:bodyPr/>
                    <a:lstStyle/>
                    <a:p>
                      <a:endParaRPr lang="en-GB"/>
                    </a:p>
                  </a:txBody>
                  <a:tcPr/>
                </a:tc>
                <a:extLst>
                  <a:ext uri="{0D108BD9-81ED-4DB2-BD59-A6C34878D82A}">
                    <a16:rowId xmlns:a16="http://schemas.microsoft.com/office/drawing/2014/main" val="2703661566"/>
                  </a:ext>
                </a:extLst>
              </a:tr>
              <a:tr h="440476">
                <a:tc>
                  <a:txBody>
                    <a:bodyPr/>
                    <a:lstStyle/>
                    <a:p>
                      <a:r>
                        <a:rPr lang="en-GB" sz="1900" b="1"/>
                        <a:t>5</a:t>
                      </a:r>
                      <a:r>
                        <a:rPr lang="en-GB" sz="1900" b="1" baseline="30000"/>
                        <a:t>th</a:t>
                      </a:r>
                      <a:r>
                        <a:rPr lang="en-GB" sz="1900" b="1"/>
                        <a:t> February 2026</a:t>
                      </a:r>
                    </a:p>
                  </a:txBody>
                  <a:tcPr marL="99711" marR="99711" marT="49856" marB="49856"/>
                </a:tc>
                <a:tc>
                  <a:txBody>
                    <a:bodyPr/>
                    <a:lstStyle/>
                    <a:p>
                      <a:r>
                        <a:rPr lang="en-GB" sz="1900" b="1"/>
                        <a:t>10:00-13:00</a:t>
                      </a:r>
                    </a:p>
                  </a:txBody>
                  <a:tcPr marL="99711" marR="99711" marT="49856" marB="49856"/>
                </a:tc>
                <a:extLst>
                  <a:ext uri="{0D108BD9-81ED-4DB2-BD59-A6C34878D82A}">
                    <a16:rowId xmlns:a16="http://schemas.microsoft.com/office/drawing/2014/main" val="2484470686"/>
                  </a:ext>
                </a:extLst>
              </a:tr>
              <a:tr h="440476">
                <a:tc>
                  <a:txBody>
                    <a:bodyPr/>
                    <a:lstStyle/>
                    <a:p>
                      <a:r>
                        <a:rPr lang="en-GB" sz="1900" b="1"/>
                        <a:t>11</a:t>
                      </a:r>
                      <a:r>
                        <a:rPr lang="en-GB" sz="1900" b="1" baseline="30000"/>
                        <a:t>th</a:t>
                      </a:r>
                      <a:r>
                        <a:rPr lang="en-GB" sz="1900" b="1"/>
                        <a:t> May 2026 </a:t>
                      </a:r>
                    </a:p>
                  </a:txBody>
                  <a:tcPr marL="99711" marR="99711" marT="49856" marB="49856"/>
                </a:tc>
                <a:tc>
                  <a:txBody>
                    <a:bodyPr/>
                    <a:lstStyle/>
                    <a:p>
                      <a:r>
                        <a:rPr lang="en-GB" sz="1900" b="1"/>
                        <a:t>10:00-13:00</a:t>
                      </a:r>
                    </a:p>
                  </a:txBody>
                  <a:tcPr marL="99711" marR="99711" marT="49856" marB="49856"/>
                </a:tc>
                <a:extLst>
                  <a:ext uri="{0D108BD9-81ED-4DB2-BD59-A6C34878D82A}">
                    <a16:rowId xmlns:a16="http://schemas.microsoft.com/office/drawing/2014/main" val="3927221640"/>
                  </a:ext>
                </a:extLst>
              </a:tr>
              <a:tr h="440476">
                <a:tc>
                  <a:txBody>
                    <a:bodyPr/>
                    <a:lstStyle/>
                    <a:p>
                      <a:r>
                        <a:rPr lang="en-GB" sz="1900" b="1"/>
                        <a:t>18</a:t>
                      </a:r>
                      <a:r>
                        <a:rPr lang="en-GB" sz="1900" b="1" baseline="30000"/>
                        <a:t>th</a:t>
                      </a:r>
                      <a:r>
                        <a:rPr lang="en-GB" sz="1900" b="1"/>
                        <a:t> September 2026</a:t>
                      </a:r>
                    </a:p>
                  </a:txBody>
                  <a:tcPr marL="99711" marR="99711" marT="49856" marB="49856"/>
                </a:tc>
                <a:tc>
                  <a:txBody>
                    <a:bodyPr/>
                    <a:lstStyle/>
                    <a:p>
                      <a:r>
                        <a:rPr lang="en-GB" sz="1900" b="1"/>
                        <a:t>10:00-13:00</a:t>
                      </a:r>
                    </a:p>
                  </a:txBody>
                  <a:tcPr marL="99711" marR="99711" marT="49856" marB="49856"/>
                </a:tc>
                <a:extLst>
                  <a:ext uri="{0D108BD9-81ED-4DB2-BD59-A6C34878D82A}">
                    <a16:rowId xmlns:a16="http://schemas.microsoft.com/office/drawing/2014/main" val="3694621277"/>
                  </a:ext>
                </a:extLst>
              </a:tr>
              <a:tr h="440476">
                <a:tc>
                  <a:txBody>
                    <a:bodyPr/>
                    <a:lstStyle/>
                    <a:p>
                      <a:r>
                        <a:rPr lang="en-GB" sz="1900" b="1"/>
                        <a:t>3</a:t>
                      </a:r>
                      <a:r>
                        <a:rPr lang="en-GB" sz="1900" b="1" baseline="30000"/>
                        <a:t>rd</a:t>
                      </a:r>
                      <a:r>
                        <a:rPr lang="en-GB" sz="1900" b="1"/>
                        <a:t> December 2026 </a:t>
                      </a:r>
                    </a:p>
                  </a:txBody>
                  <a:tcPr marL="99711" marR="99711" marT="49856" marB="49856"/>
                </a:tc>
                <a:tc>
                  <a:txBody>
                    <a:bodyPr/>
                    <a:lstStyle/>
                    <a:p>
                      <a:r>
                        <a:rPr lang="en-GB" sz="1900" b="1"/>
                        <a:t>10:00-13:00</a:t>
                      </a:r>
                    </a:p>
                  </a:txBody>
                  <a:tcPr marL="99711" marR="99711" marT="49856" marB="49856"/>
                </a:tc>
                <a:extLst>
                  <a:ext uri="{0D108BD9-81ED-4DB2-BD59-A6C34878D82A}">
                    <a16:rowId xmlns:a16="http://schemas.microsoft.com/office/drawing/2014/main" val="2164433111"/>
                  </a:ext>
                </a:extLst>
              </a:tr>
              <a:tr h="440476">
                <a:tc gridSpan="2">
                  <a:txBody>
                    <a:bodyPr/>
                    <a:lstStyle/>
                    <a:p>
                      <a:r>
                        <a:rPr lang="en-GB" sz="1900" b="1"/>
                        <a:t>Follow the link to book:</a:t>
                      </a:r>
                    </a:p>
                  </a:txBody>
                  <a:tcPr marL="99711" marR="99711" marT="49856" marB="49856"/>
                </a:tc>
                <a:tc hMerge="1">
                  <a:txBody>
                    <a:bodyPr/>
                    <a:lstStyle/>
                    <a:p>
                      <a:endParaRPr lang="en-GB"/>
                    </a:p>
                  </a:txBody>
                  <a:tcPr/>
                </a:tc>
                <a:extLst>
                  <a:ext uri="{0D108BD9-81ED-4DB2-BD59-A6C34878D82A}">
                    <a16:rowId xmlns:a16="http://schemas.microsoft.com/office/drawing/2014/main" val="2511261094"/>
                  </a:ext>
                </a:extLst>
              </a:tr>
              <a:tr h="1604061">
                <a:tc gridSpan="2">
                  <a:txBody>
                    <a:bodyPr/>
                    <a:lstStyle/>
                    <a:p>
                      <a:r>
                        <a:rPr lang="en-GB" sz="1900">
                          <a:hlinkClick r:id="rId3"/>
                        </a:rPr>
                        <a:t>TWSP Threshold Guidance including Early Help Assessment and Support Plan briefing : TWSP Threshold Guidance including Early Help Assessment and Support Plan briefing</a:t>
                      </a:r>
                      <a:endParaRPr lang="en-GB" sz="1900"/>
                    </a:p>
                  </a:txBody>
                  <a:tcPr marL="99711" marR="99711" marT="49856" marB="49856"/>
                </a:tc>
                <a:tc hMerge="1">
                  <a:txBody>
                    <a:bodyPr/>
                    <a:lstStyle/>
                    <a:p>
                      <a:endParaRPr lang="en-GB"/>
                    </a:p>
                  </a:txBody>
                  <a:tcPr/>
                </a:tc>
                <a:extLst>
                  <a:ext uri="{0D108BD9-81ED-4DB2-BD59-A6C34878D82A}">
                    <a16:rowId xmlns:a16="http://schemas.microsoft.com/office/drawing/2014/main" val="776927029"/>
                  </a:ext>
                </a:extLst>
              </a:tr>
            </a:tbl>
          </a:graphicData>
        </a:graphic>
      </p:graphicFrame>
      <p:pic>
        <p:nvPicPr>
          <p:cNvPr id="8" name="Picture 7" descr="A logo for a safeguarding partnership&#10;&#10;AI-generated content may be incorrect.">
            <a:extLst>
              <a:ext uri="{FF2B5EF4-FFF2-40B4-BE49-F238E27FC236}">
                <a16:creationId xmlns:a16="http://schemas.microsoft.com/office/drawing/2014/main" id="{2002EF1C-ADF5-ED2B-8106-96A336AC9E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7777" y="234221"/>
            <a:ext cx="2263330" cy="1557337"/>
          </a:xfrm>
          <a:prstGeom prst="rect">
            <a:avLst/>
          </a:prstGeom>
        </p:spPr>
      </p:pic>
      <p:pic>
        <p:nvPicPr>
          <p:cNvPr id="5" name="Picture 4" descr="Family drawing on paper">
            <a:extLst>
              <a:ext uri="{FF2B5EF4-FFF2-40B4-BE49-F238E27FC236}">
                <a16:creationId xmlns:a16="http://schemas.microsoft.com/office/drawing/2014/main" id="{96F41D5A-32B9-6CCE-5C82-616A80B7075E}"/>
              </a:ext>
            </a:extLst>
          </p:cNvPr>
          <p:cNvPicPr>
            <a:picLocks noChangeAspect="1"/>
          </p:cNvPicPr>
          <p:nvPr/>
        </p:nvPicPr>
        <p:blipFill>
          <a:blip r:embed="rId5">
            <a:alphaModFix amt="13000"/>
            <a:extLst>
              <a:ext uri="{28A0092B-C50C-407E-A947-70E740481C1C}">
                <a14:useLocalDpi xmlns:a14="http://schemas.microsoft.com/office/drawing/2010/main" val="0"/>
              </a:ext>
            </a:extLst>
          </a:blip>
          <a:stretch>
            <a:fillRect/>
          </a:stretch>
        </p:blipFill>
        <p:spPr>
          <a:xfrm>
            <a:off x="6096000" y="0"/>
            <a:ext cx="6096000" cy="6857999"/>
          </a:xfrm>
          <a:prstGeom prst="rect">
            <a:avLst/>
          </a:prstGeom>
        </p:spPr>
      </p:pic>
    </p:spTree>
    <p:extLst>
      <p:ext uri="{BB962C8B-B14F-4D97-AF65-F5344CB8AC3E}">
        <p14:creationId xmlns:p14="http://schemas.microsoft.com/office/powerpoint/2010/main" val="2034935235"/>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E2841"/>
      </a:dk2>
      <a:lt2>
        <a:srgbClr val="E8E8E8"/>
      </a:lt2>
      <a:accent1>
        <a:srgbClr val="CC0000"/>
      </a:accent1>
      <a:accent2>
        <a:srgbClr val="92D050"/>
      </a:accent2>
      <a:accent3>
        <a:srgbClr val="FFFF00"/>
      </a:accent3>
      <a:accent4>
        <a:srgbClr val="FF0000"/>
      </a:accent4>
      <a:accent5>
        <a:srgbClr val="92D050"/>
      </a:accent5>
      <a:accent6>
        <a:srgbClr val="FFFF00"/>
      </a:accent6>
      <a:hlink>
        <a:srgbClr val="467886"/>
      </a:hlink>
      <a:folHlink>
        <a:srgbClr val="86B3BF"/>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2c2939b1-2ce3-48d9-8f8c-32a9337d84c6">
      <Terms xmlns="http://schemas.microsoft.com/office/infopath/2007/PartnerControls"/>
    </lcf76f155ced4ddcb4097134ff3c332f>
    <_ip_UnifiedCompliancePolicyProperties xmlns="http://schemas.microsoft.com/sharepoint/v3" xsi:nil="true"/>
    <TaxCatchAll xmlns="8c0c9f43-88e0-4dc8-9cdc-7ae63b8aae0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37BBB0B59AF144E9D8A47DF2BFA3598" ma:contentTypeVersion="20" ma:contentTypeDescription="Create a new document." ma:contentTypeScope="" ma:versionID="2b9773622755d4e82d4d59fb52688350">
  <xsd:schema xmlns:xsd="http://www.w3.org/2001/XMLSchema" xmlns:xs="http://www.w3.org/2001/XMLSchema" xmlns:p="http://schemas.microsoft.com/office/2006/metadata/properties" xmlns:ns1="http://schemas.microsoft.com/sharepoint/v3" xmlns:ns2="2c2939b1-2ce3-48d9-8f8c-32a9337d84c6" xmlns:ns3="8c0c9f43-88e0-4dc8-9cdc-7ae63b8aae00" targetNamespace="http://schemas.microsoft.com/office/2006/metadata/properties" ma:root="true" ma:fieldsID="93d89c14a1ec0d9e199e490486d3be36" ns1:_="" ns2:_="" ns3:_="">
    <xsd:import namespace="http://schemas.microsoft.com/sharepoint/v3"/>
    <xsd:import namespace="2c2939b1-2ce3-48d9-8f8c-32a9337d84c6"/>
    <xsd:import namespace="8c0c9f43-88e0-4dc8-9cdc-7ae63b8aae0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1:_ip_UnifiedCompliancePolicyProperties" minOccurs="0"/>
                <xsd:element ref="ns1:_ip_UnifiedCompliancePolicyUIActio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SearchProperties" minOccurs="0"/>
                <xsd:element ref="ns2:MediaServiceObjectDetectorVersions"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2939b1-2ce3-48d9-8f8c-32a9337d84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428078d-4db8-4d5e-8d14-b8ed8ea40179"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0c9f43-88e0-4dc8-9cdc-7ae63b8aae0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3e51df4-52c5-4de0-a050-6c54c8bb9764}" ma:internalName="TaxCatchAll" ma:showField="CatchAllData" ma:web="8c0c9f43-88e0-4dc8-9cdc-7ae63b8aae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BB2696-BB45-4DBF-92A0-CEF93DF5ED3C}">
  <ds:schemaRefs>
    <ds:schemaRef ds:uri="2c2939b1-2ce3-48d9-8f8c-32a9337d84c6"/>
    <ds:schemaRef ds:uri="8c0c9f43-88e0-4dc8-9cdc-7ae63b8aae0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724E8A9-C581-48D2-8C35-5979D834A1C2}">
  <ds:schemaRefs>
    <ds:schemaRef ds:uri="http://schemas.microsoft.com/sharepoint/v3/contenttype/forms"/>
  </ds:schemaRefs>
</ds:datastoreItem>
</file>

<file path=customXml/itemProps3.xml><?xml version="1.0" encoding="utf-8"?>
<ds:datastoreItem xmlns:ds="http://schemas.openxmlformats.org/officeDocument/2006/customXml" ds:itemID="{2C2B1D38-A091-4F8A-8BF9-6FACA10D237E}">
  <ds:schemaRefs>
    <ds:schemaRef ds:uri="2c2939b1-2ce3-48d9-8f8c-32a9337d84c6"/>
    <ds:schemaRef ds:uri="8c0c9f43-88e0-4dc8-9cdc-7ae63b8aae0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TM04033917[[fn=Berlin]]</Template>
  <Application>Microsoft Office PowerPoint</Application>
  <PresentationFormat>Widescreen</PresentationFormat>
  <Slides>63</Slides>
  <Notes>19</Notes>
  <HiddenSlides>0</HiddenSlides>
  <ScaleCrop>false</ScaleCrop>
  <HeadingPairs>
    <vt:vector size="4" baseType="variant">
      <vt:variant>
        <vt:lpstr>Theme</vt:lpstr>
      </vt:variant>
      <vt:variant>
        <vt:i4>2</vt:i4>
      </vt:variant>
      <vt:variant>
        <vt:lpstr>Slide Titles</vt:lpstr>
      </vt:variant>
      <vt:variant>
        <vt:i4>63</vt:i4>
      </vt:variant>
    </vt:vector>
  </HeadingPairs>
  <TitlesOfParts>
    <vt:vector size="65" baseType="lpstr">
      <vt:lpstr>Office Theme</vt:lpstr>
      <vt:lpstr>office theme</vt:lpstr>
      <vt:lpstr>PowerPoint Presentation</vt:lpstr>
      <vt:lpstr>Our Mission </vt:lpstr>
      <vt:lpstr>Menu </vt:lpstr>
      <vt:lpstr>See what's available per month </vt:lpstr>
      <vt:lpstr>Training Brochure </vt:lpstr>
      <vt:lpstr>Back to Basics Training </vt:lpstr>
      <vt:lpstr>PowerPoint Presentation</vt:lpstr>
      <vt:lpstr>PowerPoint Presentation</vt:lpstr>
      <vt:lpstr>TWSP Threshold Guidance including Early Help Assessment and Support Plan briefing </vt:lpstr>
      <vt:lpstr>Managing Allegations LADO</vt:lpstr>
      <vt:lpstr>Raising Awareness of Private Fostering </vt:lpstr>
      <vt:lpstr>Raising Awareness of Exploitation and Vulnerability </vt:lpstr>
      <vt:lpstr>Brook Traffic Light Tool </vt:lpstr>
      <vt:lpstr>TWSP Understanding the role of the SARC </vt:lpstr>
      <vt:lpstr>Raising Critical Consciousness and Strengthening Culturally aware practice with Children and Families</vt:lpstr>
      <vt:lpstr>  Family First Programme </vt:lpstr>
      <vt:lpstr>Kinship Local Offer Training </vt:lpstr>
      <vt:lpstr>Circle of Support  </vt:lpstr>
      <vt:lpstr>  CSPR Lunch and Learn Sessions  </vt:lpstr>
      <vt:lpstr>CSPR PANEL – Lunch &amp; Learn  Having difficult conversations  </vt:lpstr>
      <vt:lpstr>CSPR PANEL – Lunch &amp; Learn  Escalation Pathway   </vt:lpstr>
      <vt:lpstr>CSPR PANEL – Lunch &amp; Learn  Escalation Pathway   </vt:lpstr>
      <vt:lpstr>Continuing Professional Education for Schools  Please follow the link to view Telford Education Services available training brochure </vt:lpstr>
      <vt:lpstr>Strengthening multi-agency leadership in responding to intra-familial child sexual abuse</vt:lpstr>
      <vt:lpstr>PowerPoint Presentation</vt:lpstr>
      <vt:lpstr>Open Access </vt:lpstr>
      <vt:lpstr>Open access learning links </vt:lpstr>
      <vt:lpstr>7 minutes briefings by Telford and Wrekin Safeguarding Partnership  </vt:lpstr>
      <vt:lpstr>7 minutes briefings by Telford and Wrekin Safeguarding Partnership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from CSPRs / Rapid Reviews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from Domestic Homicide Reviews </vt:lpstr>
      <vt:lpstr>Learning from Safeguarding Adult Reviews </vt:lpstr>
      <vt:lpstr>PowerPoint Presentation</vt:lpstr>
      <vt:lpstr>PowerPoint Presentation</vt:lpstr>
      <vt:lpstr>PowerPoint Presentation</vt:lpstr>
      <vt:lpstr>Telford and Wrekin Safeguarding Partnership Toolkits and Best Practice Guidance </vt:lpstr>
      <vt:lpstr>Professional Curiosity Toolkit </vt:lpstr>
      <vt:lpstr>Cultural Competence Guidance</vt:lpstr>
      <vt:lpstr>Best Practice Guidance: Language in Practice </vt:lpstr>
    </vt:vector>
  </TitlesOfParts>
  <Company>Telford and Wrekin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Cook, Fiona</dc:creator>
  <cp:revision>62</cp:revision>
  <dcterms:created xsi:type="dcterms:W3CDTF">2025-12-03T12:37:59Z</dcterms:created>
  <dcterms:modified xsi:type="dcterms:W3CDTF">2026-05-21T13:36:07Z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0x010100837BBB0B59AF144E9D8A47DF2BFA3598</vt:lpwstr>
  </property>
  <property fmtid="{D5CDD505-2E9C-101B-9397-08002B2CF9AE}" pid="3" name="MediaServiceImageTags">
    <vt:lpwstr/>
  </property>
</Properties>
</file>