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Lst>
  <p:sldSz cx="15119350"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B883"/>
    <a:srgbClr val="FF6969"/>
    <a:srgbClr val="FFAB81"/>
    <a:srgbClr val="CFEC74"/>
    <a:srgbClr val="74CE78"/>
    <a:srgbClr val="90E4E8"/>
    <a:srgbClr val="786BDB"/>
    <a:srgbClr val="CB77CD"/>
    <a:srgbClr val="DDDDDD"/>
    <a:srgbClr val="FBBB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1"/>
    <p:restoredTop sz="94691"/>
  </p:normalViewPr>
  <p:slideViewPr>
    <p:cSldViewPr snapToGrid="0" snapToObjects="1">
      <p:cViewPr varScale="1">
        <p:scale>
          <a:sx n="45" d="100"/>
          <a:sy n="45" d="100"/>
        </p:scale>
        <p:origin x="12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5C100A2-77B3-4943-BAC3-2CE51C7A2FB6}"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1776735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5C100A2-77B3-4943-BAC3-2CE51C7A2FB6}"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422364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5C100A2-77B3-4943-BAC3-2CE51C7A2FB6}"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1315864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5C100A2-77B3-4943-BAC3-2CE51C7A2FB6}"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185137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5C100A2-77B3-4943-BAC3-2CE51C7A2FB6}"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1860918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5C100A2-77B3-4943-BAC3-2CE51C7A2FB6}"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171018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5C100A2-77B3-4943-BAC3-2CE51C7A2FB6}" type="datetimeFigureOut">
              <a:rPr lang="en-US" smtClean="0"/>
              <a:t>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1162273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5C100A2-77B3-4943-BAC3-2CE51C7A2FB6}" type="datetimeFigureOut">
              <a:rPr lang="en-US" smtClean="0"/>
              <a:t>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13775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C100A2-77B3-4943-BAC3-2CE51C7A2FB6}" type="datetimeFigureOut">
              <a:rPr lang="en-US" smtClean="0"/>
              <a:t>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2101918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05C100A2-77B3-4943-BAC3-2CE51C7A2FB6}"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2765647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05C100A2-77B3-4943-BAC3-2CE51C7A2FB6}"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3311483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05C100A2-77B3-4943-BAC3-2CE51C7A2FB6}" type="datetimeFigureOut">
              <a:rPr lang="en-US" smtClean="0"/>
              <a:t>1/8/2024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73E27E5-F9E9-CE43-A464-9AC40955A905}" type="slidenum">
              <a:rPr lang="en-US" smtClean="0"/>
              <a:t>‹#›</a:t>
            </a:fld>
            <a:endParaRPr lang="en-US"/>
          </a:p>
        </p:txBody>
      </p:sp>
    </p:spTree>
    <p:extLst>
      <p:ext uri="{BB962C8B-B14F-4D97-AF65-F5344CB8AC3E}">
        <p14:creationId xmlns:p14="http://schemas.microsoft.com/office/powerpoint/2010/main" val="2698509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telfordstars.org/professional-referral/"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7177352-5193-364C-8817-E19A14E27921}"/>
              </a:ext>
            </a:extLst>
          </p:cNvPr>
          <p:cNvSpPr/>
          <p:nvPr/>
        </p:nvSpPr>
        <p:spPr>
          <a:xfrm>
            <a:off x="234786" y="4626430"/>
            <a:ext cx="4721144" cy="2924542"/>
          </a:xfrm>
          <a:prstGeom prst="roundRect">
            <a:avLst>
              <a:gd name="adj" fmla="val 4442"/>
            </a:avLst>
          </a:prstGeom>
          <a:solidFill>
            <a:schemeClr val="bg1"/>
          </a:solidFill>
          <a:ln w="63500">
            <a:solidFill>
              <a:srgbClr val="90E4E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6. Who </a:t>
            </a:r>
            <a:r>
              <a:rPr lang="en-US" sz="1600" b="1" dirty="0">
                <a:solidFill>
                  <a:schemeClr val="tx1"/>
                </a:solidFill>
              </a:rPr>
              <a:t>to contact for help</a:t>
            </a:r>
            <a:r>
              <a:rPr lang="en-US" sz="1600" b="1" dirty="0" smtClean="0">
                <a:solidFill>
                  <a:schemeClr val="tx1"/>
                </a:solidFill>
              </a:rPr>
              <a:t>?</a:t>
            </a:r>
          </a:p>
          <a:p>
            <a:endParaRPr lang="en-US" sz="1600" dirty="0">
              <a:solidFill>
                <a:schemeClr val="tx1"/>
              </a:solidFill>
            </a:endParaRPr>
          </a:p>
          <a:p>
            <a:r>
              <a:rPr lang="en-US" sz="1600" dirty="0" smtClean="0">
                <a:solidFill>
                  <a:schemeClr val="tx1"/>
                </a:solidFill>
              </a:rPr>
              <a:t>Telford </a:t>
            </a:r>
            <a:r>
              <a:rPr lang="en-US" sz="1600" dirty="0" err="1" smtClean="0">
                <a:solidFill>
                  <a:schemeClr val="tx1"/>
                </a:solidFill>
              </a:rPr>
              <a:t>STaRS</a:t>
            </a:r>
            <a:r>
              <a:rPr lang="en-US" sz="1600" dirty="0" smtClean="0">
                <a:solidFill>
                  <a:schemeClr val="tx1"/>
                </a:solidFill>
              </a:rPr>
              <a:t> – supporting those affected by drugs and alcohol in Telford and Wrekin</a:t>
            </a:r>
            <a:endParaRPr lang="en-US" sz="1600" dirty="0">
              <a:solidFill>
                <a:schemeClr val="tx1"/>
              </a:solidFill>
            </a:endParaRPr>
          </a:p>
          <a:p>
            <a:pPr algn="ctr"/>
            <a:endParaRPr lang="en-US" dirty="0">
              <a:solidFill>
                <a:schemeClr val="tx1"/>
              </a:solidFill>
            </a:endParaRPr>
          </a:p>
          <a:p>
            <a:pPr algn="ctr"/>
            <a:endParaRPr lang="en-US" dirty="0" smtClean="0"/>
          </a:p>
          <a:p>
            <a:pPr algn="ctr"/>
            <a:endParaRPr lang="en-GB" dirty="0" smtClean="0">
              <a:hlinkClick r:id="rId2"/>
            </a:endParaRPr>
          </a:p>
          <a:p>
            <a:pPr algn="ctr"/>
            <a:endParaRPr lang="en-GB" dirty="0">
              <a:hlinkClick r:id="rId2"/>
            </a:endParaRPr>
          </a:p>
          <a:p>
            <a:pPr algn="ctr"/>
            <a:endParaRPr lang="en-GB" dirty="0" smtClean="0">
              <a:hlinkClick r:id="rId2"/>
            </a:endParaRPr>
          </a:p>
          <a:p>
            <a:pPr algn="ctr"/>
            <a:r>
              <a:rPr lang="en-GB" dirty="0" smtClean="0">
                <a:hlinkClick r:id="rId2"/>
              </a:rPr>
              <a:t>Professional </a:t>
            </a:r>
            <a:r>
              <a:rPr lang="en-GB" dirty="0">
                <a:hlinkClick r:id="rId2"/>
              </a:rPr>
              <a:t>referral - Telford Stars</a:t>
            </a:r>
            <a:endParaRPr lang="en-US" dirty="0"/>
          </a:p>
        </p:txBody>
      </p:sp>
      <p:sp>
        <p:nvSpPr>
          <p:cNvPr id="36" name="Rounded Rectangle 35">
            <a:extLst>
              <a:ext uri="{FF2B5EF4-FFF2-40B4-BE49-F238E27FC236}">
                <a16:creationId xmlns:a16="http://schemas.microsoft.com/office/drawing/2014/main" id="{6ECB551B-6C00-EC44-87DE-ECEE39377E75}"/>
              </a:ext>
            </a:extLst>
          </p:cNvPr>
          <p:cNvSpPr/>
          <p:nvPr/>
        </p:nvSpPr>
        <p:spPr>
          <a:xfrm>
            <a:off x="9740668" y="3863864"/>
            <a:ext cx="5130959" cy="2603956"/>
          </a:xfrm>
          <a:prstGeom prst="roundRect">
            <a:avLst>
              <a:gd name="adj" fmla="val 4442"/>
            </a:avLst>
          </a:prstGeom>
          <a:solidFill>
            <a:schemeClr val="bg1"/>
          </a:solidFill>
          <a:ln w="63500">
            <a:solidFill>
              <a:srgbClr val="74CE7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8ACE1DD9-79DA-B240-8D64-3489F6ED1A84}"/>
              </a:ext>
            </a:extLst>
          </p:cNvPr>
          <p:cNvSpPr/>
          <p:nvPr/>
        </p:nvSpPr>
        <p:spPr>
          <a:xfrm>
            <a:off x="5494569" y="6769473"/>
            <a:ext cx="9337698" cy="3787914"/>
          </a:xfrm>
          <a:prstGeom prst="roundRect">
            <a:avLst>
              <a:gd name="adj" fmla="val 4442"/>
            </a:avLst>
          </a:prstGeom>
          <a:solidFill>
            <a:schemeClr val="bg1"/>
          </a:solidFill>
          <a:ln w="63500">
            <a:solidFill>
              <a:srgbClr val="CFEC7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website.</a:t>
            </a:r>
            <a:endParaRPr lang="en-US" dirty="0"/>
          </a:p>
        </p:txBody>
      </p:sp>
      <p:sp>
        <p:nvSpPr>
          <p:cNvPr id="38" name="Rounded Rectangle 37">
            <a:extLst>
              <a:ext uri="{FF2B5EF4-FFF2-40B4-BE49-F238E27FC236}">
                <a16:creationId xmlns:a16="http://schemas.microsoft.com/office/drawing/2014/main" id="{42D950A7-32B1-2147-B747-E8FA968E50E2}"/>
              </a:ext>
            </a:extLst>
          </p:cNvPr>
          <p:cNvSpPr/>
          <p:nvPr/>
        </p:nvSpPr>
        <p:spPr>
          <a:xfrm>
            <a:off x="367148" y="7694762"/>
            <a:ext cx="4708290" cy="2710767"/>
          </a:xfrm>
          <a:prstGeom prst="roundRect">
            <a:avLst>
              <a:gd name="adj" fmla="val 4442"/>
            </a:avLst>
          </a:prstGeom>
          <a:solidFill>
            <a:schemeClr val="bg1"/>
          </a:solidFill>
          <a:ln w="63500">
            <a:solidFill>
              <a:srgbClr val="E9B88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ed Rectangle 38">
            <a:extLst>
              <a:ext uri="{FF2B5EF4-FFF2-40B4-BE49-F238E27FC236}">
                <a16:creationId xmlns:a16="http://schemas.microsoft.com/office/drawing/2014/main" id="{1A85DF91-ECB6-234A-8930-9318D6A05FD5}"/>
              </a:ext>
            </a:extLst>
          </p:cNvPr>
          <p:cNvSpPr/>
          <p:nvPr/>
        </p:nvSpPr>
        <p:spPr>
          <a:xfrm>
            <a:off x="305842" y="1475019"/>
            <a:ext cx="4650088" cy="2835825"/>
          </a:xfrm>
          <a:prstGeom prst="roundRect">
            <a:avLst>
              <a:gd name="adj" fmla="val 4442"/>
            </a:avLst>
          </a:prstGeom>
          <a:solidFill>
            <a:schemeClr val="bg1"/>
          </a:solidFill>
          <a:ln w="63500">
            <a:solidFill>
              <a:srgbClr val="CB77C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ed Rectangle 39">
            <a:extLst>
              <a:ext uri="{FF2B5EF4-FFF2-40B4-BE49-F238E27FC236}">
                <a16:creationId xmlns:a16="http://schemas.microsoft.com/office/drawing/2014/main" id="{64736013-0354-EF40-B5DA-C923D3CA9B61}"/>
              </a:ext>
            </a:extLst>
          </p:cNvPr>
          <p:cNvSpPr/>
          <p:nvPr/>
        </p:nvSpPr>
        <p:spPr>
          <a:xfrm>
            <a:off x="5199101" y="1545761"/>
            <a:ext cx="9574569" cy="1749530"/>
          </a:xfrm>
          <a:prstGeom prst="roundRect">
            <a:avLst>
              <a:gd name="adj" fmla="val 4442"/>
            </a:avLst>
          </a:prstGeom>
          <a:solidFill>
            <a:schemeClr val="bg1"/>
          </a:solidFill>
          <a:ln w="63500">
            <a:solidFill>
              <a:srgbClr val="786BD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2A35B9BF-CF0E-9C4D-B48E-B76AFD363614}"/>
              </a:ext>
            </a:extLst>
          </p:cNvPr>
          <p:cNvPicPr>
            <a:picLocks noChangeAspect="1"/>
          </p:cNvPicPr>
          <p:nvPr/>
        </p:nvPicPr>
        <p:blipFill>
          <a:blip r:embed="rId3"/>
          <a:stretch>
            <a:fillRect/>
          </a:stretch>
        </p:blipFill>
        <p:spPr>
          <a:xfrm>
            <a:off x="7305878" y="6811455"/>
            <a:ext cx="431800" cy="520700"/>
          </a:xfrm>
          <a:prstGeom prst="rect">
            <a:avLst/>
          </a:prstGeom>
        </p:spPr>
      </p:pic>
      <p:sp>
        <p:nvSpPr>
          <p:cNvPr id="41" name="TextBox 40">
            <a:extLst>
              <a:ext uri="{FF2B5EF4-FFF2-40B4-BE49-F238E27FC236}">
                <a16:creationId xmlns:a16="http://schemas.microsoft.com/office/drawing/2014/main" id="{56F857E4-7346-B940-8725-421198E43BBE}"/>
              </a:ext>
            </a:extLst>
          </p:cNvPr>
          <p:cNvSpPr txBox="1"/>
          <p:nvPr/>
        </p:nvSpPr>
        <p:spPr>
          <a:xfrm>
            <a:off x="407509" y="1687256"/>
            <a:ext cx="4689925" cy="2308324"/>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1</a:t>
            </a:r>
            <a:r>
              <a:rPr lang="en-GB" sz="1600" b="1" dirty="0" smtClean="0">
                <a:latin typeface="Arial" panose="020B0604020202020204" pitchFamily="34" charset="0"/>
                <a:cs typeface="Arial" panose="020B0604020202020204" pitchFamily="34" charset="0"/>
              </a:rPr>
              <a:t>. A</a:t>
            </a:r>
            <a:r>
              <a:rPr lang="en-GB" sz="1600" b="1" dirty="0" smtClean="0"/>
              <a:t>lcohol - </a:t>
            </a:r>
            <a:r>
              <a:rPr lang="en-GB" sz="1600" dirty="0" smtClean="0"/>
              <a:t>There </a:t>
            </a:r>
            <a:r>
              <a:rPr lang="en-GB" sz="1600" dirty="0"/>
              <a:t>is no </a:t>
            </a:r>
            <a:r>
              <a:rPr lang="en-GB" sz="1600" dirty="0" smtClean="0"/>
              <a:t>known safe </a:t>
            </a:r>
            <a:r>
              <a:rPr lang="en-GB" sz="1600" dirty="0"/>
              <a:t>alcohol consumption level in pregnancy, so a conversation </a:t>
            </a:r>
            <a:r>
              <a:rPr lang="en-GB" sz="1600" dirty="0" smtClean="0"/>
              <a:t>with a woman </a:t>
            </a:r>
            <a:r>
              <a:rPr lang="en-GB" sz="1600" dirty="0"/>
              <a:t>who is worried that she has drunk alcohol in early pregnancy can be challenging. </a:t>
            </a:r>
            <a:r>
              <a:rPr lang="en-GB" sz="1600" dirty="0" smtClean="0"/>
              <a:t>Heavy/binge drinking in </a:t>
            </a:r>
            <a:r>
              <a:rPr lang="en-GB" sz="1600" dirty="0"/>
              <a:t>pregnancy is associated with an increased risk of prematurity and low birth </a:t>
            </a:r>
            <a:r>
              <a:rPr lang="en-GB" sz="1600" dirty="0" smtClean="0"/>
              <a:t>weight </a:t>
            </a:r>
            <a:r>
              <a:rPr lang="en-GB" sz="1600" dirty="0"/>
              <a:t>and a range of physical, behavioural, and learning problems, collectively known as </a:t>
            </a:r>
            <a:r>
              <a:rPr lang="en-GB" sz="1600" dirty="0" err="1" smtClean="0"/>
              <a:t>fetal</a:t>
            </a:r>
            <a:r>
              <a:rPr lang="en-GB" sz="1600" dirty="0" smtClean="0"/>
              <a:t> </a:t>
            </a:r>
            <a:r>
              <a:rPr lang="en-GB" sz="1600" dirty="0"/>
              <a:t>alcohol spectrum </a:t>
            </a:r>
            <a:r>
              <a:rPr lang="en-GB" sz="1600" dirty="0" smtClean="0"/>
              <a:t>disorders</a:t>
            </a:r>
            <a:endParaRPr lang="en-GB" sz="1600" b="1" dirty="0">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35D5080D-642F-C048-9653-850984CA86A5}"/>
              </a:ext>
            </a:extLst>
          </p:cNvPr>
          <p:cNvSpPr txBox="1"/>
          <p:nvPr/>
        </p:nvSpPr>
        <p:spPr>
          <a:xfrm>
            <a:off x="5199102" y="7516460"/>
            <a:ext cx="472114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a:t>
            </a:r>
            <a:endParaRPr lang="en-GB" sz="1600" b="1" dirty="0">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6E6DBA09-B014-2B4B-8184-40A7D9330D07}"/>
              </a:ext>
            </a:extLst>
          </p:cNvPr>
          <p:cNvSpPr txBox="1"/>
          <p:nvPr/>
        </p:nvSpPr>
        <p:spPr>
          <a:xfrm>
            <a:off x="481463" y="7920032"/>
            <a:ext cx="4655807" cy="3046988"/>
          </a:xfrm>
          <a:prstGeom prst="rect">
            <a:avLst/>
          </a:prstGeom>
          <a:noFill/>
          <a:ln>
            <a:noFill/>
          </a:ln>
        </p:spPr>
        <p:txBody>
          <a:bodyPr wrap="square" rtlCol="0">
            <a:spAutoFit/>
          </a:bodyPr>
          <a:lstStyle/>
          <a:p>
            <a:r>
              <a:rPr lang="en-GB" sz="1600" b="1" dirty="0">
                <a:latin typeface="Arial" panose="020B0604020202020204" pitchFamily="34" charset="0"/>
                <a:cs typeface="Arial" panose="020B0604020202020204" pitchFamily="34" charset="0"/>
              </a:rPr>
              <a:t>5</a:t>
            </a:r>
            <a:r>
              <a:rPr lang="en-GB" sz="1600" b="1" dirty="0" smtClean="0">
                <a:latin typeface="Arial" panose="020B0604020202020204" pitchFamily="34" charset="0"/>
                <a:cs typeface="Arial" panose="020B0604020202020204" pitchFamily="34" charset="0"/>
              </a:rPr>
              <a:t>.</a:t>
            </a:r>
            <a:r>
              <a:rPr lang="en-GB" sz="1600" dirty="0" smtClean="0"/>
              <a:t> </a:t>
            </a:r>
            <a:r>
              <a:rPr lang="en-GB" sz="1600" b="1" dirty="0"/>
              <a:t>Managing substance use in pregnancy </a:t>
            </a:r>
          </a:p>
          <a:p>
            <a:endParaRPr lang="en-GB" sz="1600" dirty="0"/>
          </a:p>
          <a:p>
            <a:r>
              <a:rPr lang="en-GB" sz="1600" dirty="0" smtClean="0"/>
              <a:t>It is important to develop </a:t>
            </a:r>
            <a:r>
              <a:rPr lang="en-GB" sz="1600" dirty="0"/>
              <a:t>and agree a management plan in collaboration with </a:t>
            </a:r>
            <a:r>
              <a:rPr lang="en-GB" sz="1600" dirty="0" smtClean="0"/>
              <a:t>mum. It is useful to base this on a </a:t>
            </a:r>
            <a:r>
              <a:rPr lang="en-GB" sz="1600" dirty="0"/>
              <a:t>risk-benefit discussion </a:t>
            </a:r>
            <a:r>
              <a:rPr lang="en-GB" sz="1600" dirty="0" smtClean="0"/>
              <a:t>alongside any relevant evidence. </a:t>
            </a:r>
            <a:r>
              <a:rPr lang="en-GB" sz="1600" dirty="0"/>
              <a:t>The plan </a:t>
            </a:r>
            <a:r>
              <a:rPr lang="en-GB" sz="1600" dirty="0" smtClean="0"/>
              <a:t>should be different depending on the type </a:t>
            </a:r>
            <a:r>
              <a:rPr lang="en-GB" sz="1600" dirty="0"/>
              <a:t>and </a:t>
            </a:r>
            <a:r>
              <a:rPr lang="en-GB" sz="1600" dirty="0" smtClean="0"/>
              <a:t>frequency of the substances being used and contain information on support services within Telford and Wrekin.</a:t>
            </a:r>
            <a:r>
              <a:rPr lang="en-GB" sz="1600" b="1" dirty="0" smtClean="0">
                <a:latin typeface="Arial" panose="020B0604020202020204" pitchFamily="34" charset="0"/>
                <a:cs typeface="Arial" panose="020B0604020202020204" pitchFamily="34" charset="0"/>
              </a:rPr>
              <a:t> </a:t>
            </a:r>
          </a:p>
          <a:p>
            <a:endParaRPr lang="en-GB" sz="1600" b="1" dirty="0">
              <a:latin typeface="Arial" panose="020B0604020202020204" pitchFamily="34" charset="0"/>
              <a:cs typeface="Arial" panose="020B0604020202020204" pitchFamily="34" charset="0"/>
            </a:endParaRPr>
          </a:p>
          <a:p>
            <a:endParaRPr lang="en-GB" sz="1600" b="1" dirty="0">
              <a:latin typeface="Arial" panose="020B0604020202020204" pitchFamily="34" charset="0"/>
              <a:cs typeface="Arial" panose="020B0604020202020204" pitchFamily="34" charset="0"/>
            </a:endParaRPr>
          </a:p>
          <a:p>
            <a:r>
              <a:rPr lang="en-GB" sz="1600" b="1" dirty="0" smtClean="0">
                <a:latin typeface="Arial" panose="020B0604020202020204" pitchFamily="34" charset="0"/>
                <a:cs typeface="Arial" panose="020B0604020202020204" pitchFamily="34" charset="0"/>
              </a:rPr>
              <a:t> </a:t>
            </a:r>
            <a:endParaRPr lang="en-GB" sz="1600" b="1" dirty="0">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650E5B87-2D2B-9042-899A-E439688525B5}"/>
              </a:ext>
            </a:extLst>
          </p:cNvPr>
          <p:cNvSpPr txBox="1"/>
          <p:nvPr/>
        </p:nvSpPr>
        <p:spPr>
          <a:xfrm>
            <a:off x="9807217" y="3913274"/>
            <a:ext cx="4924670" cy="2554545"/>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3</a:t>
            </a:r>
            <a:r>
              <a:rPr lang="en-GB" sz="1600" b="1" dirty="0" smtClean="0">
                <a:latin typeface="Arial" panose="020B0604020202020204" pitchFamily="34" charset="0"/>
                <a:cs typeface="Arial" panose="020B0604020202020204" pitchFamily="34" charset="0"/>
              </a:rPr>
              <a:t>. </a:t>
            </a:r>
            <a:r>
              <a:rPr lang="en-GB" sz="1600" b="1" dirty="0"/>
              <a:t>Cannabis </a:t>
            </a:r>
            <a:r>
              <a:rPr lang="en-GB" sz="1600" b="1" dirty="0" smtClean="0"/>
              <a:t>- </a:t>
            </a:r>
            <a:r>
              <a:rPr lang="en-GB" sz="1600" dirty="0" smtClean="0"/>
              <a:t>The main </a:t>
            </a:r>
            <a:r>
              <a:rPr lang="en-GB" sz="1600" dirty="0"/>
              <a:t>psychoactive component of </a:t>
            </a:r>
            <a:r>
              <a:rPr lang="en-GB" sz="1600" dirty="0" smtClean="0"/>
              <a:t>cannabis can easily cross </a:t>
            </a:r>
            <a:r>
              <a:rPr lang="en-GB" sz="1600" dirty="0"/>
              <a:t>the </a:t>
            </a:r>
            <a:r>
              <a:rPr lang="en-GB" sz="1600" dirty="0" smtClean="0"/>
              <a:t>placenta and the </a:t>
            </a:r>
            <a:r>
              <a:rPr lang="en-GB" sz="1600" dirty="0"/>
              <a:t>safety of cannabis use during pregnancy is unknown. </a:t>
            </a:r>
            <a:r>
              <a:rPr lang="en-GB" sz="1600" dirty="0" smtClean="0"/>
              <a:t>Due to this uncertainty it is important to encourage mums to avoid using cannabis altogether. You should try and establish how </a:t>
            </a:r>
            <a:r>
              <a:rPr lang="en-GB" sz="1600" dirty="0"/>
              <a:t>much cannabis is being used and consider </a:t>
            </a:r>
            <a:r>
              <a:rPr lang="en-GB" sz="1600" dirty="0" smtClean="0"/>
              <a:t>options to encourage less use. For cases of heavy usage a </a:t>
            </a:r>
            <a:r>
              <a:rPr lang="en-GB" sz="1600" dirty="0"/>
              <a:t>referral to specialist drug and alcohol services where more intensive psychosocial interventions may be </a:t>
            </a:r>
            <a:r>
              <a:rPr lang="en-GB" sz="1600" dirty="0" smtClean="0"/>
              <a:t>offered should be considered.</a:t>
            </a:r>
            <a:endParaRPr lang="en-GB" sz="1600" dirty="0">
              <a:solidFill>
                <a:srgbClr val="FF0000"/>
              </a:solidFill>
            </a:endParaRPr>
          </a:p>
        </p:txBody>
      </p:sp>
      <p:pic>
        <p:nvPicPr>
          <p:cNvPr id="8" name="Picture 7">
            <a:extLst>
              <a:ext uri="{FF2B5EF4-FFF2-40B4-BE49-F238E27FC236}">
                <a16:creationId xmlns:a16="http://schemas.microsoft.com/office/drawing/2014/main" id="{C72BD96F-7FD7-774B-8DEF-6DDC64E98A70}"/>
              </a:ext>
            </a:extLst>
          </p:cNvPr>
          <p:cNvPicPr>
            <a:picLocks noChangeAspect="1"/>
          </p:cNvPicPr>
          <p:nvPr/>
        </p:nvPicPr>
        <p:blipFill>
          <a:blip r:embed="rId4"/>
          <a:stretch>
            <a:fillRect/>
          </a:stretch>
        </p:blipFill>
        <p:spPr>
          <a:xfrm>
            <a:off x="11496516" y="93688"/>
            <a:ext cx="2944103" cy="1294389"/>
          </a:xfrm>
          <a:prstGeom prst="rect">
            <a:avLst/>
          </a:prstGeom>
        </p:spPr>
      </p:pic>
      <p:sp>
        <p:nvSpPr>
          <p:cNvPr id="23" name="Rounded Rectangle 22">
            <a:extLst>
              <a:ext uri="{FF2B5EF4-FFF2-40B4-BE49-F238E27FC236}">
                <a16:creationId xmlns:a16="http://schemas.microsoft.com/office/drawing/2014/main" id="{B7177352-5193-364C-8817-E19A14E27921}"/>
              </a:ext>
            </a:extLst>
          </p:cNvPr>
          <p:cNvSpPr/>
          <p:nvPr/>
        </p:nvSpPr>
        <p:spPr>
          <a:xfrm>
            <a:off x="4071668" y="168960"/>
            <a:ext cx="7021902" cy="1080789"/>
          </a:xfrm>
          <a:prstGeom prst="roundRect">
            <a:avLst>
              <a:gd name="adj" fmla="val 4442"/>
            </a:avLst>
          </a:prstGeom>
          <a:solidFill>
            <a:schemeClr val="bg1"/>
          </a:solidFill>
          <a:ln w="63500">
            <a:solidFill>
              <a:schemeClr val="accent4">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E6A2FF2E-8536-B344-802F-A1F7C3B73486}"/>
              </a:ext>
            </a:extLst>
          </p:cNvPr>
          <p:cNvSpPr txBox="1"/>
          <p:nvPr/>
        </p:nvSpPr>
        <p:spPr>
          <a:xfrm>
            <a:off x="3945910" y="416867"/>
            <a:ext cx="7227527" cy="553998"/>
          </a:xfrm>
          <a:prstGeom prst="rect">
            <a:avLst/>
          </a:prstGeom>
          <a:noFill/>
        </p:spPr>
        <p:txBody>
          <a:bodyPr wrap="square" rtlCol="0">
            <a:spAutoFit/>
          </a:bodyPr>
          <a:lstStyle/>
          <a:p>
            <a:pPr algn="ctr"/>
            <a:r>
              <a:rPr lang="en-GB" sz="3000" dirty="0" smtClean="0">
                <a:latin typeface="Arial" panose="020B0604020202020204" pitchFamily="34" charset="0"/>
                <a:cs typeface="Arial" panose="020B0604020202020204" pitchFamily="34" charset="0"/>
              </a:rPr>
              <a:t>Substance </a:t>
            </a:r>
            <a:r>
              <a:rPr lang="en-GB" sz="3000" dirty="0" smtClean="0">
                <a:latin typeface="Arial" panose="020B0604020202020204" pitchFamily="34" charset="0"/>
                <a:cs typeface="Arial" panose="020B0604020202020204" pitchFamily="34" charset="0"/>
              </a:rPr>
              <a:t>use </a:t>
            </a:r>
            <a:r>
              <a:rPr lang="en-GB" sz="3000" dirty="0" smtClean="0">
                <a:latin typeface="Arial" panose="020B0604020202020204" pitchFamily="34" charset="0"/>
                <a:cs typeface="Arial" panose="020B0604020202020204" pitchFamily="34" charset="0"/>
              </a:rPr>
              <a:t>in Pregnancy</a:t>
            </a:r>
            <a:endParaRPr lang="en-GB" sz="30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56F857E4-7346-B940-8725-421198E43BBE}"/>
              </a:ext>
            </a:extLst>
          </p:cNvPr>
          <p:cNvSpPr txBox="1"/>
          <p:nvPr/>
        </p:nvSpPr>
        <p:spPr>
          <a:xfrm>
            <a:off x="5291957" y="1698466"/>
            <a:ext cx="9521139" cy="1815882"/>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2</a:t>
            </a:r>
            <a:r>
              <a:rPr lang="en-GB" sz="1600" b="1" dirty="0" smtClean="0">
                <a:latin typeface="Arial" panose="020B0604020202020204" pitchFamily="34" charset="0"/>
                <a:cs typeface="Arial" panose="020B0604020202020204" pitchFamily="34" charset="0"/>
              </a:rPr>
              <a:t>. </a:t>
            </a:r>
            <a:r>
              <a:rPr lang="en-GB" sz="1600" b="1" dirty="0" smtClean="0"/>
              <a:t>Tobacco </a:t>
            </a:r>
            <a:r>
              <a:rPr lang="en-GB" sz="1600" dirty="0" smtClean="0"/>
              <a:t>- Smoking during pregnancy is associated with a range of adverse </a:t>
            </a:r>
            <a:r>
              <a:rPr lang="en-GB" sz="1600" dirty="0" smtClean="0"/>
              <a:t>outcomes for unborn children, </a:t>
            </a:r>
            <a:r>
              <a:rPr lang="en-GB" sz="1600" dirty="0" smtClean="0"/>
              <a:t>including reduced </a:t>
            </a:r>
            <a:r>
              <a:rPr lang="en-GB" sz="1600" dirty="0" err="1" smtClean="0"/>
              <a:t>fetal</a:t>
            </a:r>
            <a:r>
              <a:rPr lang="en-GB" sz="1600" dirty="0" smtClean="0"/>
              <a:t> growth. It is also associated with an increased risk of miscarriage, prematurity, placental abruption, and sadly stillbirth. It is important to ensure an offer of a referral is made to all mums currently smoking or who have stopped in the previous couple of weeks to specialist smoking cessation services. Also, consider alternatives that are likely to be safer than cigarettes, such as nicotine replacement therapy, in conversations with mum so that she can make an informed decision.</a:t>
            </a:r>
          </a:p>
          <a:p>
            <a:endParaRPr lang="en-GB" sz="1600" b="1"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E6A2FF2E-8536-B344-802F-A1F7C3B73486}"/>
              </a:ext>
            </a:extLst>
          </p:cNvPr>
          <p:cNvSpPr txBox="1"/>
          <p:nvPr/>
        </p:nvSpPr>
        <p:spPr>
          <a:xfrm>
            <a:off x="5665836" y="6885495"/>
            <a:ext cx="9062224" cy="3785652"/>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4</a:t>
            </a:r>
            <a:r>
              <a:rPr lang="en-GB" sz="1600" b="1" dirty="0" smtClean="0">
                <a:latin typeface="Arial" panose="020B0604020202020204" pitchFamily="34" charset="0"/>
                <a:cs typeface="Arial" panose="020B0604020202020204" pitchFamily="34" charset="0"/>
              </a:rPr>
              <a:t>. Useful conversation starters</a:t>
            </a:r>
          </a:p>
          <a:p>
            <a:endParaRPr lang="en-GB"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t>Ask permission—“Is it OK if I ask you some questions about substance use that can affect pregnancy?” </a:t>
            </a:r>
            <a:endParaRPr lang="en-GB" sz="1600" dirty="0" smtClean="0"/>
          </a:p>
          <a:p>
            <a:r>
              <a:rPr lang="en-GB" sz="1600" dirty="0" smtClean="0"/>
              <a:t>• </a:t>
            </a:r>
            <a:r>
              <a:rPr lang="en-GB" sz="1600" dirty="0"/>
              <a:t>Use third person—“Health professionals are encouraged to ask all women in pregnancy about substance use. Is it OK if we explore this</a:t>
            </a:r>
            <a:r>
              <a:rPr lang="en-GB" sz="1600" dirty="0" smtClean="0"/>
              <a:t>?”</a:t>
            </a:r>
          </a:p>
          <a:p>
            <a:r>
              <a:rPr lang="en-GB" sz="1600" dirty="0" smtClean="0"/>
              <a:t>• </a:t>
            </a:r>
            <a:r>
              <a:rPr lang="en-GB" sz="1600" dirty="0"/>
              <a:t>Assess types and amounts of substances—“What are you taking? How do you use it and how often? Are you using anything else? How much are you spending?” </a:t>
            </a:r>
            <a:endParaRPr lang="en-GB" sz="1600" dirty="0" smtClean="0"/>
          </a:p>
          <a:p>
            <a:r>
              <a:rPr lang="en-GB" sz="1600" dirty="0" smtClean="0"/>
              <a:t>• </a:t>
            </a:r>
            <a:r>
              <a:rPr lang="en-GB" sz="1600" dirty="0"/>
              <a:t>“Is your partner or anybody else in the family also using substances</a:t>
            </a:r>
            <a:r>
              <a:rPr lang="en-GB" sz="1600" dirty="0" smtClean="0"/>
              <a:t>?”</a:t>
            </a:r>
          </a:p>
          <a:p>
            <a:r>
              <a:rPr lang="en-GB" sz="1600" dirty="0" smtClean="0"/>
              <a:t>• </a:t>
            </a:r>
            <a:r>
              <a:rPr lang="en-GB" sz="1600" dirty="0"/>
              <a:t>“What is your understanding of the impact of the substance use on you and your baby during pregnancy?” </a:t>
            </a:r>
            <a:endParaRPr lang="en-GB" sz="1600" dirty="0" smtClean="0"/>
          </a:p>
          <a:p>
            <a:r>
              <a:rPr lang="en-GB" sz="1600" dirty="0" smtClean="0"/>
              <a:t>• </a:t>
            </a:r>
            <a:r>
              <a:rPr lang="en-GB" sz="1600" dirty="0"/>
              <a:t>“Are you booked with maternity services and receiving antenatal care?” </a:t>
            </a:r>
            <a:endParaRPr lang="en-GB" sz="1600" dirty="0" smtClean="0"/>
          </a:p>
          <a:p>
            <a:r>
              <a:rPr lang="en-GB" sz="1600" dirty="0" smtClean="0"/>
              <a:t>• </a:t>
            </a:r>
            <a:r>
              <a:rPr lang="en-GB" sz="1600" dirty="0"/>
              <a:t>“Have you been referred to any other services such as a specialist addictions service? What are those services currently providing</a:t>
            </a:r>
            <a:r>
              <a:rPr lang="en-GB" sz="1600" dirty="0" smtClean="0"/>
              <a:t>?”</a:t>
            </a:r>
          </a:p>
          <a:p>
            <a:r>
              <a:rPr lang="en-GB" sz="1600" dirty="0" smtClean="0"/>
              <a:t>• </a:t>
            </a:r>
            <a:r>
              <a:rPr lang="en-GB" sz="1600" dirty="0"/>
              <a:t>“Who is supporting you during pregnancy and after birth</a:t>
            </a:r>
            <a:r>
              <a:rPr lang="en-GB" sz="1600" dirty="0" smtClean="0"/>
              <a:t>?”          • </a:t>
            </a:r>
            <a:r>
              <a:rPr lang="en-GB" sz="1600" dirty="0"/>
              <a:t>“Would you like to breastfeed?” </a:t>
            </a:r>
            <a:endParaRPr lang="en-GB" sz="1600" b="1" dirty="0">
              <a:latin typeface="Arial" panose="020B0604020202020204" pitchFamily="34" charset="0"/>
              <a:cs typeface="Arial" panose="020B0604020202020204" pitchFamily="34" charset="0"/>
            </a:endParaRPr>
          </a:p>
          <a:p>
            <a:r>
              <a:rPr lang="en-GB" sz="1600" b="1" dirty="0" smtClean="0">
                <a:latin typeface="Arial" panose="020B0604020202020204" pitchFamily="34" charset="0"/>
                <a:cs typeface="Arial" panose="020B0604020202020204" pitchFamily="34" charset="0"/>
              </a:rPr>
              <a:t> </a:t>
            </a:r>
            <a:endParaRPr lang="en-GB" sz="1600" b="1" dirty="0">
              <a:latin typeface="Arial" panose="020B0604020202020204" pitchFamily="34" charset="0"/>
              <a:cs typeface="Arial" panose="020B0604020202020204" pitchFamily="34" charset="0"/>
            </a:endParaRPr>
          </a:p>
        </p:txBody>
      </p:sp>
      <p:pic>
        <p:nvPicPr>
          <p:cNvPr id="1026" name="Picture 2" descr="What is a Seven Minute Brief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4871" y="3732101"/>
            <a:ext cx="2568359" cy="256835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https://www.telfordstars.org/wp-content/uploads/2020/12/Telford-stars-svg-logo-1.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7" name="Picture 26"/>
          <p:cNvPicPr/>
          <p:nvPr/>
        </p:nvPicPr>
        <p:blipFill rotWithShape="1">
          <a:blip r:embed="rId6"/>
          <a:srcRect l="1329" t="28174" r="90131" b="58778"/>
          <a:stretch/>
        </p:blipFill>
        <p:spPr bwMode="auto">
          <a:xfrm>
            <a:off x="1551561" y="5839186"/>
            <a:ext cx="2087593" cy="11891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28769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C0544CEDD66FF45A4C30C02F5D9BCD8" ma:contentTypeVersion="14" ma:contentTypeDescription="Create a new document." ma:contentTypeScope="" ma:versionID="51625730a38a92f04bab7c70600419ba">
  <xsd:schema xmlns:xsd="http://www.w3.org/2001/XMLSchema" xmlns:xs="http://www.w3.org/2001/XMLSchema" xmlns:p="http://schemas.microsoft.com/office/2006/metadata/properties" xmlns:ns2="71ce49bb-cf0a-4122-9119-2fd8f82facb0" xmlns:ns3="0ba1dc7b-d825-410b-8076-85f10e5c34b6" targetNamespace="http://schemas.microsoft.com/office/2006/metadata/properties" ma:root="true" ma:fieldsID="644e54487f515ddf0d4650bf4e31ed6e" ns2:_="" ns3:_="">
    <xsd:import namespace="71ce49bb-cf0a-4122-9119-2fd8f82facb0"/>
    <xsd:import namespace="0ba1dc7b-d825-410b-8076-85f10e5c34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e49bb-cf0a-4122-9119-2fd8f82fac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ba1dc7b-d825-410b-8076-85f10e5c34b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C601DA-C711-4C17-BA0E-EF18F3E5501F}">
  <ds:schemaRefs>
    <ds:schemaRef ds:uri="http://schemas.microsoft.com/sharepoint/v3/contenttype/forms"/>
  </ds:schemaRefs>
</ds:datastoreItem>
</file>

<file path=customXml/itemProps2.xml><?xml version="1.0" encoding="utf-8"?>
<ds:datastoreItem xmlns:ds="http://schemas.openxmlformats.org/officeDocument/2006/customXml" ds:itemID="{F46E2D25-D9D3-4CE3-AD57-53DB797AD1DF}">
  <ds:schemaRefs>
    <ds:schemaRef ds:uri="http://purl.org/dc/terms/"/>
    <ds:schemaRef ds:uri="http://schemas.openxmlformats.org/package/2006/metadata/core-properties"/>
    <ds:schemaRef ds:uri="http://schemas.microsoft.com/office/2006/documentManagement/types"/>
    <ds:schemaRef ds:uri="71ce49bb-cf0a-4122-9119-2fd8f82facb0"/>
    <ds:schemaRef ds:uri="http://purl.org/dc/elements/1.1/"/>
    <ds:schemaRef ds:uri="http://schemas.microsoft.com/office/2006/metadata/properties"/>
    <ds:schemaRef ds:uri="0ba1dc7b-d825-410b-8076-85f10e5c34b6"/>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02A15BD6-3584-4C7D-AB7B-53586E1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e49bb-cf0a-4122-9119-2fd8f82facb0"/>
    <ds:schemaRef ds:uri="0ba1dc7b-d825-410b-8076-85f10e5c34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237</TotalTime>
  <Words>545</Words>
  <Application>Microsoft Office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Hall.Salter</dc:creator>
  <cp:lastModifiedBy>Jones, Lisa</cp:lastModifiedBy>
  <cp:revision>41</cp:revision>
  <dcterms:created xsi:type="dcterms:W3CDTF">2021-06-18T13:41:22Z</dcterms:created>
  <dcterms:modified xsi:type="dcterms:W3CDTF">2024-01-08T15:03:42Z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0x010100AC0544CEDD66FF45A4C30C02F5D9BCD8</vt:lpwstr>
  </property>
</Properties>
</file>